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media/image73.jpg" ContentType="image/jpg"/>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77.jpg" ContentType="image/jpg"/>
  <Override PartName="/ppt/notesSlides/notesSlide58.xml" ContentType="application/vnd.openxmlformats-officedocument.presentationml.notesSlide+xml"/>
  <Override PartName="/ppt/media/image78.jpg" ContentType="image/jpg"/>
  <Override PartName="/ppt/notesSlides/notesSlide59.xml" ContentType="application/vnd.openxmlformats-officedocument.presentationml.notesSlide+xml"/>
  <Override PartName="/ppt/media/image79.jpg" ContentType="image/jpg"/>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media/image82.jpg" ContentType="image/jpg"/>
  <Override PartName="/ppt/notesSlides/notesSlide63.xml" ContentType="application/vnd.openxmlformats-officedocument.presentationml.notesSlide+xml"/>
  <Override PartName="/ppt/notesSlides/notesSlide64.xml" ContentType="application/vnd.openxmlformats-officedocument.presentationml.notesSlide+xml"/>
  <Override PartName="/ppt/media/image84.jpg" ContentType="image/jpg"/>
  <Override PartName="/ppt/notesSlides/notesSlide65.xml" ContentType="application/vnd.openxmlformats-officedocument.presentationml.notesSlide+xml"/>
  <Override PartName="/ppt/media/image85.jpg" ContentType="image/jpg"/>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media/image92.jpg" ContentType="image/jpg"/>
  <Override PartName="/ppt/notesSlides/notesSlide75.xml" ContentType="application/vnd.openxmlformats-officedocument.presentationml.notesSlide+xml"/>
  <Override PartName="/ppt/media/image96.jpg" ContentType="image/jpg"/>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media/image105.jpg" ContentType="image/jpg"/>
  <Override PartName="/ppt/media/image106.jpg" ContentType="image/jpg"/>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media/image107.jpg" ContentType="image/jpg"/>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media/image114.jpg" ContentType="image/jpg"/>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media/image121.jpg" ContentType="image/jpg"/>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media/image125.jpg" ContentType="image/jpg"/>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media/image129.jpg" ContentType="image/jpg"/>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3"/>
    <p:sldMasterId id="2147483688" r:id="rId4"/>
  </p:sldMasterIdLst>
  <p:notesMasterIdLst>
    <p:notesMasterId r:id="rId115"/>
  </p:notesMasterIdLst>
  <p:handoutMasterIdLst>
    <p:handoutMasterId r:id="rId116"/>
  </p:handoutMasterIdLst>
  <p:sldIdLst>
    <p:sldId id="257" r:id="rId5"/>
    <p:sldId id="258" r:id="rId6"/>
    <p:sldId id="259" r:id="rId7"/>
    <p:sldId id="260" r:id="rId8"/>
    <p:sldId id="261" r:id="rId9"/>
    <p:sldId id="262" r:id="rId10"/>
    <p:sldId id="271" r:id="rId11"/>
    <p:sldId id="272" r:id="rId12"/>
    <p:sldId id="264" r:id="rId13"/>
    <p:sldId id="370" r:id="rId14"/>
    <p:sldId id="266" r:id="rId15"/>
    <p:sldId id="267" r:id="rId16"/>
    <p:sldId id="268" r:id="rId17"/>
    <p:sldId id="269" r:id="rId18"/>
    <p:sldId id="270" r:id="rId19"/>
    <p:sldId id="277" r:id="rId20"/>
    <p:sldId id="274" r:id="rId21"/>
    <p:sldId id="273" r:id="rId22"/>
    <p:sldId id="275" r:id="rId23"/>
    <p:sldId id="278" r:id="rId24"/>
    <p:sldId id="282" r:id="rId25"/>
    <p:sldId id="280" r:id="rId26"/>
    <p:sldId id="289" r:id="rId27"/>
    <p:sldId id="290" r:id="rId28"/>
    <p:sldId id="283" r:id="rId29"/>
    <p:sldId id="284" r:id="rId30"/>
    <p:sldId id="285" r:id="rId31"/>
    <p:sldId id="373" r:id="rId32"/>
    <p:sldId id="286" r:id="rId33"/>
    <p:sldId id="288" r:id="rId34"/>
    <p:sldId id="374" r:id="rId35"/>
    <p:sldId id="291" r:id="rId36"/>
    <p:sldId id="292" r:id="rId37"/>
    <p:sldId id="293" r:id="rId38"/>
    <p:sldId id="294" r:id="rId39"/>
    <p:sldId id="295" r:id="rId40"/>
    <p:sldId id="296" r:id="rId41"/>
    <p:sldId id="297" r:id="rId42"/>
    <p:sldId id="298" r:id="rId43"/>
    <p:sldId id="299" r:id="rId44"/>
    <p:sldId id="303" r:id="rId45"/>
    <p:sldId id="304" r:id="rId46"/>
    <p:sldId id="305" r:id="rId47"/>
    <p:sldId id="300" r:id="rId48"/>
    <p:sldId id="306" r:id="rId49"/>
    <p:sldId id="301" r:id="rId50"/>
    <p:sldId id="307" r:id="rId51"/>
    <p:sldId id="308" r:id="rId52"/>
    <p:sldId id="309" r:id="rId53"/>
    <p:sldId id="310" r:id="rId54"/>
    <p:sldId id="311" r:id="rId55"/>
    <p:sldId id="313" r:id="rId56"/>
    <p:sldId id="317" r:id="rId57"/>
    <p:sldId id="318" r:id="rId58"/>
    <p:sldId id="314" r:id="rId59"/>
    <p:sldId id="315" r:id="rId60"/>
    <p:sldId id="319" r:id="rId61"/>
    <p:sldId id="320" r:id="rId62"/>
    <p:sldId id="323" r:id="rId63"/>
    <p:sldId id="324" r:id="rId64"/>
    <p:sldId id="372" r:id="rId65"/>
    <p:sldId id="325" r:id="rId66"/>
    <p:sldId id="322" r:id="rId67"/>
    <p:sldId id="312" r:id="rId68"/>
    <p:sldId id="316" r:id="rId69"/>
    <p:sldId id="321" r:id="rId70"/>
    <p:sldId id="326" r:id="rId71"/>
    <p:sldId id="327" r:id="rId72"/>
    <p:sldId id="328" r:id="rId73"/>
    <p:sldId id="329" r:id="rId74"/>
    <p:sldId id="330" r:id="rId75"/>
    <p:sldId id="331" r:id="rId76"/>
    <p:sldId id="339" r:id="rId77"/>
    <p:sldId id="340" r:id="rId78"/>
    <p:sldId id="338" r:id="rId79"/>
    <p:sldId id="341" r:id="rId80"/>
    <p:sldId id="337" r:id="rId81"/>
    <p:sldId id="333" r:id="rId82"/>
    <p:sldId id="334" r:id="rId83"/>
    <p:sldId id="332" r:id="rId84"/>
    <p:sldId id="336" r:id="rId85"/>
    <p:sldId id="335" r:id="rId86"/>
    <p:sldId id="342" r:id="rId87"/>
    <p:sldId id="343" r:id="rId88"/>
    <p:sldId id="344" r:id="rId89"/>
    <p:sldId id="345" r:id="rId90"/>
    <p:sldId id="346" r:id="rId91"/>
    <p:sldId id="347" r:id="rId92"/>
    <p:sldId id="348" r:id="rId93"/>
    <p:sldId id="354" r:id="rId94"/>
    <p:sldId id="355" r:id="rId95"/>
    <p:sldId id="357" r:id="rId96"/>
    <p:sldId id="358" r:id="rId97"/>
    <p:sldId id="349" r:id="rId98"/>
    <p:sldId id="350" r:id="rId99"/>
    <p:sldId id="351" r:id="rId100"/>
    <p:sldId id="352" r:id="rId101"/>
    <p:sldId id="356" r:id="rId102"/>
    <p:sldId id="353" r:id="rId103"/>
    <p:sldId id="359" r:id="rId104"/>
    <p:sldId id="360" r:id="rId105"/>
    <p:sldId id="361" r:id="rId106"/>
    <p:sldId id="362" r:id="rId107"/>
    <p:sldId id="363" r:id="rId108"/>
    <p:sldId id="364" r:id="rId109"/>
    <p:sldId id="367" r:id="rId110"/>
    <p:sldId id="365" r:id="rId111"/>
    <p:sldId id="366" r:id="rId112"/>
    <p:sldId id="368" r:id="rId113"/>
    <p:sldId id="369" r:id="rId1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0116"/>
    <a:srgbClr val="504F5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73" autoAdjust="0"/>
    <p:restoredTop sz="56960" autoAdjust="0"/>
  </p:normalViewPr>
  <p:slideViewPr>
    <p:cSldViewPr snapToGrid="0" showGuides="1">
      <p:cViewPr varScale="1">
        <p:scale>
          <a:sx n="74" d="100"/>
          <a:sy n="74" d="100"/>
        </p:scale>
        <p:origin x="1063" y="4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presProps" Target="pres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CBE57A-81EB-4946-8BF7-8D1C00EFD511}" type="datetimeFigureOut">
              <a:rPr lang="es-MX" smtClean="0"/>
              <a:t>26/01/2021</a:t>
            </a:fld>
            <a:endParaRPr lang="es-MX"/>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F05469-3E50-4ED9-BF5C-E82371CE7D05}" type="slidenum">
              <a:rPr lang="es-MX" smtClean="0"/>
              <a:t>‹#›</a:t>
            </a:fld>
            <a:endParaRPr lang="es-MX"/>
          </a:p>
        </p:txBody>
      </p:sp>
    </p:spTree>
    <p:extLst>
      <p:ext uri="{BB962C8B-B14F-4D97-AF65-F5344CB8AC3E}">
        <p14:creationId xmlns:p14="http://schemas.microsoft.com/office/powerpoint/2010/main" val="2026594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BF896-7F6F-457B-B98D-97C203C2452B}" type="datetimeFigureOut">
              <a:rPr lang="es-MX" smtClean="0"/>
              <a:t>26/01/2021</a:t>
            </a:fld>
            <a:endParaRPr lang="es-MX"/>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CECD62-2AA5-4170-B3A9-4450F87FBCE2}" type="slidenum">
              <a:rPr lang="es-MX" smtClean="0"/>
              <a:t>‹#›</a:t>
            </a:fld>
            <a:endParaRPr lang="es-MX"/>
          </a:p>
        </p:txBody>
      </p:sp>
    </p:spTree>
    <p:extLst>
      <p:ext uri="{BB962C8B-B14F-4D97-AF65-F5344CB8AC3E}">
        <p14:creationId xmlns:p14="http://schemas.microsoft.com/office/powerpoint/2010/main" val="160968216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Bienvenida</a:t>
            </a:r>
          </a:p>
          <a:p>
            <a:pPr marL="0" marR="0" indent="0" algn="l" defTabSz="914400" rtl="0" eaLnBrk="1" fontAlgn="auto" latinLnBrk="0" hangingPunct="1">
              <a:lnSpc>
                <a:spcPct val="100000"/>
              </a:lnSpc>
              <a:spcBef>
                <a:spcPts val="0"/>
              </a:spcBef>
              <a:spcAft>
                <a:spcPts val="0"/>
              </a:spcAft>
              <a:buClrTx/>
              <a:buSzTx/>
              <a:buFontTx/>
              <a:buNone/>
              <a:tabLst/>
              <a:defRPr/>
            </a:pPr>
            <a:endParaRPr lang="es-ES" altLang="es-MX" sz="1200" b="0" dirty="0" smtClean="0">
              <a:latin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altLang="es-MX" sz="1200" b="0" dirty="0" smtClean="0">
                <a:latin typeface="Arial" charset="0"/>
                <a:cs typeface="Arial" charset="0"/>
              </a:rPr>
              <a:t>Bienvenidos al VCT de la totalmente</a:t>
            </a:r>
            <a:r>
              <a:rPr lang="es-ES" altLang="es-MX" sz="1200" b="0" baseline="0" dirty="0" smtClean="0">
                <a:latin typeface="Arial" charset="0"/>
                <a:cs typeface="Arial" charset="0"/>
              </a:rPr>
              <a:t> nueva GMC </a:t>
            </a:r>
            <a:r>
              <a:rPr lang="es-ES" altLang="es-MX" sz="1200" b="0" baseline="0" dirty="0" err="1" smtClean="0">
                <a:latin typeface="Arial" charset="0"/>
                <a:cs typeface="Arial" charset="0"/>
              </a:rPr>
              <a:t>Yukon</a:t>
            </a:r>
            <a:r>
              <a:rPr lang="es-ES" altLang="es-MX" sz="1200" b="0" baseline="0" dirty="0" smtClean="0">
                <a:latin typeface="Arial" charset="0"/>
                <a:cs typeface="Arial" charset="0"/>
              </a:rPr>
              <a:t> </a:t>
            </a:r>
            <a:r>
              <a:rPr lang="es-ES" altLang="es-MX" sz="1200" b="0" baseline="0" dirty="0" err="1" smtClean="0">
                <a:latin typeface="Arial" charset="0"/>
                <a:cs typeface="Arial" charset="0"/>
              </a:rPr>
              <a:t>Denali</a:t>
            </a:r>
            <a:r>
              <a:rPr lang="es-ES" altLang="es-MX" sz="1200" b="0" baseline="0" dirty="0" smtClean="0">
                <a:latin typeface="Arial" charset="0"/>
                <a:cs typeface="Arial" charset="0"/>
              </a:rPr>
              <a:t> y </a:t>
            </a:r>
            <a:r>
              <a:rPr lang="es-ES" altLang="es-MX" sz="1200" b="0" baseline="0" dirty="0" err="1" smtClean="0">
                <a:latin typeface="Arial" charset="0"/>
                <a:cs typeface="Arial" charset="0"/>
              </a:rPr>
              <a:t>Yukon</a:t>
            </a:r>
            <a:r>
              <a:rPr lang="es-ES" altLang="es-MX" sz="1200" b="0" baseline="0" dirty="0" smtClean="0">
                <a:latin typeface="Arial" charset="0"/>
                <a:cs typeface="Arial" charset="0"/>
              </a:rPr>
              <a:t> </a:t>
            </a:r>
            <a:r>
              <a:rPr lang="es-ES" altLang="es-MX" sz="1200" b="0" baseline="0" dirty="0" err="1" smtClean="0">
                <a:latin typeface="Arial" charset="0"/>
                <a:cs typeface="Arial" charset="0"/>
              </a:rPr>
              <a:t>Denali</a:t>
            </a:r>
            <a:r>
              <a:rPr lang="es-ES" altLang="es-MX" sz="1200" b="0" baseline="0" dirty="0" smtClean="0">
                <a:latin typeface="Arial" charset="0"/>
                <a:cs typeface="Arial" charset="0"/>
              </a:rPr>
              <a:t> XL 2021</a:t>
            </a:r>
            <a:r>
              <a:rPr lang="es-ES" altLang="es-MX" sz="1200" b="0" dirty="0" smtClean="0">
                <a:latin typeface="Arial" charset="0"/>
                <a:cs typeface="Arial" charset="0"/>
              </a:rPr>
              <a:t>, mi nombre es________________________</a:t>
            </a:r>
            <a:r>
              <a:rPr lang="es-ES" altLang="es-MX" sz="1200" b="0" baseline="0" dirty="0" smtClean="0">
                <a:latin typeface="Arial" charset="0"/>
                <a:cs typeface="Arial" charset="0"/>
              </a:rPr>
              <a:t> </a:t>
            </a:r>
            <a:r>
              <a:rPr lang="es-ES" altLang="es-MX" sz="1200" b="0" dirty="0" smtClean="0">
                <a:latin typeface="Arial" charset="0"/>
                <a:cs typeface="Arial" charset="0"/>
              </a:rPr>
              <a:t>y estaré acompañándolos estos minutos. </a:t>
            </a:r>
            <a:endParaRPr lang="es-MX" altLang="es-MX" sz="1200" b="0" baseline="0" dirty="0" smtClean="0">
              <a:latin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MX" altLang="es-MX" sz="1200" b="0" baseline="0" dirty="0" smtClean="0">
              <a:latin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MX" altLang="es-MX" sz="1200" b="0" baseline="0" dirty="0" smtClean="0">
                <a:latin typeface="Arial" charset="0"/>
                <a:cs typeface="Arial" charset="0"/>
              </a:rPr>
              <a:t>Para este curso pido tu participación de forma activa ya que gracias a ti estaremos alimentando este tipo de sesiones.</a:t>
            </a:r>
          </a:p>
        </p:txBody>
      </p:sp>
      <p:sp>
        <p:nvSpPr>
          <p:cNvPr id="4" name="Marcador de número de diapositiva 3"/>
          <p:cNvSpPr>
            <a:spLocks noGrp="1"/>
          </p:cNvSpPr>
          <p:nvPr>
            <p:ph type="sldNum" sz="quarter" idx="10"/>
          </p:nvPr>
        </p:nvSpPr>
        <p:spPr/>
        <p:txBody>
          <a:bodyPr/>
          <a:lstStyle/>
          <a:p>
            <a:fld id="{B7233BF1-B85C-4AF9-A88A-F9A0C265A6DA}" type="slidenum">
              <a:rPr lang="es-MX" smtClean="0"/>
              <a:t>1</a:t>
            </a:fld>
            <a:endParaRPr lang="es-MX"/>
          </a:p>
        </p:txBody>
      </p:sp>
    </p:spTree>
    <p:extLst>
      <p:ext uri="{BB962C8B-B14F-4D97-AF65-F5344CB8AC3E}">
        <p14:creationId xmlns:p14="http://schemas.microsoft.com/office/powerpoint/2010/main" val="32123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Header Placeholder 3"/>
          <p:cNvSpPr>
            <a:spLocks noGrp="1"/>
          </p:cNvSpPr>
          <p:nvPr>
            <p:ph type="hdr" sz="quarter" idx="10"/>
          </p:nvPr>
        </p:nvSpPr>
        <p:spPr/>
        <p:txBody>
          <a:bodyPr/>
          <a:lstStyle/>
          <a:p>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5CECD62-2AA5-4170-B3A9-4450F87FBCE2}" type="slidenum">
              <a:rPr lang="es-MX" smtClean="0"/>
              <a:t>10</a:t>
            </a:fld>
            <a:endParaRPr lang="es-MX"/>
          </a:p>
        </p:txBody>
      </p:sp>
    </p:spTree>
    <p:extLst>
      <p:ext uri="{BB962C8B-B14F-4D97-AF65-F5344CB8AC3E}">
        <p14:creationId xmlns:p14="http://schemas.microsoft.com/office/powerpoint/2010/main" val="6615399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err="1" smtClean="0">
                <a:solidFill>
                  <a:schemeClr val="tx1"/>
                </a:solidFill>
                <a:effectLst/>
                <a:latin typeface="+mn-lt"/>
                <a:ea typeface="+mn-ea"/>
                <a:cs typeface="+mn-cs"/>
              </a:rPr>
              <a:t>OnStar</a:t>
            </a:r>
            <a:r>
              <a:rPr lang="es-MX" sz="1200" b="1" kern="1200" dirty="0" smtClean="0">
                <a:solidFill>
                  <a:schemeClr val="tx1"/>
                </a:solidFill>
                <a:effectLst/>
                <a:latin typeface="+mn-lt"/>
                <a:ea typeface="+mn-ea"/>
                <a:cs typeface="+mn-cs"/>
              </a:rPr>
              <a:t>® 4G LTE</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También se incorpora el sistema </a:t>
            </a:r>
            <a:r>
              <a:rPr lang="es-MX" sz="1200" kern="1200" dirty="0" err="1" smtClean="0">
                <a:solidFill>
                  <a:schemeClr val="tx1"/>
                </a:solidFill>
                <a:effectLst/>
                <a:latin typeface="+mn-lt"/>
                <a:ea typeface="+mn-ea"/>
                <a:cs typeface="+mn-cs"/>
              </a:rPr>
              <a:t>OnStar</a:t>
            </a:r>
            <a:r>
              <a:rPr lang="es-MX" sz="1200" kern="1200" dirty="0" smtClean="0">
                <a:solidFill>
                  <a:schemeClr val="tx1"/>
                </a:solidFill>
                <a:effectLst/>
                <a:latin typeface="+mn-lt"/>
                <a:ea typeface="+mn-ea"/>
                <a:cs typeface="+mn-cs"/>
              </a:rPr>
              <a:t>® 4G LTE con </a:t>
            </a:r>
            <a:r>
              <a:rPr lang="es-MX" sz="1200" kern="1200" dirty="0" err="1" smtClean="0">
                <a:solidFill>
                  <a:schemeClr val="tx1"/>
                </a:solidFill>
                <a:effectLst/>
                <a:latin typeface="+mn-lt"/>
                <a:ea typeface="+mn-ea"/>
                <a:cs typeface="+mn-cs"/>
              </a:rPr>
              <a:t>Wi</a:t>
            </a:r>
            <a:r>
              <a:rPr lang="es-MX" sz="1200" kern="1200" dirty="0" smtClean="0">
                <a:solidFill>
                  <a:schemeClr val="tx1"/>
                </a:solidFill>
                <a:effectLst/>
                <a:latin typeface="+mn-lt"/>
                <a:ea typeface="+mn-ea"/>
                <a:cs typeface="+mn-cs"/>
              </a:rPr>
              <a:t>-Fi® exclusivo de General Motors, el cual es un servicio que ofrece la mejor oferta integral del mercado con </a:t>
            </a:r>
            <a:r>
              <a:rPr lang="es-MX" sz="1200" kern="1200" dirty="0" err="1" smtClean="0">
                <a:solidFill>
                  <a:schemeClr val="tx1"/>
                </a:solidFill>
                <a:effectLst/>
                <a:latin typeface="+mn-lt"/>
                <a:ea typeface="+mn-ea"/>
                <a:cs typeface="+mn-cs"/>
              </a:rPr>
              <a:t>OnStar</a:t>
            </a:r>
            <a:r>
              <a:rPr lang="es-MX" sz="1200" kern="1200" dirty="0" smtClean="0">
                <a:solidFill>
                  <a:schemeClr val="tx1"/>
                </a:solidFill>
                <a:effectLst/>
                <a:latin typeface="+mn-lt"/>
                <a:ea typeface="+mn-ea"/>
                <a:cs typeface="+mn-cs"/>
              </a:rPr>
              <a:t>®, la asistencia personalizada las 24 horas del día que te brinda todas las soluciones que buscas con solo oprimir el botón azul, aplicación </a:t>
            </a:r>
            <a:r>
              <a:rPr lang="es-MX" sz="1200" kern="1200" dirty="0" err="1" smtClean="0">
                <a:solidFill>
                  <a:schemeClr val="tx1"/>
                </a:solidFill>
                <a:effectLst/>
                <a:latin typeface="+mn-lt"/>
                <a:ea typeface="+mn-ea"/>
                <a:cs typeface="+mn-cs"/>
              </a:rPr>
              <a:t>MyGMC</a:t>
            </a:r>
            <a:r>
              <a:rPr lang="es-MX" sz="1200" kern="1200" dirty="0" smtClean="0">
                <a:solidFill>
                  <a:schemeClr val="tx1"/>
                </a:solidFill>
                <a:effectLst/>
                <a:latin typeface="+mn-lt"/>
                <a:ea typeface="+mn-ea"/>
                <a:cs typeface="+mn-cs"/>
              </a:rPr>
              <a:t> para mantenerte conectado con tu vehículo desde tu celular, y </a:t>
            </a:r>
            <a:r>
              <a:rPr lang="es-MX" sz="1200" kern="1200" dirty="0" err="1" smtClean="0">
                <a:solidFill>
                  <a:schemeClr val="tx1"/>
                </a:solidFill>
                <a:effectLst/>
                <a:latin typeface="+mn-lt"/>
                <a:ea typeface="+mn-ea"/>
                <a:cs typeface="+mn-cs"/>
              </a:rPr>
              <a:t>Wi</a:t>
            </a:r>
            <a:r>
              <a:rPr lang="es-MX" sz="1200" kern="1200" dirty="0" smtClean="0">
                <a:solidFill>
                  <a:schemeClr val="tx1"/>
                </a:solidFill>
                <a:effectLst/>
                <a:latin typeface="+mn-lt"/>
                <a:ea typeface="+mn-ea"/>
                <a:cs typeface="+mn-cs"/>
              </a:rPr>
              <a:t>-Fi con internet nativo desde un </a:t>
            </a:r>
            <a:r>
              <a:rPr lang="es-MX" sz="1200" kern="1200" dirty="0" err="1" smtClean="0">
                <a:solidFill>
                  <a:schemeClr val="tx1"/>
                </a:solidFill>
                <a:effectLst/>
                <a:latin typeface="+mn-lt"/>
                <a:ea typeface="+mn-ea"/>
                <a:cs typeface="+mn-cs"/>
              </a:rPr>
              <a:t>hotspot</a:t>
            </a:r>
            <a:r>
              <a:rPr lang="es-MX" sz="1200" kern="1200" dirty="0" smtClean="0">
                <a:solidFill>
                  <a:schemeClr val="tx1"/>
                </a:solidFill>
                <a:effectLst/>
                <a:latin typeface="+mn-lt"/>
                <a:ea typeface="+mn-ea"/>
                <a:cs typeface="+mn-cs"/>
              </a:rPr>
              <a:t> incluido desde fábrica, el cual permite la conexión de hasta 7 dispositivos como tabletas, </a:t>
            </a:r>
            <a:r>
              <a:rPr lang="es-MX" sz="1200" kern="1200" dirty="0" err="1" smtClean="0">
                <a:solidFill>
                  <a:schemeClr val="tx1"/>
                </a:solidFill>
                <a:effectLst/>
                <a:latin typeface="+mn-lt"/>
                <a:ea typeface="+mn-ea"/>
                <a:cs typeface="+mn-cs"/>
              </a:rPr>
              <a:t>smartphones</a:t>
            </a:r>
            <a:r>
              <a:rPr lang="es-MX" sz="1200" kern="1200" dirty="0" smtClean="0">
                <a:solidFill>
                  <a:schemeClr val="tx1"/>
                </a:solidFill>
                <a:effectLst/>
                <a:latin typeface="+mn-lt"/>
                <a:ea typeface="+mn-ea"/>
                <a:cs typeface="+mn-cs"/>
              </a:rPr>
              <a:t>, laptops entre otros en un rango de hasta 15 metros. </a:t>
            </a:r>
            <a:endParaRPr lang="en-US" sz="1200" kern="120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100</a:t>
            </a:fld>
            <a:endParaRPr lang="es-MX"/>
          </a:p>
        </p:txBody>
      </p:sp>
    </p:spTree>
    <p:extLst>
      <p:ext uri="{BB962C8B-B14F-4D97-AF65-F5344CB8AC3E}">
        <p14:creationId xmlns:p14="http://schemas.microsoft.com/office/powerpoint/2010/main" val="38780465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err="1" smtClean="0">
                <a:solidFill>
                  <a:schemeClr val="tx1"/>
                </a:solidFill>
                <a:effectLst/>
                <a:latin typeface="+mn-lt"/>
                <a:ea typeface="+mn-ea"/>
                <a:cs typeface="+mn-cs"/>
              </a:rPr>
              <a:t>OnStar</a:t>
            </a:r>
            <a:r>
              <a:rPr lang="es-MX" sz="1200" b="1" kern="1200" dirty="0" smtClean="0">
                <a:solidFill>
                  <a:schemeClr val="tx1"/>
                </a:solidFill>
                <a:effectLst/>
                <a:latin typeface="+mn-lt"/>
                <a:ea typeface="+mn-ea"/>
                <a:cs typeface="+mn-cs"/>
              </a:rPr>
              <a:t>® 4G LTE</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Por si fuera poco, </a:t>
            </a:r>
            <a:r>
              <a:rPr lang="es-MX" sz="1200" kern="1200" dirty="0" err="1" smtClean="0">
                <a:solidFill>
                  <a:schemeClr val="tx1"/>
                </a:solidFill>
                <a:effectLst/>
                <a:latin typeface="+mn-lt"/>
                <a:ea typeface="+mn-ea"/>
                <a:cs typeface="+mn-cs"/>
              </a:rPr>
              <a:t>OnStar</a:t>
            </a:r>
            <a:r>
              <a:rPr lang="es-MX" sz="1200" kern="1200" dirty="0" smtClean="0">
                <a:solidFill>
                  <a:schemeClr val="tx1"/>
                </a:solidFill>
                <a:effectLst/>
                <a:latin typeface="+mn-lt"/>
                <a:ea typeface="+mn-ea"/>
                <a:cs typeface="+mn-cs"/>
              </a:rPr>
              <a:t>® incorpora funciones únicas que lo hacen sobresalir ante competidores como Mercedes, Lincoln e </a:t>
            </a:r>
            <a:r>
              <a:rPr lang="es-MX" sz="1200" kern="1200" dirty="0" err="1" smtClean="0">
                <a:solidFill>
                  <a:schemeClr val="tx1"/>
                </a:solidFill>
                <a:effectLst/>
                <a:latin typeface="+mn-lt"/>
                <a:ea typeface="+mn-ea"/>
                <a:cs typeface="+mn-cs"/>
              </a:rPr>
              <a:t>Infiniti</a:t>
            </a:r>
            <a:r>
              <a:rPr lang="es-MX" sz="1200" kern="1200" dirty="0" smtClean="0">
                <a:solidFill>
                  <a:schemeClr val="tx1"/>
                </a:solidFill>
                <a:effectLst/>
                <a:latin typeface="+mn-lt"/>
                <a:ea typeface="+mn-ea"/>
                <a:cs typeface="+mn-cs"/>
              </a:rPr>
              <a:t>, ya que proporciona:</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Asistencia de vehículos robados, con un record de recuperación de 6 minutos. </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Notificaciones de alarma de robo, para recibir un mensaje a tu teléfono celular cuando la alarma de tu vehículo sea activada. </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Respuesta automática de accidentes, donde un asesor se conectará inmediatamente con el vehículo para determinar si necesita ayuda, incluso si usted no la solicita. </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Diagnósticos avanzados, para que presionando el botón azul de </a:t>
            </a:r>
            <a:r>
              <a:rPr lang="es-MX" sz="1200" kern="1200" dirty="0" err="1" smtClean="0">
                <a:solidFill>
                  <a:schemeClr val="tx1"/>
                </a:solidFill>
                <a:effectLst/>
                <a:latin typeface="+mn-lt"/>
                <a:ea typeface="+mn-ea"/>
                <a:cs typeface="+mn-cs"/>
              </a:rPr>
              <a:t>OnStar</a:t>
            </a:r>
            <a:r>
              <a:rPr lang="es-MX" sz="1200" kern="1200" dirty="0" smtClean="0">
                <a:solidFill>
                  <a:schemeClr val="tx1"/>
                </a:solidFill>
                <a:effectLst/>
                <a:latin typeface="+mn-lt"/>
                <a:ea typeface="+mn-ea"/>
                <a:cs typeface="+mn-cs"/>
              </a:rPr>
              <a:t>® un asesor realice una comprobación de diagnóstico y le informe si existe algún problema que requiera su atención. </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101</a:t>
            </a:fld>
            <a:endParaRPr lang="es-MX"/>
          </a:p>
        </p:txBody>
      </p:sp>
    </p:spTree>
    <p:extLst>
      <p:ext uri="{BB962C8B-B14F-4D97-AF65-F5344CB8AC3E}">
        <p14:creationId xmlns:p14="http://schemas.microsoft.com/office/powerpoint/2010/main" val="20706695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102</a:t>
            </a:fld>
            <a:endParaRPr lang="es-MX"/>
          </a:p>
        </p:txBody>
      </p:sp>
    </p:spTree>
    <p:extLst>
      <p:ext uri="{BB962C8B-B14F-4D97-AF65-F5344CB8AC3E}">
        <p14:creationId xmlns:p14="http://schemas.microsoft.com/office/powerpoint/2010/main" val="34928201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Header Placeholder 3"/>
          <p:cNvSpPr>
            <a:spLocks noGrp="1"/>
          </p:cNvSpPr>
          <p:nvPr>
            <p:ph type="hdr" sz="quarter" idx="10"/>
          </p:nvPr>
        </p:nvSpPr>
        <p:spPr/>
        <p:txBody>
          <a:bodyPr/>
          <a:lstStyle/>
          <a:p>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5CECD62-2AA5-4170-B3A9-4450F87FBCE2}" type="slidenum">
              <a:rPr lang="es-MX" smtClean="0"/>
              <a:t>103</a:t>
            </a:fld>
            <a:endParaRPr lang="es-MX"/>
          </a:p>
        </p:txBody>
      </p:sp>
    </p:spTree>
    <p:extLst>
      <p:ext uri="{BB962C8B-B14F-4D97-AF65-F5344CB8AC3E}">
        <p14:creationId xmlns:p14="http://schemas.microsoft.com/office/powerpoint/2010/main" val="20431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Header Placeholder 3"/>
          <p:cNvSpPr>
            <a:spLocks noGrp="1"/>
          </p:cNvSpPr>
          <p:nvPr>
            <p:ph type="hdr" sz="quarter" idx="10"/>
          </p:nvPr>
        </p:nvSpPr>
        <p:spPr/>
        <p:txBody>
          <a:bodyPr/>
          <a:lstStyle/>
          <a:p>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5CECD62-2AA5-4170-B3A9-4450F87FBCE2}" type="slidenum">
              <a:rPr lang="es-MX" smtClean="0"/>
              <a:t>104</a:t>
            </a:fld>
            <a:endParaRPr lang="es-MX"/>
          </a:p>
        </p:txBody>
      </p:sp>
    </p:spTree>
    <p:extLst>
      <p:ext uri="{BB962C8B-B14F-4D97-AF65-F5344CB8AC3E}">
        <p14:creationId xmlns:p14="http://schemas.microsoft.com/office/powerpoint/2010/main" val="82068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0" kern="1200" baseline="0" dirty="0" smtClean="0">
                <a:solidFill>
                  <a:schemeClr val="tx1"/>
                </a:solidFill>
                <a:effectLst/>
                <a:latin typeface="+mn-lt"/>
                <a:ea typeface="+mn-ea"/>
                <a:cs typeface="+mn-cs"/>
              </a:rPr>
              <a:t>Dudas o preguntas</a:t>
            </a:r>
          </a:p>
          <a:p>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effectLst/>
                <a:latin typeface="+mn-lt"/>
                <a:ea typeface="+mn-ea"/>
                <a:cs typeface="+mn-cs"/>
              </a:rPr>
              <a:t>Preguntar</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si</a:t>
            </a:r>
            <a:r>
              <a:rPr lang="en-US" sz="1200" b="1" kern="1200" baseline="0" dirty="0" smtClean="0">
                <a:solidFill>
                  <a:schemeClr val="tx1"/>
                </a:solidFill>
                <a:effectLst/>
                <a:latin typeface="+mn-lt"/>
                <a:ea typeface="+mn-ea"/>
                <a:cs typeface="+mn-cs"/>
              </a:rPr>
              <a:t> hay </a:t>
            </a:r>
            <a:r>
              <a:rPr lang="en-US" sz="1200" b="1" kern="1200" baseline="0" dirty="0" err="1" smtClean="0">
                <a:solidFill>
                  <a:schemeClr val="tx1"/>
                </a:solidFill>
                <a:effectLst/>
                <a:latin typeface="+mn-lt"/>
                <a:ea typeface="+mn-ea"/>
                <a:cs typeface="+mn-cs"/>
              </a:rPr>
              <a:t>dudas</a:t>
            </a:r>
            <a:r>
              <a:rPr lang="en-US" sz="1200" b="1" kern="1200" baseline="0" dirty="0" smtClean="0">
                <a:solidFill>
                  <a:schemeClr val="tx1"/>
                </a:solidFill>
                <a:effectLst/>
                <a:latin typeface="+mn-lt"/>
                <a:ea typeface="+mn-ea"/>
                <a:cs typeface="+mn-cs"/>
              </a:rPr>
              <a:t> o </a:t>
            </a:r>
            <a:r>
              <a:rPr lang="en-US" sz="1200" b="1" kern="1200" baseline="0" dirty="0" err="1" smtClean="0">
                <a:solidFill>
                  <a:schemeClr val="tx1"/>
                </a:solidFill>
                <a:effectLst/>
                <a:latin typeface="+mn-lt"/>
                <a:ea typeface="+mn-ea"/>
                <a:cs typeface="+mn-cs"/>
              </a:rPr>
              <a:t>preguntas</a:t>
            </a:r>
            <a:r>
              <a:rPr lang="en-US" sz="1200" b="1" kern="1200" baseline="0" dirty="0" smtClean="0">
                <a:solidFill>
                  <a:schemeClr val="tx1"/>
                </a:solidFill>
                <a:effectLst/>
                <a:latin typeface="+mn-lt"/>
                <a:ea typeface="+mn-ea"/>
                <a:cs typeface="+mn-cs"/>
              </a:rPr>
              <a:t> para </a:t>
            </a:r>
            <a:r>
              <a:rPr lang="en-US" sz="1200" b="1" kern="1200" baseline="0" dirty="0" err="1" smtClean="0">
                <a:solidFill>
                  <a:schemeClr val="tx1"/>
                </a:solidFill>
                <a:effectLst/>
                <a:latin typeface="+mn-lt"/>
                <a:ea typeface="+mn-ea"/>
                <a:cs typeface="+mn-cs"/>
              </a:rPr>
              <a:t>pasar</a:t>
            </a:r>
            <a:r>
              <a:rPr lang="en-US" sz="1200" b="1" kern="1200" baseline="0" dirty="0" smtClean="0">
                <a:solidFill>
                  <a:schemeClr val="tx1"/>
                </a:solidFill>
                <a:effectLst/>
                <a:latin typeface="+mn-lt"/>
                <a:ea typeface="+mn-ea"/>
                <a:cs typeface="+mn-cs"/>
              </a:rPr>
              <a:t> a la </a:t>
            </a:r>
            <a:r>
              <a:rPr lang="en-US" sz="1200" b="1" kern="1200" baseline="0" dirty="0" err="1" smtClean="0">
                <a:solidFill>
                  <a:schemeClr val="tx1"/>
                </a:solidFill>
                <a:effectLst/>
                <a:latin typeface="+mn-lt"/>
                <a:ea typeface="+mn-ea"/>
                <a:cs typeface="+mn-cs"/>
              </a:rPr>
              <a:t>actividad</a:t>
            </a:r>
            <a:r>
              <a:rPr lang="en-US" sz="1200" b="1" kern="1200" baseline="0" dirty="0" smtClean="0">
                <a:solidFill>
                  <a:schemeClr val="tx1"/>
                </a:solidFill>
                <a:effectLst/>
                <a:latin typeface="+mn-lt"/>
                <a:ea typeface="+mn-ea"/>
                <a:cs typeface="+mn-cs"/>
              </a:rPr>
              <a:t> de </a:t>
            </a:r>
            <a:r>
              <a:rPr lang="en-US" sz="1200" b="1" kern="1200" baseline="0" dirty="0" err="1" smtClean="0">
                <a:solidFill>
                  <a:schemeClr val="tx1"/>
                </a:solidFill>
                <a:effectLst/>
                <a:latin typeface="+mn-lt"/>
                <a:ea typeface="+mn-ea"/>
                <a:cs typeface="+mn-cs"/>
              </a:rPr>
              <a:t>reforzamiento</a:t>
            </a:r>
            <a:r>
              <a:rPr lang="en-US" sz="1200" b="1"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1. ¿A qué velocidad puede asistir automáticamente en el frenado la alerta de colisión frontal?</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 Por debajo de los 60 km/h</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b) Por debajo de los 80 km/h</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 A </a:t>
            </a:r>
            <a:r>
              <a:rPr lang="en-US" sz="1200" b="1" kern="1200" dirty="0" err="1" smtClean="0">
                <a:solidFill>
                  <a:schemeClr val="tx1"/>
                </a:solidFill>
                <a:effectLst/>
                <a:latin typeface="+mn-lt"/>
                <a:ea typeface="+mn-ea"/>
                <a:cs typeface="+mn-cs"/>
              </a:rPr>
              <a:t>todas</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velocidades</a:t>
            </a:r>
            <a:endParaRPr lang="en-US" sz="1200" b="1"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2. ¿Qué sistema puede alertar al conductor con un triángulo rojo en la cámara de reversa sobre la presencia de objetos de interés que puedan causar una colisión con el vehículo?</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 Sensores frontales y traseros para estacionado</a:t>
            </a:r>
            <a:endParaRPr lang="en-US" sz="1200"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b) Alerta de tráfico cruzado</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c) Sensor indicador de distancia</a:t>
            </a: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3. ¿A qué rango de distancia puede detectar a una persona la alerta de detección de peatones delantera?</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 30 metros</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b) 35 metros</a:t>
            </a:r>
            <a:endParaRPr lang="en-US" sz="1200"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c) 40 metros</a:t>
            </a: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4. ¿Cuál es el record que tiene </a:t>
            </a:r>
            <a:r>
              <a:rPr lang="es-MX" sz="1200" kern="1200" dirty="0" err="1" smtClean="0">
                <a:solidFill>
                  <a:schemeClr val="tx1"/>
                </a:solidFill>
                <a:effectLst/>
                <a:latin typeface="+mn-lt"/>
                <a:ea typeface="+mn-ea"/>
                <a:cs typeface="+mn-cs"/>
              </a:rPr>
              <a:t>OnStar</a:t>
            </a:r>
            <a:r>
              <a:rPr lang="es-MX" sz="1200" kern="1200" dirty="0" smtClean="0">
                <a:solidFill>
                  <a:schemeClr val="tx1"/>
                </a:solidFill>
                <a:effectLst/>
                <a:latin typeface="+mn-lt"/>
                <a:ea typeface="+mn-ea"/>
                <a:cs typeface="+mn-cs"/>
              </a:rPr>
              <a:t>® de recuperación de un vehículo robado?</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 5 minutos</a:t>
            </a:r>
            <a:endParaRPr lang="en-US" sz="1200"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b) 6 minutos</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c) 11 minutos </a:t>
            </a:r>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baseline="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105</a:t>
            </a:fld>
            <a:endParaRPr lang="es-MX"/>
          </a:p>
        </p:txBody>
      </p:sp>
    </p:spTree>
    <p:extLst>
      <p:ext uri="{BB962C8B-B14F-4D97-AF65-F5344CB8AC3E}">
        <p14:creationId xmlns:p14="http://schemas.microsoft.com/office/powerpoint/2010/main" val="25446079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En este módulo</a:t>
            </a:r>
            <a:r>
              <a:rPr lang="es-MX" baseline="0" noProof="0" dirty="0" smtClean="0"/>
              <a:t> pudimos observar el gran contenidos con e que cuenta la Nueva GMC </a:t>
            </a:r>
            <a:r>
              <a:rPr lang="es-MX" baseline="0" noProof="0" dirty="0" err="1" smtClean="0"/>
              <a:t>Yukon</a:t>
            </a:r>
            <a:r>
              <a:rPr lang="es-MX" baseline="0" noProof="0" dirty="0" smtClean="0"/>
              <a:t> </a:t>
            </a:r>
            <a:r>
              <a:rPr lang="es-MX" baseline="0" noProof="0" dirty="0" err="1" smtClean="0"/>
              <a:t>Denali</a:t>
            </a:r>
            <a:r>
              <a:rPr lang="es-MX" baseline="0" noProof="0" dirty="0" smtClean="0"/>
              <a:t> en cuanto a los Sensores, Alertas y Cámaras con las que cuenta</a:t>
            </a:r>
            <a:endParaRPr lang="es-MX" noProof="0" dirty="0"/>
          </a:p>
        </p:txBody>
      </p:sp>
      <p:sp>
        <p:nvSpPr>
          <p:cNvPr id="4" name="Slide Number Placeholder 3"/>
          <p:cNvSpPr>
            <a:spLocks noGrp="1"/>
          </p:cNvSpPr>
          <p:nvPr>
            <p:ph type="sldNum" sz="quarter" idx="10"/>
          </p:nvPr>
        </p:nvSpPr>
        <p:spPr/>
        <p:txBody>
          <a:bodyPr/>
          <a:lstStyle/>
          <a:p>
            <a:fld id="{C5CECD62-2AA5-4170-B3A9-4450F87FBCE2}" type="slidenum">
              <a:rPr lang="es-MX" smtClean="0"/>
              <a:t>106</a:t>
            </a:fld>
            <a:endParaRPr lang="es-MX"/>
          </a:p>
        </p:txBody>
      </p:sp>
    </p:spTree>
    <p:extLst>
      <p:ext uri="{BB962C8B-B14F-4D97-AF65-F5344CB8AC3E}">
        <p14:creationId xmlns:p14="http://schemas.microsoft.com/office/powerpoint/2010/main" val="17081315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kern="1200" dirty="0" smtClean="0">
                <a:solidFill>
                  <a:schemeClr val="tx1"/>
                </a:solidFill>
                <a:effectLst/>
                <a:latin typeface="+mn-lt"/>
                <a:ea typeface="+mn-ea"/>
                <a:cs typeface="+mn-cs"/>
              </a:rPr>
              <a:t>Entre 8 km/h y 80 km/h</a:t>
            </a:r>
            <a:endParaRPr lang="en-US" sz="1200" b="1"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107</a:t>
            </a:fld>
            <a:endParaRPr lang="es-MX"/>
          </a:p>
        </p:txBody>
      </p:sp>
    </p:spTree>
    <p:extLst>
      <p:ext uri="{BB962C8B-B14F-4D97-AF65-F5344CB8AC3E}">
        <p14:creationId xmlns:p14="http://schemas.microsoft.com/office/powerpoint/2010/main" val="14482707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kern="1200" dirty="0" smtClean="0">
                <a:solidFill>
                  <a:schemeClr val="tx1"/>
                </a:solidFill>
                <a:effectLst/>
                <a:latin typeface="+mn-lt"/>
                <a:ea typeface="+mn-ea"/>
                <a:cs typeface="+mn-cs"/>
              </a:rPr>
              <a:t>Asistente de conservación de carril</a:t>
            </a:r>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108</a:t>
            </a:fld>
            <a:endParaRPr lang="es-MX"/>
          </a:p>
        </p:txBody>
      </p:sp>
    </p:spTree>
    <p:extLst>
      <p:ext uri="{BB962C8B-B14F-4D97-AF65-F5344CB8AC3E}">
        <p14:creationId xmlns:p14="http://schemas.microsoft.com/office/powerpoint/2010/main" val="2182292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smtClean="0"/>
              <a:t>Es momento de pasar a su evaluación,</a:t>
            </a:r>
            <a:r>
              <a:rPr lang="es-MX" baseline="0" noProof="0" dirty="0" smtClean="0"/>
              <a:t> esta deben resolverla directo en el LMS y para ello les voy a dejar el link para que vayan e inicien), yo me mantendré aquí un máximo de 30 min por si se presentan dudas o aclaraciones, una vez que hayan terminado su evaluación les pido que regresen ya que les daré a conocer la lista de las 9 personas premiadas.</a:t>
            </a:r>
          </a:p>
          <a:p>
            <a:endParaRPr lang="es-MX" baseline="0" noProof="0" dirty="0" smtClean="0"/>
          </a:p>
          <a:p>
            <a:r>
              <a:rPr lang="es-MX" baseline="0" noProof="0" dirty="0" smtClean="0"/>
              <a:t>Para aquellos que están tomando el curso en grupo, cada uno de ustedes tendrán que realizarla de manera individual y con su acceso al LMS.</a:t>
            </a:r>
          </a:p>
          <a:p>
            <a:endParaRPr lang="es-MX" baseline="0" noProof="0" dirty="0" smtClean="0"/>
          </a:p>
          <a:p>
            <a:r>
              <a:rPr lang="es-MX" i="1" baseline="0" noProof="0" dirty="0" smtClean="0"/>
              <a:t>Tomate este tiempo para recopilar la lista de los 9 participantes </a:t>
            </a:r>
            <a:endParaRPr lang="es-MX" i="1" noProof="0" dirty="0"/>
          </a:p>
        </p:txBody>
      </p:sp>
      <p:sp>
        <p:nvSpPr>
          <p:cNvPr id="4" name="Slide Number Placeholder 3"/>
          <p:cNvSpPr>
            <a:spLocks noGrp="1"/>
          </p:cNvSpPr>
          <p:nvPr>
            <p:ph type="sldNum" sz="quarter" idx="10"/>
          </p:nvPr>
        </p:nvSpPr>
        <p:spPr/>
        <p:txBody>
          <a:bodyPr/>
          <a:lstStyle/>
          <a:p>
            <a:fld id="{8DBDFB90-8A7D-41A1-A010-9041B94885BF}" type="slidenum">
              <a:rPr lang="en-US" smtClean="0"/>
              <a:t>109</a:t>
            </a:fld>
            <a:endParaRPr lang="en-US"/>
          </a:p>
        </p:txBody>
      </p:sp>
    </p:spTree>
    <p:extLst>
      <p:ext uri="{BB962C8B-B14F-4D97-AF65-F5344CB8AC3E}">
        <p14:creationId xmlns:p14="http://schemas.microsoft.com/office/powerpoint/2010/main" val="255886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Qué es </a:t>
            </a:r>
            <a:r>
              <a:rPr lang="es-MX" sz="1200" b="0" kern="1200" baseline="0" dirty="0" err="1" smtClean="0">
                <a:solidFill>
                  <a:schemeClr val="tx1"/>
                </a:solidFill>
                <a:effectLst/>
                <a:latin typeface="+mn-lt"/>
                <a:ea typeface="+mn-ea"/>
                <a:cs typeface="+mn-cs"/>
              </a:rPr>
              <a:t>Denali</a:t>
            </a:r>
            <a:r>
              <a:rPr lang="es-MX" sz="1200" b="0" kern="1200" baseline="0" dirty="0" smtClean="0">
                <a:solidFill>
                  <a:schemeClr val="tx1"/>
                </a:solidFill>
                <a:effectLst/>
                <a:latin typeface="+mn-lt"/>
                <a:ea typeface="+mn-ea"/>
                <a:cs typeface="+mn-cs"/>
              </a:rPr>
              <a:t> para GMC</a:t>
            </a:r>
          </a:p>
          <a:p>
            <a:pPr lvl="0"/>
            <a:endParaRPr lang="es-E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kern="1200" baseline="0" dirty="0" smtClean="0">
                <a:solidFill>
                  <a:schemeClr val="tx1"/>
                </a:solidFill>
                <a:effectLst/>
                <a:latin typeface="+mn-lt"/>
                <a:ea typeface="+mn-ea"/>
                <a:cs typeface="+mn-cs"/>
              </a:rPr>
              <a:t>GMC vive bajo la filosofía Professional Grade, pero </a:t>
            </a:r>
            <a:r>
              <a:rPr lang="es-ES" sz="1200" b="0" kern="1200" baseline="0" dirty="0" err="1" smtClean="0">
                <a:solidFill>
                  <a:schemeClr val="tx1"/>
                </a:solidFill>
                <a:effectLst/>
                <a:latin typeface="+mn-lt"/>
                <a:ea typeface="+mn-ea"/>
                <a:cs typeface="+mn-cs"/>
              </a:rPr>
              <a:t>Denali</a:t>
            </a:r>
            <a:r>
              <a:rPr lang="es-ES" sz="1200" b="0" kern="1200" baseline="0" dirty="0" smtClean="0">
                <a:solidFill>
                  <a:schemeClr val="tx1"/>
                </a:solidFill>
                <a:effectLst/>
                <a:latin typeface="+mn-lt"/>
                <a:ea typeface="+mn-ea"/>
                <a:cs typeface="+mn-cs"/>
              </a:rPr>
              <a:t> llega para ofrecer superioridad en todos los aspectos.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kern="1200" baseline="0" dirty="0" err="1" smtClean="0">
                <a:solidFill>
                  <a:schemeClr val="tx1"/>
                </a:solidFill>
                <a:effectLst/>
                <a:latin typeface="+mn-lt"/>
                <a:ea typeface="+mn-ea"/>
                <a:cs typeface="+mn-cs"/>
              </a:rPr>
              <a:t>Denali</a:t>
            </a:r>
            <a:r>
              <a:rPr lang="es-ES" sz="1200" b="0" kern="1200" baseline="0" dirty="0" smtClean="0">
                <a:solidFill>
                  <a:schemeClr val="tx1"/>
                </a:solidFill>
                <a:effectLst/>
                <a:latin typeface="+mn-lt"/>
                <a:ea typeface="+mn-ea"/>
                <a:cs typeface="+mn-cs"/>
              </a:rPr>
              <a:t> comenzó en 1999 y siempre ha estado destinada a ser un símbolo de estatus para GMC.</a:t>
            </a:r>
            <a:endParaRPr lang="es-MX"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kern="1200" baseline="0" dirty="0" smtClean="0">
              <a:solidFill>
                <a:schemeClr val="tx1"/>
              </a:solidFill>
              <a:effectLst/>
              <a:latin typeface="+mn-lt"/>
              <a:ea typeface="+mn-ea"/>
              <a:cs typeface="+mn-cs"/>
            </a:endParaRPr>
          </a:p>
          <a:p>
            <a:pPr lvl="0"/>
            <a:r>
              <a:rPr lang="es-ES" sz="1200" b="0" kern="1200" baseline="0" dirty="0" smtClean="0">
                <a:solidFill>
                  <a:schemeClr val="tx1"/>
                </a:solidFill>
                <a:effectLst/>
                <a:latin typeface="+mn-lt"/>
                <a:ea typeface="+mn-ea"/>
                <a:cs typeface="+mn-cs"/>
              </a:rPr>
              <a:t>GMC toma “</a:t>
            </a:r>
            <a:r>
              <a:rPr lang="es-ES" sz="1200" b="0" kern="1200" baseline="0" dirty="0" err="1" smtClean="0">
                <a:solidFill>
                  <a:schemeClr val="tx1"/>
                </a:solidFill>
                <a:effectLst/>
                <a:latin typeface="+mn-lt"/>
                <a:ea typeface="+mn-ea"/>
                <a:cs typeface="+mn-cs"/>
              </a:rPr>
              <a:t>Denali</a:t>
            </a:r>
            <a:r>
              <a:rPr lang="es-ES" sz="1200" b="0" kern="1200" baseline="0" dirty="0" smtClean="0">
                <a:solidFill>
                  <a:schemeClr val="tx1"/>
                </a:solidFill>
                <a:effectLst/>
                <a:latin typeface="+mn-lt"/>
                <a:ea typeface="+mn-ea"/>
                <a:cs typeface="+mn-cs"/>
              </a:rPr>
              <a:t>” para sus mejores vehículos, significa “</a:t>
            </a:r>
            <a:r>
              <a:rPr lang="es-ES" sz="1200" b="0" kern="1200" baseline="0" dirty="0" err="1" smtClean="0">
                <a:solidFill>
                  <a:schemeClr val="tx1"/>
                </a:solidFill>
                <a:effectLst/>
                <a:latin typeface="+mn-lt"/>
                <a:ea typeface="+mn-ea"/>
                <a:cs typeface="+mn-cs"/>
              </a:rPr>
              <a:t>the</a:t>
            </a:r>
            <a:r>
              <a:rPr lang="es-ES" sz="1200" b="0" kern="1200" baseline="0" dirty="0" smtClean="0">
                <a:solidFill>
                  <a:schemeClr val="tx1"/>
                </a:solidFill>
                <a:effectLst/>
                <a:latin typeface="+mn-lt"/>
                <a:ea typeface="+mn-ea"/>
                <a:cs typeface="+mn-cs"/>
              </a:rPr>
              <a:t> </a:t>
            </a:r>
            <a:r>
              <a:rPr lang="es-ES" sz="1200" b="0" kern="1200" baseline="0" dirty="0" err="1" smtClean="0">
                <a:solidFill>
                  <a:schemeClr val="tx1"/>
                </a:solidFill>
                <a:effectLst/>
                <a:latin typeface="+mn-lt"/>
                <a:ea typeface="+mn-ea"/>
                <a:cs typeface="+mn-cs"/>
              </a:rPr>
              <a:t>great</a:t>
            </a:r>
            <a:r>
              <a:rPr lang="es-ES" sz="1200" b="0" kern="1200" baseline="0" dirty="0" smtClean="0">
                <a:solidFill>
                  <a:schemeClr val="tx1"/>
                </a:solidFill>
                <a:effectLst/>
                <a:latin typeface="+mn-lt"/>
                <a:ea typeface="+mn-ea"/>
                <a:cs typeface="+mn-cs"/>
              </a:rPr>
              <a:t> </a:t>
            </a:r>
            <a:r>
              <a:rPr lang="es-ES" sz="1200" b="0" kern="1200" baseline="0" dirty="0" err="1" smtClean="0">
                <a:solidFill>
                  <a:schemeClr val="tx1"/>
                </a:solidFill>
                <a:effectLst/>
                <a:latin typeface="+mn-lt"/>
                <a:ea typeface="+mn-ea"/>
                <a:cs typeface="+mn-cs"/>
              </a:rPr>
              <a:t>one</a:t>
            </a:r>
            <a:r>
              <a:rPr lang="es-ES" sz="1200" b="0" kern="1200" baseline="0" dirty="0" smtClean="0">
                <a:solidFill>
                  <a:schemeClr val="tx1"/>
                </a:solidFill>
                <a:effectLst/>
                <a:latin typeface="+mn-lt"/>
                <a:ea typeface="+mn-ea"/>
                <a:cs typeface="+mn-cs"/>
              </a:rPr>
              <a:t>” en el idioma </a:t>
            </a:r>
            <a:r>
              <a:rPr lang="es-ES" sz="1200" b="0" kern="1200" baseline="0" dirty="0" err="1" smtClean="0">
                <a:solidFill>
                  <a:schemeClr val="tx1"/>
                </a:solidFill>
                <a:effectLst/>
                <a:latin typeface="+mn-lt"/>
                <a:ea typeface="+mn-ea"/>
                <a:cs typeface="+mn-cs"/>
              </a:rPr>
              <a:t>Koyukon</a:t>
            </a:r>
            <a:r>
              <a:rPr lang="es-ES" sz="1200" b="0" kern="1200" baseline="0" dirty="0" smtClean="0">
                <a:solidFill>
                  <a:schemeClr val="tx1"/>
                </a:solidFill>
                <a:effectLst/>
                <a:latin typeface="+mn-lt"/>
                <a:ea typeface="+mn-ea"/>
                <a:cs typeface="+mn-cs"/>
              </a:rPr>
              <a:t> </a:t>
            </a:r>
            <a:r>
              <a:rPr lang="es-ES" sz="1200" b="0" kern="1200" baseline="0" dirty="0" err="1" smtClean="0">
                <a:solidFill>
                  <a:schemeClr val="tx1"/>
                </a:solidFill>
                <a:effectLst/>
                <a:latin typeface="+mn-lt"/>
                <a:ea typeface="+mn-ea"/>
                <a:cs typeface="+mn-cs"/>
              </a:rPr>
              <a:t>Athabascan</a:t>
            </a:r>
            <a:r>
              <a:rPr lang="es-ES" sz="1200" b="0" kern="1200" baseline="0" dirty="0" smtClean="0">
                <a:solidFill>
                  <a:schemeClr val="tx1"/>
                </a:solidFill>
                <a:effectLst/>
                <a:latin typeface="+mn-lt"/>
                <a:ea typeface="+mn-ea"/>
                <a:cs typeface="+mn-cs"/>
              </a:rPr>
              <a:t>, inspirado en el monte </a:t>
            </a:r>
            <a:r>
              <a:rPr lang="es-ES" sz="1200" b="0" kern="1200" baseline="0" dirty="0" err="1" smtClean="0">
                <a:solidFill>
                  <a:schemeClr val="tx1"/>
                </a:solidFill>
                <a:effectLst/>
                <a:latin typeface="+mn-lt"/>
                <a:ea typeface="+mn-ea"/>
                <a:cs typeface="+mn-cs"/>
              </a:rPr>
              <a:t>McKincley</a:t>
            </a:r>
            <a:r>
              <a:rPr lang="es-ES" sz="1200" b="0" kern="1200" baseline="0" dirty="0" smtClean="0">
                <a:solidFill>
                  <a:schemeClr val="tx1"/>
                </a:solidFill>
                <a:effectLst/>
                <a:latin typeface="+mn-lt"/>
                <a:ea typeface="+mn-ea"/>
                <a:cs typeface="+mn-cs"/>
              </a:rPr>
              <a:t>, el pico de montaña más alto de América del Norte.  </a:t>
            </a:r>
          </a:p>
        </p:txBody>
      </p:sp>
      <p:sp>
        <p:nvSpPr>
          <p:cNvPr id="4" name="Marcador de número de diapositiva 3"/>
          <p:cNvSpPr>
            <a:spLocks noGrp="1"/>
          </p:cNvSpPr>
          <p:nvPr>
            <p:ph type="sldNum" sz="quarter" idx="10"/>
          </p:nvPr>
        </p:nvSpPr>
        <p:spPr/>
        <p:txBody>
          <a:bodyPr/>
          <a:lstStyle/>
          <a:p>
            <a:fld id="{B7233BF1-B85C-4AF9-A88A-F9A0C265A6DA}" type="slidenum">
              <a:rPr lang="es-MX" smtClean="0"/>
              <a:t>11</a:t>
            </a:fld>
            <a:endParaRPr lang="es-MX"/>
          </a:p>
        </p:txBody>
      </p:sp>
    </p:spTree>
    <p:extLst>
      <p:ext uri="{BB962C8B-B14F-4D97-AF65-F5344CB8AC3E}">
        <p14:creationId xmlns:p14="http://schemas.microsoft.com/office/powerpoint/2010/main" val="32614555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noProof="0" dirty="0" smtClean="0">
                <a:solidFill>
                  <a:schemeClr val="tx1"/>
                </a:solidFill>
                <a:effectLst/>
                <a:latin typeface="+mn-lt"/>
                <a:ea typeface="+mn-ea"/>
                <a:cs typeface="+mn-cs"/>
              </a:rPr>
              <a:t>Despídete y envíalos al</a:t>
            </a:r>
            <a:r>
              <a:rPr lang="es-MX" sz="1200" b="1" kern="1200" baseline="0" noProof="0" dirty="0" smtClean="0">
                <a:solidFill>
                  <a:schemeClr val="tx1"/>
                </a:solidFill>
                <a:effectLst/>
                <a:latin typeface="+mn-lt"/>
                <a:ea typeface="+mn-ea"/>
                <a:cs typeface="+mn-cs"/>
              </a:rPr>
              <a:t> </a:t>
            </a:r>
            <a:r>
              <a:rPr lang="es-MX" sz="1200" b="1" kern="1200" baseline="0" noProof="0" dirty="0" err="1" smtClean="0">
                <a:solidFill>
                  <a:schemeClr val="tx1"/>
                </a:solidFill>
                <a:effectLst/>
                <a:latin typeface="+mn-lt"/>
                <a:ea typeface="+mn-ea"/>
                <a:cs typeface="+mn-cs"/>
              </a:rPr>
              <a:t>survey</a:t>
            </a:r>
            <a:r>
              <a:rPr lang="es-MX" sz="1200" b="1" kern="1200" baseline="0" noProof="0" dirty="0" smtClean="0">
                <a:solidFill>
                  <a:schemeClr val="tx1"/>
                </a:solidFill>
                <a:effectLst/>
                <a:latin typeface="+mn-lt"/>
                <a:ea typeface="+mn-ea"/>
                <a:cs typeface="+mn-cs"/>
              </a:rPr>
              <a:t> </a:t>
            </a:r>
            <a:r>
              <a:rPr lang="es-MX" sz="1200" b="1" kern="1200" baseline="0" noProof="0" dirty="0" err="1" smtClean="0">
                <a:solidFill>
                  <a:schemeClr val="tx1"/>
                </a:solidFill>
                <a:effectLst/>
                <a:latin typeface="+mn-lt"/>
                <a:ea typeface="+mn-ea"/>
                <a:cs typeface="+mn-cs"/>
              </a:rPr>
              <a:t>monkey</a:t>
            </a:r>
            <a:r>
              <a:rPr lang="es-MX" sz="1200" b="1" kern="1200" baseline="0" noProof="0" dirty="0" smtClean="0">
                <a:solidFill>
                  <a:schemeClr val="tx1"/>
                </a:solidFill>
                <a:effectLst/>
                <a:latin typeface="+mn-lt"/>
                <a:ea typeface="+mn-ea"/>
                <a:cs typeface="+mn-cs"/>
              </a:rPr>
              <a:t> para evaluación nivel 1 </a:t>
            </a:r>
          </a:p>
          <a:p>
            <a:pPr lvl="0"/>
            <a:endParaRPr lang="es-MX" sz="1200" b="1" kern="1200" baseline="0" noProof="0" dirty="0" smtClean="0">
              <a:solidFill>
                <a:schemeClr val="tx1"/>
              </a:solidFill>
              <a:effectLst/>
              <a:latin typeface="+mn-lt"/>
              <a:ea typeface="+mn-ea"/>
              <a:cs typeface="+mn-cs"/>
            </a:endParaRPr>
          </a:p>
          <a:p>
            <a:pPr lvl="0"/>
            <a:r>
              <a:rPr lang="es-MX" noProof="0" dirty="0" smtClean="0">
                <a:latin typeface="Calibri" panose="020F0502020204030204" pitchFamily="34" charset="0"/>
              </a:rPr>
              <a:t>https://es.surveymonkey.com/r/YUKON2021 </a:t>
            </a:r>
          </a:p>
          <a:p>
            <a:pPr lvl="0"/>
            <a:endParaRPr lang="es-MX" noProof="0"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110</a:t>
            </a:fld>
            <a:endParaRPr lang="es-MX"/>
          </a:p>
        </p:txBody>
      </p:sp>
    </p:spTree>
    <p:extLst>
      <p:ext uri="{BB962C8B-B14F-4D97-AF65-F5344CB8AC3E}">
        <p14:creationId xmlns:p14="http://schemas.microsoft.com/office/powerpoint/2010/main" val="2198296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Plataforma</a:t>
            </a:r>
          </a:p>
          <a:p>
            <a:pPr lvl="0"/>
            <a:endParaRPr lang="es-MX" sz="1200" b="0" kern="1200" baseline="0" dirty="0" smtClean="0">
              <a:solidFill>
                <a:schemeClr val="tx1"/>
              </a:solidFill>
              <a:effectLst/>
              <a:latin typeface="+mn-lt"/>
              <a:ea typeface="+mn-ea"/>
              <a:cs typeface="+mn-cs"/>
            </a:endParaRPr>
          </a:p>
          <a:p>
            <a:pPr lvl="0"/>
            <a:r>
              <a:rPr lang="en-US" sz="1200" b="0" kern="1200" baseline="0" dirty="0" err="1" smtClean="0">
                <a:solidFill>
                  <a:schemeClr val="tx1"/>
                </a:solidFill>
                <a:effectLst/>
                <a:latin typeface="+mn-lt"/>
                <a:ea typeface="+mn-ea"/>
                <a:cs typeface="+mn-cs"/>
              </a:rPr>
              <a:t>Esta</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nueva</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plataforma</a:t>
            </a:r>
            <a:r>
              <a:rPr lang="en-US" sz="1200" b="0" kern="1200" baseline="0" dirty="0" smtClean="0">
                <a:solidFill>
                  <a:schemeClr val="tx1"/>
                </a:solidFill>
                <a:effectLst/>
                <a:latin typeface="+mn-lt"/>
                <a:ea typeface="+mn-ea"/>
                <a:cs typeface="+mn-cs"/>
              </a:rPr>
              <a:t> ha </a:t>
            </a:r>
            <a:r>
              <a:rPr lang="en-US" sz="1200" b="0" kern="1200" baseline="0" dirty="0" err="1" smtClean="0">
                <a:solidFill>
                  <a:schemeClr val="tx1"/>
                </a:solidFill>
                <a:effectLst/>
                <a:latin typeface="+mn-lt"/>
                <a:ea typeface="+mn-ea"/>
                <a:cs typeface="+mn-cs"/>
              </a:rPr>
              <a:t>traído</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grandes</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ventajas</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ya</a:t>
            </a:r>
            <a:r>
              <a:rPr lang="en-US" sz="1200" b="0" kern="1200" baseline="0" dirty="0" smtClean="0">
                <a:solidFill>
                  <a:schemeClr val="tx1"/>
                </a:solidFill>
                <a:effectLst/>
                <a:latin typeface="+mn-lt"/>
                <a:ea typeface="+mn-ea"/>
                <a:cs typeface="+mn-cs"/>
              </a:rPr>
              <a:t> que la </a:t>
            </a:r>
            <a:r>
              <a:rPr lang="en-US" sz="1200" b="0" kern="1200" baseline="0" dirty="0" err="1" smtClean="0">
                <a:solidFill>
                  <a:schemeClr val="tx1"/>
                </a:solidFill>
                <a:effectLst/>
                <a:latin typeface="+mn-lt"/>
                <a:ea typeface="+mn-ea"/>
                <a:cs typeface="+mn-cs"/>
              </a:rPr>
              <a:t>totalmente</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nueva</a:t>
            </a:r>
            <a:r>
              <a:rPr lang="en-US" sz="1200" b="0" kern="1200" baseline="0" dirty="0" smtClean="0">
                <a:solidFill>
                  <a:schemeClr val="tx1"/>
                </a:solidFill>
                <a:effectLst/>
                <a:latin typeface="+mn-lt"/>
                <a:ea typeface="+mn-ea"/>
                <a:cs typeface="+mn-cs"/>
              </a:rPr>
              <a:t> GMC Yukon Denali </a:t>
            </a:r>
            <a:r>
              <a:rPr lang="en-US" sz="1200" b="0" kern="1200" baseline="0" dirty="0" err="1" smtClean="0">
                <a:solidFill>
                  <a:schemeClr val="tx1"/>
                </a:solidFill>
                <a:effectLst/>
                <a:latin typeface="+mn-lt"/>
                <a:ea typeface="+mn-ea"/>
                <a:cs typeface="+mn-cs"/>
              </a:rPr>
              <a:t>es</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más</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grande</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más</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capaz</a:t>
            </a:r>
            <a:r>
              <a:rPr lang="en-US" sz="1200" b="0" kern="1200" baseline="0" dirty="0" smtClean="0">
                <a:solidFill>
                  <a:schemeClr val="tx1"/>
                </a:solidFill>
                <a:effectLst/>
                <a:latin typeface="+mn-lt"/>
                <a:ea typeface="+mn-ea"/>
                <a:cs typeface="+mn-cs"/>
              </a:rPr>
              <a:t> y </a:t>
            </a:r>
            <a:r>
              <a:rPr lang="en-US" sz="1200" b="0" kern="1200" baseline="0" dirty="0" err="1" smtClean="0">
                <a:solidFill>
                  <a:schemeClr val="tx1"/>
                </a:solidFill>
                <a:effectLst/>
                <a:latin typeface="+mn-lt"/>
                <a:ea typeface="+mn-ea"/>
                <a:cs typeface="+mn-cs"/>
              </a:rPr>
              <a:t>más</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confiable</a:t>
            </a:r>
            <a:r>
              <a:rPr lang="en-US" sz="1200" b="0" kern="1200" baseline="0" dirty="0" smtClean="0">
                <a:solidFill>
                  <a:schemeClr val="tx1"/>
                </a:solidFill>
                <a:effectLst/>
                <a:latin typeface="+mn-lt"/>
                <a:ea typeface="+mn-ea"/>
                <a:cs typeface="+mn-cs"/>
              </a:rPr>
              <a:t>.</a:t>
            </a:r>
          </a:p>
          <a:p>
            <a:pPr lvl="0"/>
            <a:endParaRPr lang="en-US" sz="1200" b="0" kern="1200" baseline="0" dirty="0" smtClean="0">
              <a:solidFill>
                <a:schemeClr val="tx1"/>
              </a:solidFill>
              <a:effectLst/>
              <a:latin typeface="+mn-lt"/>
              <a:ea typeface="+mn-ea"/>
              <a:cs typeface="+mn-cs"/>
            </a:endParaRPr>
          </a:p>
          <a:p>
            <a:pPr lvl="0"/>
            <a:r>
              <a:rPr lang="en-US" sz="1200" b="0" kern="1200" baseline="0" dirty="0" err="1" smtClean="0">
                <a:solidFill>
                  <a:schemeClr val="tx1"/>
                </a:solidFill>
                <a:effectLst/>
                <a:latin typeface="+mn-lt"/>
                <a:ea typeface="+mn-ea"/>
                <a:cs typeface="+mn-cs"/>
              </a:rPr>
              <a:t>Esta</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nueva</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generación</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fue</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rediseñada</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haciéndola</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más</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grande</a:t>
            </a:r>
            <a:r>
              <a:rPr lang="en-US" sz="1200" b="0" kern="1200" baseline="0" dirty="0" smtClean="0">
                <a:solidFill>
                  <a:schemeClr val="tx1"/>
                </a:solidFill>
                <a:effectLst/>
                <a:latin typeface="+mn-lt"/>
                <a:ea typeface="+mn-ea"/>
                <a:cs typeface="+mn-cs"/>
              </a:rPr>
              <a:t> y </a:t>
            </a:r>
            <a:r>
              <a:rPr lang="en-US" sz="1200" b="0" kern="1200" baseline="0" dirty="0" err="1" smtClean="0">
                <a:solidFill>
                  <a:schemeClr val="tx1"/>
                </a:solidFill>
                <a:effectLst/>
                <a:latin typeface="+mn-lt"/>
                <a:ea typeface="+mn-ea"/>
                <a:cs typeface="+mn-cs"/>
              </a:rPr>
              <a:t>más</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ancha</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pero</a:t>
            </a:r>
            <a:r>
              <a:rPr lang="en-US" sz="1200" b="0" kern="1200" baseline="0" dirty="0" smtClean="0">
                <a:solidFill>
                  <a:schemeClr val="tx1"/>
                </a:solidFill>
                <a:effectLst/>
                <a:latin typeface="+mn-lt"/>
                <a:ea typeface="+mn-ea"/>
                <a:cs typeface="+mn-cs"/>
              </a:rPr>
              <a:t> a la </a:t>
            </a:r>
            <a:r>
              <a:rPr lang="en-US" sz="1200" b="0" kern="1200" baseline="0" dirty="0" err="1" smtClean="0">
                <a:solidFill>
                  <a:schemeClr val="tx1"/>
                </a:solidFill>
                <a:effectLst/>
                <a:latin typeface="+mn-lt"/>
                <a:ea typeface="+mn-ea"/>
                <a:cs typeface="+mn-cs"/>
              </a:rPr>
              <a:t>vez</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más</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tecnológica</a:t>
            </a:r>
            <a:r>
              <a:rPr lang="en-US" sz="1200" b="0" kern="1200" baseline="0" dirty="0" smtClean="0">
                <a:solidFill>
                  <a:schemeClr val="tx1"/>
                </a:solidFill>
                <a:effectLst/>
                <a:latin typeface="+mn-lt"/>
                <a:ea typeface="+mn-ea"/>
                <a:cs typeface="+mn-cs"/>
              </a:rPr>
              <a:t> e </a:t>
            </a:r>
            <a:r>
              <a:rPr lang="en-US" sz="1200" b="0" kern="1200" baseline="0" dirty="0" err="1" smtClean="0">
                <a:solidFill>
                  <a:schemeClr val="tx1"/>
                </a:solidFill>
                <a:effectLst/>
                <a:latin typeface="+mn-lt"/>
                <a:ea typeface="+mn-ea"/>
                <a:cs typeface="+mn-cs"/>
              </a:rPr>
              <a:t>inteligente</a:t>
            </a:r>
            <a:r>
              <a:rPr lang="en-US" sz="1200" b="0" kern="1200" baseline="0" dirty="0" smtClean="0">
                <a:solidFill>
                  <a:schemeClr val="tx1"/>
                </a:solidFill>
                <a:effectLst/>
                <a:latin typeface="+mn-lt"/>
                <a:ea typeface="+mn-ea"/>
                <a:cs typeface="+mn-cs"/>
              </a:rPr>
              <a:t>.</a:t>
            </a:r>
            <a:endParaRPr lang="es-ES" sz="1200" b="0" kern="1200" baseline="0" dirty="0" smtClean="0">
              <a:solidFill>
                <a:srgbClr val="444444"/>
              </a:solidFill>
              <a:effectLst/>
              <a:latin typeface="Louis"/>
              <a:ea typeface="+mn-ea"/>
              <a:cs typeface="+mn-cs"/>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12</a:t>
            </a:fld>
            <a:endParaRPr lang="es-MX"/>
          </a:p>
        </p:txBody>
      </p:sp>
    </p:spTree>
    <p:extLst>
      <p:ext uri="{BB962C8B-B14F-4D97-AF65-F5344CB8AC3E}">
        <p14:creationId xmlns:p14="http://schemas.microsoft.com/office/powerpoint/2010/main" val="1054055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noProof="0" dirty="0" smtClean="0">
                <a:solidFill>
                  <a:schemeClr val="tx1"/>
                </a:solidFill>
                <a:effectLst/>
                <a:latin typeface="+mn-lt"/>
                <a:ea typeface="+mn-ea"/>
                <a:cs typeface="+mn-cs"/>
              </a:rPr>
              <a:t>Título</a:t>
            </a:r>
            <a:r>
              <a:rPr lang="es-MX" sz="1200" b="1" kern="1200" baseline="0" noProof="0" dirty="0" smtClean="0">
                <a:solidFill>
                  <a:schemeClr val="tx1"/>
                </a:solidFill>
                <a:effectLst/>
                <a:latin typeface="+mn-lt"/>
                <a:ea typeface="+mn-ea"/>
                <a:cs typeface="+mn-cs"/>
              </a:rPr>
              <a:t> de pantalla:</a:t>
            </a:r>
          </a:p>
          <a:p>
            <a:pPr lvl="0"/>
            <a:r>
              <a:rPr lang="es-MX" sz="1200" b="0" kern="1200" baseline="0" noProof="0" dirty="0" smtClean="0">
                <a:solidFill>
                  <a:schemeClr val="tx1"/>
                </a:solidFill>
                <a:effectLst/>
                <a:latin typeface="+mn-lt"/>
                <a:ea typeface="+mn-ea"/>
                <a:cs typeface="+mn-cs"/>
              </a:rPr>
              <a:t>Comparativo con versión anterior</a:t>
            </a:r>
          </a:p>
          <a:p>
            <a:pPr lvl="0"/>
            <a:endParaRPr lang="es-MX" sz="1200" b="0" kern="1200" baseline="0" noProof="0" dirty="0" smtClean="0">
              <a:solidFill>
                <a:schemeClr val="tx1"/>
              </a:solidFill>
              <a:effectLst/>
              <a:latin typeface="+mn-lt"/>
              <a:ea typeface="+mn-ea"/>
              <a:cs typeface="+mn-cs"/>
            </a:endParaRPr>
          </a:p>
          <a:p>
            <a:pPr lvl="0"/>
            <a:r>
              <a:rPr lang="es-MX" sz="1200" b="0" kern="1200" baseline="0" noProof="0" dirty="0" smtClean="0">
                <a:solidFill>
                  <a:schemeClr val="tx1"/>
                </a:solidFill>
                <a:effectLst/>
                <a:latin typeface="+mn-lt"/>
                <a:ea typeface="+mn-ea"/>
                <a:cs typeface="+mn-cs"/>
              </a:rPr>
              <a:t>Esta quinta generación trae varios cambios, una de ellas es su dimensión ya que, en comparación con la versión anterior es más larga, más alta y más ancha, asegurando que todos los pasajeros tengan mayor confort y comodidad; además, ofrece un 40% detrás de 2da fila y un 66% detrás de la 3ra fila de asientos, para que nada te falte en cada aventura. Esto la convierte en la SUV con mejor espacio en el segmento.</a:t>
            </a:r>
            <a:endParaRPr lang="es-MX" sz="1200" b="0" kern="1200" baseline="0" noProof="0" dirty="0" smtClean="0">
              <a:solidFill>
                <a:srgbClr val="444444"/>
              </a:solidFill>
              <a:effectLst/>
              <a:latin typeface="Louis"/>
              <a:ea typeface="+mn-ea"/>
              <a:cs typeface="+mn-cs"/>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13</a:t>
            </a:fld>
            <a:endParaRPr lang="es-MX"/>
          </a:p>
        </p:txBody>
      </p:sp>
    </p:spTree>
    <p:extLst>
      <p:ext uri="{BB962C8B-B14F-4D97-AF65-F5344CB8AC3E}">
        <p14:creationId xmlns:p14="http://schemas.microsoft.com/office/powerpoint/2010/main" val="3426080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Versiones para México y diferencias</a:t>
            </a:r>
          </a:p>
          <a:p>
            <a:pPr lvl="0"/>
            <a:endParaRPr lang="es-MX" sz="1200" b="0" kern="1200" baseline="0" dirty="0" smtClean="0">
              <a:solidFill>
                <a:schemeClr val="tx1"/>
              </a:solidFill>
              <a:effectLst/>
              <a:latin typeface="+mn-lt"/>
              <a:ea typeface="+mn-ea"/>
              <a:cs typeface="+mn-cs"/>
            </a:endParaRPr>
          </a:p>
          <a:p>
            <a:pPr lvl="0"/>
            <a:r>
              <a:rPr lang="es-MX" sz="1200" b="0" kern="1200" baseline="0" dirty="0" smtClean="0">
                <a:solidFill>
                  <a:schemeClr val="tx1"/>
                </a:solidFill>
                <a:effectLst/>
                <a:latin typeface="+mn-lt"/>
                <a:ea typeface="+mn-ea"/>
                <a:cs typeface="+mn-cs"/>
              </a:rPr>
              <a:t>GMC nos ofrece en México dos versiones de la totalmente nueva </a:t>
            </a:r>
            <a:r>
              <a:rPr lang="es-MX" sz="1200" b="0" kern="1200" baseline="0" dirty="0" err="1" smtClean="0">
                <a:solidFill>
                  <a:schemeClr val="tx1"/>
                </a:solidFill>
                <a:effectLst/>
                <a:latin typeface="+mn-lt"/>
                <a:ea typeface="+mn-ea"/>
                <a:cs typeface="+mn-cs"/>
              </a:rPr>
              <a:t>Yukon</a:t>
            </a:r>
            <a:r>
              <a:rPr lang="es-MX" sz="1200" b="0" kern="1200" baseline="0" dirty="0" smtClean="0">
                <a:solidFill>
                  <a:schemeClr val="tx1"/>
                </a:solidFill>
                <a:effectLst/>
                <a:latin typeface="+mn-lt"/>
                <a:ea typeface="+mn-ea"/>
                <a:cs typeface="+mn-cs"/>
              </a:rPr>
              <a:t> </a:t>
            </a:r>
            <a:r>
              <a:rPr lang="es-MX" sz="1200" b="0" kern="1200" baseline="0" dirty="0" err="1" smtClean="0">
                <a:solidFill>
                  <a:schemeClr val="tx1"/>
                </a:solidFill>
                <a:effectLst/>
                <a:latin typeface="+mn-lt"/>
                <a:ea typeface="+mn-ea"/>
                <a:cs typeface="+mn-cs"/>
              </a:rPr>
              <a:t>Denali</a:t>
            </a:r>
            <a:r>
              <a:rPr lang="es-MX" sz="1200" b="0" kern="1200" baseline="0" dirty="0" smtClean="0">
                <a:solidFill>
                  <a:schemeClr val="tx1"/>
                </a:solidFill>
                <a:effectLst/>
                <a:latin typeface="+mn-lt"/>
                <a:ea typeface="+mn-ea"/>
                <a:cs typeface="+mn-cs"/>
              </a:rPr>
              <a:t>:</a:t>
            </a:r>
          </a:p>
          <a:p>
            <a:pPr lvl="0"/>
            <a:endParaRPr lang="es-MX" sz="1200" b="0" kern="1200" baseline="0" dirty="0" smtClean="0">
              <a:solidFill>
                <a:schemeClr val="tx1"/>
              </a:solidFill>
              <a:effectLst/>
              <a:latin typeface="+mn-lt"/>
              <a:ea typeface="+mn-ea"/>
              <a:cs typeface="+mn-cs"/>
            </a:endParaRPr>
          </a:p>
          <a:p>
            <a:pPr lvl="0"/>
            <a:r>
              <a:rPr lang="es-MX" sz="1200" b="0" kern="1200" baseline="0" dirty="0" smtClean="0">
                <a:solidFill>
                  <a:schemeClr val="tx1"/>
                </a:solidFill>
                <a:effectLst/>
                <a:latin typeface="+mn-lt"/>
                <a:ea typeface="+mn-ea"/>
                <a:cs typeface="+mn-cs"/>
              </a:rPr>
              <a:t>GMC </a:t>
            </a:r>
            <a:r>
              <a:rPr lang="es-MX" sz="1200" b="0" kern="1200" baseline="0" dirty="0" err="1" smtClean="0">
                <a:solidFill>
                  <a:schemeClr val="tx1"/>
                </a:solidFill>
                <a:effectLst/>
                <a:latin typeface="+mn-lt"/>
                <a:ea typeface="+mn-ea"/>
                <a:cs typeface="+mn-cs"/>
              </a:rPr>
              <a:t>Yukon</a:t>
            </a:r>
            <a:r>
              <a:rPr lang="es-MX" sz="1200" b="0" kern="1200" baseline="0" dirty="0" smtClean="0">
                <a:solidFill>
                  <a:schemeClr val="tx1"/>
                </a:solidFill>
                <a:effectLst/>
                <a:latin typeface="+mn-lt"/>
                <a:ea typeface="+mn-ea"/>
                <a:cs typeface="+mn-cs"/>
              </a:rPr>
              <a:t> </a:t>
            </a:r>
            <a:r>
              <a:rPr lang="es-MX" sz="1200" b="0" kern="1200" baseline="0" dirty="0" err="1" smtClean="0">
                <a:solidFill>
                  <a:schemeClr val="tx1"/>
                </a:solidFill>
                <a:effectLst/>
                <a:latin typeface="+mn-lt"/>
                <a:ea typeface="+mn-ea"/>
                <a:cs typeface="+mn-cs"/>
              </a:rPr>
              <a:t>Denali</a:t>
            </a:r>
            <a:r>
              <a:rPr lang="es-ES" sz="1200" b="0" kern="1200" baseline="0" dirty="0" smtClean="0">
                <a:solidFill>
                  <a:srgbClr val="444444"/>
                </a:solidFill>
                <a:effectLst/>
                <a:latin typeface="Louis"/>
                <a:ea typeface="+mn-ea"/>
                <a:cs typeface="+mn-cs"/>
              </a:rPr>
              <a:t> y</a:t>
            </a:r>
          </a:p>
          <a:p>
            <a:pPr lvl="0"/>
            <a:r>
              <a:rPr lang="es-ES" sz="1200" b="0" kern="1200" baseline="0" dirty="0" smtClean="0">
                <a:solidFill>
                  <a:srgbClr val="444444"/>
                </a:solidFill>
                <a:effectLst/>
                <a:latin typeface="Louis"/>
                <a:ea typeface="+mn-ea"/>
                <a:cs typeface="+mn-cs"/>
              </a:rPr>
              <a:t>GMC </a:t>
            </a:r>
            <a:r>
              <a:rPr lang="es-ES" sz="1200" b="0" kern="1200" baseline="0" dirty="0" err="1" smtClean="0">
                <a:solidFill>
                  <a:srgbClr val="444444"/>
                </a:solidFill>
                <a:effectLst/>
                <a:latin typeface="Louis"/>
                <a:ea typeface="+mn-ea"/>
                <a:cs typeface="+mn-cs"/>
              </a:rPr>
              <a:t>Yukon</a:t>
            </a:r>
            <a:r>
              <a:rPr lang="es-ES" sz="1200" b="0" kern="1200" baseline="0" dirty="0" smtClean="0">
                <a:solidFill>
                  <a:srgbClr val="444444"/>
                </a:solidFill>
                <a:effectLst/>
                <a:latin typeface="Louis"/>
                <a:ea typeface="+mn-ea"/>
                <a:cs typeface="+mn-cs"/>
              </a:rPr>
              <a:t> </a:t>
            </a:r>
            <a:r>
              <a:rPr lang="es-ES" sz="1200" b="0" kern="1200" baseline="0" dirty="0" err="1" smtClean="0">
                <a:solidFill>
                  <a:srgbClr val="444444"/>
                </a:solidFill>
                <a:effectLst/>
                <a:latin typeface="Louis"/>
                <a:ea typeface="+mn-ea"/>
                <a:cs typeface="+mn-cs"/>
              </a:rPr>
              <a:t>Denali</a:t>
            </a:r>
            <a:r>
              <a:rPr lang="es-ES" sz="1200" b="0" kern="1200" baseline="0" dirty="0" smtClean="0">
                <a:solidFill>
                  <a:srgbClr val="444444"/>
                </a:solidFill>
                <a:effectLst/>
                <a:latin typeface="Louis"/>
                <a:ea typeface="+mn-ea"/>
                <a:cs typeface="+mn-cs"/>
              </a:rPr>
              <a:t> XL que por primera vez se ofrece en territorio mexicano.</a:t>
            </a:r>
          </a:p>
          <a:p>
            <a:pPr lvl="0"/>
            <a:endParaRPr lang="es-ES" sz="1200" b="0" kern="1200" baseline="0" dirty="0" smtClean="0">
              <a:solidFill>
                <a:srgbClr val="444444"/>
              </a:solidFill>
              <a:effectLst/>
              <a:latin typeface="Louis"/>
              <a:ea typeface="+mn-ea"/>
              <a:cs typeface="+mn-cs"/>
            </a:endParaRPr>
          </a:p>
          <a:p>
            <a:pPr lvl="0"/>
            <a:r>
              <a:rPr lang="es-ES" sz="1200" b="0" kern="1200" baseline="0" dirty="0" smtClean="0">
                <a:solidFill>
                  <a:srgbClr val="444444"/>
                </a:solidFill>
                <a:effectLst/>
                <a:latin typeface="Louis"/>
                <a:ea typeface="+mn-ea"/>
                <a:cs typeface="+mn-cs"/>
              </a:rPr>
              <a:t>En las cuales, las principales diferencias son la longitud y las capacidades detrás de la 2da y 3ra fila de asientos que se traduce en 40 cm.  Sin embargo, ambas versiones cuentan con el mismo equipamiento en tecnología y seguridad para brindarle a los Clientes la satisfacción de la tranquilidad y comodidad en cada viaje.</a:t>
            </a:r>
          </a:p>
        </p:txBody>
      </p:sp>
      <p:sp>
        <p:nvSpPr>
          <p:cNvPr id="4" name="Slide Number Placeholder 3"/>
          <p:cNvSpPr>
            <a:spLocks noGrp="1"/>
          </p:cNvSpPr>
          <p:nvPr>
            <p:ph type="sldNum" sz="quarter" idx="10"/>
          </p:nvPr>
        </p:nvSpPr>
        <p:spPr/>
        <p:txBody>
          <a:bodyPr/>
          <a:lstStyle/>
          <a:p>
            <a:fld id="{1301F718-03EC-4435-9FB5-D518FE5C04DD}" type="slidenum">
              <a:rPr lang="es-MX" smtClean="0"/>
              <a:t>14</a:t>
            </a:fld>
            <a:endParaRPr lang="es-MX"/>
          </a:p>
        </p:txBody>
      </p:sp>
    </p:spTree>
    <p:extLst>
      <p:ext uri="{BB962C8B-B14F-4D97-AF65-F5344CB8AC3E}">
        <p14:creationId xmlns:p14="http://schemas.microsoft.com/office/powerpoint/2010/main" val="2990892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Nueva generación</a:t>
            </a:r>
          </a:p>
          <a:p>
            <a:pPr lvl="0"/>
            <a:endParaRPr lang="es-MX"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Pero ¿</a:t>
            </a:r>
            <a:r>
              <a:rPr lang="en-US" sz="1200" b="0" kern="1200" baseline="0" dirty="0" err="1" smtClean="0">
                <a:solidFill>
                  <a:schemeClr val="tx1"/>
                </a:solidFill>
                <a:effectLst/>
                <a:latin typeface="+mn-lt"/>
                <a:ea typeface="+mn-ea"/>
                <a:cs typeface="+mn-cs"/>
              </a:rPr>
              <a:t>qué</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te</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queremos</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decir</a:t>
            </a:r>
            <a:r>
              <a:rPr lang="en-US" sz="1200" b="0" kern="1200" baseline="0" dirty="0" smtClean="0">
                <a:solidFill>
                  <a:schemeClr val="tx1"/>
                </a:solidFill>
                <a:effectLst/>
                <a:latin typeface="+mn-lt"/>
                <a:ea typeface="+mn-ea"/>
                <a:cs typeface="+mn-cs"/>
              </a:rPr>
              <a:t> con </a:t>
            </a:r>
            <a:r>
              <a:rPr lang="en-US" sz="1200" b="0" kern="1200" baseline="0" dirty="0" err="1" smtClean="0">
                <a:solidFill>
                  <a:schemeClr val="tx1"/>
                </a:solidFill>
                <a:effectLst/>
                <a:latin typeface="+mn-lt"/>
                <a:ea typeface="+mn-ea"/>
                <a:cs typeface="+mn-cs"/>
              </a:rPr>
              <a:t>eso</a:t>
            </a:r>
            <a:r>
              <a:rPr lang="en-US" sz="1200" b="0" kern="1200" baseline="0" dirty="0" smtClean="0">
                <a:solidFill>
                  <a:schemeClr val="tx1"/>
                </a:solidFill>
                <a:effectLst/>
                <a:latin typeface="+mn-lt"/>
                <a:ea typeface="+mn-ea"/>
                <a:cs typeface="+mn-cs"/>
              </a:rPr>
              <a:t>?</a:t>
            </a:r>
          </a:p>
          <a:p>
            <a:pPr lvl="0"/>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Que </a:t>
            </a:r>
            <a:r>
              <a:rPr lang="en-US" sz="1200" b="0" kern="1200" baseline="0" dirty="0" err="1" smtClean="0">
                <a:solidFill>
                  <a:schemeClr val="tx1"/>
                </a:solidFill>
                <a:effectLst/>
                <a:latin typeface="+mn-lt"/>
                <a:ea typeface="+mn-ea"/>
                <a:cs typeface="+mn-cs"/>
              </a:rPr>
              <a:t>esta</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nueva</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generación</a:t>
            </a:r>
            <a:r>
              <a:rPr lang="en-US" sz="1200" b="0" kern="1200" baseline="0" dirty="0" smtClean="0">
                <a:solidFill>
                  <a:schemeClr val="tx1"/>
                </a:solidFill>
                <a:effectLst/>
                <a:latin typeface="+mn-lt"/>
                <a:ea typeface="+mn-ea"/>
                <a:cs typeface="+mn-cs"/>
              </a:rPr>
              <a:t> ha </a:t>
            </a:r>
            <a:r>
              <a:rPr lang="en-US" sz="1200" b="0" kern="1200" baseline="0" dirty="0" err="1" smtClean="0">
                <a:solidFill>
                  <a:schemeClr val="tx1"/>
                </a:solidFill>
                <a:effectLst/>
                <a:latin typeface="+mn-lt"/>
                <a:ea typeface="+mn-ea"/>
                <a:cs typeface="+mn-cs"/>
              </a:rPr>
              <a:t>sido</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pensada</a:t>
            </a:r>
            <a:r>
              <a:rPr lang="en-US" sz="1200" b="0" kern="1200" baseline="0" dirty="0" smtClean="0">
                <a:solidFill>
                  <a:schemeClr val="tx1"/>
                </a:solidFill>
                <a:effectLst/>
                <a:latin typeface="+mn-lt"/>
                <a:ea typeface="+mn-ea"/>
                <a:cs typeface="+mn-cs"/>
              </a:rPr>
              <a:t> para </a:t>
            </a:r>
            <a:r>
              <a:rPr lang="en-US" sz="1200" b="0" kern="1200" baseline="0" dirty="0" err="1" smtClean="0">
                <a:solidFill>
                  <a:schemeClr val="tx1"/>
                </a:solidFill>
                <a:effectLst/>
                <a:latin typeface="+mn-lt"/>
                <a:ea typeface="+mn-ea"/>
                <a:cs typeface="+mn-cs"/>
              </a:rPr>
              <a:t>ofrecer</a:t>
            </a:r>
            <a:r>
              <a:rPr lang="en-US" sz="1200" b="0" kern="1200" baseline="0" dirty="0" smtClean="0">
                <a:solidFill>
                  <a:schemeClr val="tx1"/>
                </a:solidFill>
                <a:effectLst/>
                <a:latin typeface="+mn-lt"/>
                <a:ea typeface="+mn-ea"/>
                <a:cs typeface="+mn-cs"/>
              </a:rPr>
              <a:t> mayor </a:t>
            </a:r>
            <a:r>
              <a:rPr lang="en-US" sz="1200" b="0" kern="1200" baseline="0" dirty="0" err="1" smtClean="0">
                <a:solidFill>
                  <a:schemeClr val="tx1"/>
                </a:solidFill>
                <a:effectLst/>
                <a:latin typeface="+mn-lt"/>
                <a:ea typeface="+mn-ea"/>
                <a:cs typeface="+mn-cs"/>
              </a:rPr>
              <a:t>confort</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espacios</a:t>
            </a:r>
            <a:r>
              <a:rPr lang="en-US" sz="1200" b="0" kern="1200" baseline="0" dirty="0" smtClean="0">
                <a:solidFill>
                  <a:schemeClr val="tx1"/>
                </a:solidFill>
                <a:effectLst/>
                <a:latin typeface="+mn-lt"/>
                <a:ea typeface="+mn-ea"/>
                <a:cs typeface="+mn-cs"/>
              </a:rPr>
              <a:t> y </a:t>
            </a:r>
            <a:r>
              <a:rPr lang="en-US" sz="1200" b="0" kern="1200" baseline="0" dirty="0" err="1" smtClean="0">
                <a:solidFill>
                  <a:schemeClr val="tx1"/>
                </a:solidFill>
                <a:effectLst/>
                <a:latin typeface="+mn-lt"/>
                <a:ea typeface="+mn-ea"/>
                <a:cs typeface="+mn-cs"/>
              </a:rPr>
              <a:t>capacidades</a:t>
            </a:r>
            <a:r>
              <a:rPr lang="en-US" sz="1200" b="0" kern="1200" baseline="0" dirty="0" smtClean="0">
                <a:solidFill>
                  <a:schemeClr val="tx1"/>
                </a:solidFill>
                <a:effectLst/>
                <a:latin typeface="+mn-lt"/>
                <a:ea typeface="+mn-ea"/>
                <a:cs typeface="+mn-cs"/>
              </a:rPr>
              <a:t> para </a:t>
            </a:r>
            <a:r>
              <a:rPr lang="en-US" sz="1200" b="0" kern="1200" baseline="0" dirty="0" err="1" smtClean="0">
                <a:solidFill>
                  <a:schemeClr val="tx1"/>
                </a:solidFill>
                <a:effectLst/>
                <a:latin typeface="+mn-lt"/>
                <a:ea typeface="+mn-ea"/>
                <a:cs typeface="+mn-cs"/>
              </a:rPr>
              <a:t>seguir</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posicionándose</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como</a:t>
            </a:r>
            <a:r>
              <a:rPr lang="en-US" sz="1200" b="0" kern="1200" baseline="0" dirty="0" smtClean="0">
                <a:solidFill>
                  <a:schemeClr val="tx1"/>
                </a:solidFill>
                <a:effectLst/>
                <a:latin typeface="+mn-lt"/>
                <a:ea typeface="+mn-ea"/>
                <a:cs typeface="+mn-cs"/>
              </a:rPr>
              <a:t> la major SUV de </a:t>
            </a:r>
            <a:r>
              <a:rPr lang="en-US" sz="1200" b="0" kern="1200" baseline="0" dirty="0" err="1" smtClean="0">
                <a:solidFill>
                  <a:schemeClr val="tx1"/>
                </a:solidFill>
                <a:effectLst/>
                <a:latin typeface="+mn-lt"/>
                <a:ea typeface="+mn-ea"/>
                <a:cs typeface="+mn-cs"/>
              </a:rPr>
              <a:t>tamaño</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completo</a:t>
            </a:r>
            <a:r>
              <a:rPr lang="en-US" sz="1200" b="0" kern="1200" baseline="0" dirty="0" smtClean="0">
                <a:solidFill>
                  <a:schemeClr val="tx1"/>
                </a:solidFill>
                <a:effectLst/>
                <a:latin typeface="+mn-lt"/>
                <a:ea typeface="+mn-ea"/>
                <a:cs typeface="+mn-cs"/>
              </a:rPr>
              <a:t> del Mercado.</a:t>
            </a:r>
          </a:p>
          <a:p>
            <a:pPr lvl="0"/>
            <a:endParaRPr lang="en-US" sz="1200" b="0" kern="1200" baseline="0" dirty="0" smtClean="0">
              <a:solidFill>
                <a:schemeClr val="tx1"/>
              </a:solidFill>
              <a:effectLst/>
              <a:latin typeface="+mn-lt"/>
              <a:ea typeface="+mn-ea"/>
              <a:cs typeface="+mn-cs"/>
            </a:endParaRPr>
          </a:p>
          <a:p>
            <a:pPr lvl="0"/>
            <a:r>
              <a:rPr lang="en-US" sz="1200" b="1" kern="1200" baseline="0" dirty="0" smtClean="0">
                <a:solidFill>
                  <a:schemeClr val="tx1"/>
                </a:solidFill>
                <a:effectLst/>
                <a:latin typeface="+mn-lt"/>
                <a:ea typeface="+mn-ea"/>
                <a:cs typeface="+mn-cs"/>
              </a:rPr>
              <a:t>Con </a:t>
            </a:r>
            <a:r>
              <a:rPr lang="en-US" sz="1200" b="1" kern="1200" baseline="0" dirty="0" err="1" smtClean="0">
                <a:solidFill>
                  <a:schemeClr val="tx1"/>
                </a:solidFill>
                <a:effectLst/>
                <a:latin typeface="+mn-lt"/>
                <a:ea typeface="+mn-ea"/>
                <a:cs typeface="+mn-cs"/>
              </a:rPr>
              <a:t>esto</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cerramos</a:t>
            </a:r>
            <a:r>
              <a:rPr lang="en-US" sz="1200" b="1" kern="1200" baseline="0" dirty="0" smtClean="0">
                <a:solidFill>
                  <a:schemeClr val="tx1"/>
                </a:solidFill>
                <a:effectLst/>
                <a:latin typeface="+mn-lt"/>
                <a:ea typeface="+mn-ea"/>
                <a:cs typeface="+mn-cs"/>
              </a:rPr>
              <a:t> el </a:t>
            </a:r>
            <a:r>
              <a:rPr lang="en-US" sz="1200" b="1" kern="1200" baseline="0" dirty="0" err="1" smtClean="0">
                <a:solidFill>
                  <a:schemeClr val="tx1"/>
                </a:solidFill>
                <a:effectLst/>
                <a:latin typeface="+mn-lt"/>
                <a:ea typeface="+mn-ea"/>
                <a:cs typeface="+mn-cs"/>
              </a:rPr>
              <a:t>módulo</a:t>
            </a:r>
            <a:r>
              <a:rPr lang="en-US" sz="1200" b="1" kern="1200" baseline="0" dirty="0" smtClean="0">
                <a:solidFill>
                  <a:schemeClr val="tx1"/>
                </a:solidFill>
                <a:effectLst/>
                <a:latin typeface="+mn-lt"/>
                <a:ea typeface="+mn-ea"/>
                <a:cs typeface="+mn-cs"/>
              </a:rPr>
              <a:t> 1. </a:t>
            </a:r>
            <a:endParaRPr lang="en-US" sz="1200" b="0" kern="1200" baseline="0" dirty="0" smtClean="0">
              <a:solidFill>
                <a:schemeClr val="tx1"/>
              </a:solidFill>
              <a:effectLst/>
              <a:latin typeface="+mn-lt"/>
              <a:ea typeface="+mn-ea"/>
              <a:cs typeface="+mn-cs"/>
            </a:endParaRPr>
          </a:p>
          <a:p>
            <a:pPr lvl="0"/>
            <a:endParaRPr lang="es-ES" sz="1200" b="1" kern="1200" baseline="0" dirty="0" smtClean="0">
              <a:solidFill>
                <a:srgbClr val="444444"/>
              </a:solidFill>
              <a:effectLst/>
              <a:latin typeface="Louis"/>
              <a:ea typeface="+mn-ea"/>
              <a:cs typeface="+mn-cs"/>
            </a:endParaRPr>
          </a:p>
          <a:p>
            <a:endParaRPr lang="es-MX" dirty="0"/>
          </a:p>
        </p:txBody>
      </p:sp>
      <p:sp>
        <p:nvSpPr>
          <p:cNvPr id="4" name="Slide Number Placeholder 3"/>
          <p:cNvSpPr>
            <a:spLocks noGrp="1"/>
          </p:cNvSpPr>
          <p:nvPr>
            <p:ph type="sldNum" sz="quarter" idx="10"/>
          </p:nvPr>
        </p:nvSpPr>
        <p:spPr/>
        <p:txBody>
          <a:bodyPr/>
          <a:lstStyle/>
          <a:p>
            <a:fld id="{B7233BF1-B85C-4AF9-A88A-F9A0C265A6DA}" type="slidenum">
              <a:rPr lang="es-MX" smtClean="0"/>
              <a:t>15</a:t>
            </a:fld>
            <a:endParaRPr lang="es-MX"/>
          </a:p>
        </p:txBody>
      </p:sp>
    </p:spTree>
    <p:extLst>
      <p:ext uri="{BB962C8B-B14F-4D97-AF65-F5344CB8AC3E}">
        <p14:creationId xmlns:p14="http://schemas.microsoft.com/office/powerpoint/2010/main" val="2445888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Dudas o preguntas</a:t>
            </a:r>
          </a:p>
          <a:p>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effectLst/>
                <a:latin typeface="+mn-lt"/>
                <a:ea typeface="+mn-ea"/>
                <a:cs typeface="+mn-cs"/>
              </a:rPr>
              <a:t>Preguntar</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si</a:t>
            </a:r>
            <a:r>
              <a:rPr lang="en-US" sz="1200" b="1" kern="1200" baseline="0" dirty="0" smtClean="0">
                <a:solidFill>
                  <a:schemeClr val="tx1"/>
                </a:solidFill>
                <a:effectLst/>
                <a:latin typeface="+mn-lt"/>
                <a:ea typeface="+mn-ea"/>
                <a:cs typeface="+mn-cs"/>
              </a:rPr>
              <a:t> hay </a:t>
            </a:r>
            <a:r>
              <a:rPr lang="en-US" sz="1200" b="1" kern="1200" baseline="0" dirty="0" err="1" smtClean="0">
                <a:solidFill>
                  <a:schemeClr val="tx1"/>
                </a:solidFill>
                <a:effectLst/>
                <a:latin typeface="+mn-lt"/>
                <a:ea typeface="+mn-ea"/>
                <a:cs typeface="+mn-cs"/>
              </a:rPr>
              <a:t>dudas</a:t>
            </a:r>
            <a:r>
              <a:rPr lang="en-US" sz="1200" b="1" kern="1200" baseline="0" dirty="0" smtClean="0">
                <a:solidFill>
                  <a:schemeClr val="tx1"/>
                </a:solidFill>
                <a:effectLst/>
                <a:latin typeface="+mn-lt"/>
                <a:ea typeface="+mn-ea"/>
                <a:cs typeface="+mn-cs"/>
              </a:rPr>
              <a:t> o </a:t>
            </a:r>
            <a:r>
              <a:rPr lang="en-US" sz="1200" b="1" kern="1200" baseline="0" dirty="0" err="1" smtClean="0">
                <a:solidFill>
                  <a:schemeClr val="tx1"/>
                </a:solidFill>
                <a:effectLst/>
                <a:latin typeface="+mn-lt"/>
                <a:ea typeface="+mn-ea"/>
                <a:cs typeface="+mn-cs"/>
              </a:rPr>
              <a:t>preguntas</a:t>
            </a:r>
            <a:r>
              <a:rPr lang="en-US" sz="1200" b="1" kern="1200" baseline="0" dirty="0" smtClean="0">
                <a:solidFill>
                  <a:schemeClr val="tx1"/>
                </a:solidFill>
                <a:effectLst/>
                <a:latin typeface="+mn-lt"/>
                <a:ea typeface="+mn-ea"/>
                <a:cs typeface="+mn-cs"/>
              </a:rPr>
              <a:t> para que las </a:t>
            </a:r>
            <a:r>
              <a:rPr lang="en-US" sz="1200" b="1" kern="1200" baseline="0" dirty="0" err="1" smtClean="0">
                <a:solidFill>
                  <a:schemeClr val="tx1"/>
                </a:solidFill>
                <a:effectLst/>
                <a:latin typeface="+mn-lt"/>
                <a:ea typeface="+mn-ea"/>
                <a:cs typeface="+mn-cs"/>
              </a:rPr>
              <a:t>compartan</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en</a:t>
            </a:r>
            <a:r>
              <a:rPr lang="en-US" sz="1200" b="1" kern="1200" baseline="0" dirty="0" smtClean="0">
                <a:solidFill>
                  <a:schemeClr val="tx1"/>
                </a:solidFill>
                <a:effectLst/>
                <a:latin typeface="+mn-lt"/>
                <a:ea typeface="+mn-ea"/>
                <a:cs typeface="+mn-cs"/>
              </a:rPr>
              <a:t> el </a:t>
            </a:r>
            <a:r>
              <a:rPr lang="en-US" sz="1200" b="1" kern="1200" baseline="0" dirty="0" err="1" smtClean="0">
                <a:solidFill>
                  <a:schemeClr val="tx1"/>
                </a:solidFill>
                <a:effectLst/>
                <a:latin typeface="+mn-lt"/>
                <a:ea typeface="+mn-ea"/>
                <a:cs typeface="+mn-cs"/>
              </a:rPr>
              <a:t>espacio</a:t>
            </a:r>
            <a:r>
              <a:rPr lang="en-US" sz="1200" b="1" kern="1200" baseline="0" dirty="0" smtClean="0">
                <a:solidFill>
                  <a:schemeClr val="tx1"/>
                </a:solidFill>
                <a:effectLst/>
                <a:latin typeface="+mn-lt"/>
                <a:ea typeface="+mn-ea"/>
                <a:cs typeface="+mn-cs"/>
              </a:rPr>
              <a:t> de </a:t>
            </a:r>
            <a:r>
              <a:rPr lang="en-US" sz="1200" b="1" kern="1200" baseline="0" dirty="0" err="1" smtClean="0">
                <a:solidFill>
                  <a:schemeClr val="tx1"/>
                </a:solidFill>
                <a:effectLst/>
                <a:latin typeface="+mn-lt"/>
                <a:ea typeface="+mn-ea"/>
                <a:cs typeface="+mn-cs"/>
              </a:rPr>
              <a:t>Preguntas</a:t>
            </a:r>
            <a:r>
              <a:rPr lang="en-US" sz="1200" b="1" kern="1200" baseline="0" dirty="0" smtClean="0">
                <a:solidFill>
                  <a:schemeClr val="tx1"/>
                </a:solidFill>
                <a:effectLst/>
                <a:latin typeface="+mn-lt"/>
                <a:ea typeface="+mn-ea"/>
                <a:cs typeface="+mn-cs"/>
              </a:rPr>
              <a:t> y </a:t>
            </a:r>
            <a:r>
              <a:rPr lang="en-US" sz="1200" b="1" kern="1200" baseline="0" dirty="0" err="1" smtClean="0">
                <a:solidFill>
                  <a:schemeClr val="tx1"/>
                </a:solidFill>
                <a:effectLst/>
                <a:latin typeface="+mn-lt"/>
                <a:ea typeface="+mn-ea"/>
                <a:cs typeface="+mn-cs"/>
              </a:rPr>
              <a:t>Respuestas</a:t>
            </a:r>
            <a:r>
              <a:rPr lang="en-US" sz="1200" b="1" kern="1200" baseline="0" dirty="0" smtClean="0">
                <a:solidFill>
                  <a:schemeClr val="tx1"/>
                </a:solidFill>
                <a:effectLst/>
                <a:latin typeface="+mn-lt"/>
                <a:ea typeface="+mn-ea"/>
                <a:cs typeface="+mn-cs"/>
              </a:rPr>
              <a:t> (Q&amp;A) para </a:t>
            </a:r>
            <a:r>
              <a:rPr lang="en-US" sz="1200" b="1" kern="1200" baseline="0" dirty="0" err="1" smtClean="0">
                <a:solidFill>
                  <a:schemeClr val="tx1"/>
                </a:solidFill>
                <a:effectLst/>
                <a:latin typeface="+mn-lt"/>
                <a:ea typeface="+mn-ea"/>
                <a:cs typeface="+mn-cs"/>
              </a:rPr>
              <a:t>pasar</a:t>
            </a:r>
            <a:r>
              <a:rPr lang="en-US" sz="1200" b="1" kern="1200" baseline="0" dirty="0" smtClean="0">
                <a:solidFill>
                  <a:schemeClr val="tx1"/>
                </a:solidFill>
                <a:effectLst/>
                <a:latin typeface="+mn-lt"/>
                <a:ea typeface="+mn-ea"/>
                <a:cs typeface="+mn-cs"/>
              </a:rPr>
              <a:t> a la </a:t>
            </a:r>
            <a:r>
              <a:rPr lang="en-US" sz="1200" b="1" kern="1200" baseline="0" dirty="0" err="1" smtClean="0">
                <a:solidFill>
                  <a:schemeClr val="tx1"/>
                </a:solidFill>
                <a:effectLst/>
                <a:latin typeface="+mn-lt"/>
                <a:ea typeface="+mn-ea"/>
                <a:cs typeface="+mn-cs"/>
              </a:rPr>
              <a:t>actividad</a:t>
            </a:r>
            <a:r>
              <a:rPr lang="en-US" sz="1200" b="1" kern="1200" baseline="0" dirty="0" smtClean="0">
                <a:solidFill>
                  <a:schemeClr val="tx1"/>
                </a:solidFill>
                <a:effectLst/>
                <a:latin typeface="+mn-lt"/>
                <a:ea typeface="+mn-ea"/>
                <a:cs typeface="+mn-cs"/>
              </a:rPr>
              <a:t> de </a:t>
            </a:r>
            <a:r>
              <a:rPr lang="en-US" sz="1200" b="1" kern="1200" baseline="0" dirty="0" err="1" smtClean="0">
                <a:solidFill>
                  <a:schemeClr val="tx1"/>
                </a:solidFill>
                <a:effectLst/>
                <a:latin typeface="+mn-lt"/>
                <a:ea typeface="+mn-ea"/>
                <a:cs typeface="+mn-cs"/>
              </a:rPr>
              <a:t>reforzamiento</a:t>
            </a:r>
            <a:r>
              <a:rPr lang="en-US" sz="1200" b="1" kern="1200" baseline="0" dirty="0" smtClean="0">
                <a:solidFill>
                  <a:schemeClr val="tx1"/>
                </a:solidFill>
                <a:effectLst/>
                <a:latin typeface="+mn-lt"/>
                <a:ea typeface="+mn-ea"/>
                <a:cs typeface="+mn-cs"/>
              </a:rPr>
              <a:t>.</a:t>
            </a:r>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baseline="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16</a:t>
            </a:fld>
            <a:endParaRPr lang="es-MX"/>
          </a:p>
        </p:txBody>
      </p:sp>
    </p:spTree>
    <p:extLst>
      <p:ext uri="{BB962C8B-B14F-4D97-AF65-F5344CB8AC3E}">
        <p14:creationId xmlns:p14="http://schemas.microsoft.com/office/powerpoint/2010/main" val="3905353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Sumario</a:t>
            </a:r>
          </a:p>
          <a:p>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smtClean="0"/>
              <a:t>En</a:t>
            </a:r>
            <a:r>
              <a:rPr lang="es-MX" baseline="0" dirty="0" smtClean="0"/>
              <a:t> este módulo vimos: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baseline="0" dirty="0" smtClean="0"/>
              <a:t>La filosofía “</a:t>
            </a:r>
            <a:r>
              <a:rPr lang="es-MX" baseline="0" dirty="0" err="1" smtClean="0"/>
              <a:t>We</a:t>
            </a:r>
            <a:r>
              <a:rPr lang="es-MX" baseline="0" dirty="0" smtClean="0"/>
              <a:t> are </a:t>
            </a:r>
            <a:r>
              <a:rPr lang="es-MX" baseline="0" dirty="0" err="1" smtClean="0"/>
              <a:t>Professsional</a:t>
            </a:r>
            <a:r>
              <a:rPr lang="es-MX" baseline="0" dirty="0" smtClean="0"/>
              <a:t> Grade” </a:t>
            </a:r>
            <a:r>
              <a:rPr lang="es-ES" sz="1200" b="0" i="0" kern="1200" baseline="0" dirty="0" smtClean="0">
                <a:solidFill>
                  <a:schemeClr val="tx1"/>
                </a:solidFill>
                <a:effectLst/>
                <a:latin typeface="+mn-lt"/>
                <a:ea typeface="+mn-ea"/>
                <a:cs typeface="+mn-cs"/>
              </a:rPr>
              <a:t>busca reflejar el compromiso por crear productos con tecnología de punta, excelente desempeño y equipamiento más allá de las expectativas, todo con la finalidad de satisfacer a los Clientes más exigentes.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baseline="0" dirty="0" smtClean="0"/>
              <a:t>GMC nos trae la 5° Generación de </a:t>
            </a:r>
            <a:r>
              <a:rPr lang="es-MX" baseline="0" dirty="0" err="1" smtClean="0"/>
              <a:t>Yukon</a:t>
            </a:r>
            <a:r>
              <a:rPr lang="es-MX" baseline="0" dirty="0" smtClean="0"/>
              <a:t> </a:t>
            </a:r>
            <a:r>
              <a:rPr lang="es-MX" baseline="0" dirty="0" err="1" smtClean="0"/>
              <a:t>Denali</a:t>
            </a:r>
            <a:r>
              <a:rPr lang="es-MX" baseline="0" dirty="0" smtClean="0"/>
              <a:t> y por primera vez en México la GMC </a:t>
            </a:r>
            <a:r>
              <a:rPr lang="es-MX" baseline="0" dirty="0" err="1" smtClean="0"/>
              <a:t>Yukon</a:t>
            </a:r>
            <a:r>
              <a:rPr lang="es-MX" baseline="0" dirty="0" smtClean="0"/>
              <a:t> </a:t>
            </a:r>
            <a:r>
              <a:rPr lang="es-MX" baseline="0" dirty="0" err="1" smtClean="0"/>
              <a:t>Denali</a:t>
            </a:r>
            <a:r>
              <a:rPr lang="es-MX" baseline="0" dirty="0" smtClean="0"/>
              <a:t> XL 2021.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baseline="0" dirty="0" smtClean="0"/>
              <a:t>Los Pilares GMC </a:t>
            </a:r>
            <a:r>
              <a:rPr lang="es-MX" baseline="0" dirty="0" err="1" smtClean="0"/>
              <a:t>Yukon</a:t>
            </a:r>
            <a:endParaRPr lang="es-MX"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baseline="0" dirty="0" smtClean="0">
                <a:solidFill>
                  <a:schemeClr val="tx1"/>
                </a:solidFill>
                <a:effectLst/>
                <a:latin typeface="+mn-lt"/>
                <a:ea typeface="+mn-ea"/>
                <a:cs typeface="+mn-cs"/>
              </a:rPr>
              <a:t>Y </a:t>
            </a:r>
            <a:r>
              <a:rPr lang="es-ES" sz="1200" b="0" i="0" kern="1200" baseline="0" dirty="0" err="1" smtClean="0">
                <a:solidFill>
                  <a:schemeClr val="tx1"/>
                </a:solidFill>
                <a:effectLst/>
                <a:latin typeface="+mn-lt"/>
                <a:ea typeface="+mn-ea"/>
                <a:cs typeface="+mn-cs"/>
              </a:rPr>
              <a:t>Denali</a:t>
            </a:r>
            <a:r>
              <a:rPr lang="es-ES" sz="1200" b="0" i="0" kern="1200" baseline="0" dirty="0" smtClean="0">
                <a:solidFill>
                  <a:schemeClr val="tx1"/>
                </a:solidFill>
                <a:effectLst/>
                <a:latin typeface="+mn-lt"/>
                <a:ea typeface="+mn-ea"/>
                <a:cs typeface="+mn-cs"/>
              </a:rPr>
              <a:t> es para dar un grado superior en los vehículos e GMC.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baseline="0" dirty="0" smtClean="0">
                <a:solidFill>
                  <a:schemeClr val="tx1"/>
                </a:solidFill>
                <a:effectLst/>
                <a:latin typeface="+mn-lt"/>
                <a:ea typeface="+mn-ea"/>
                <a:cs typeface="+mn-cs"/>
              </a:rPr>
              <a:t>Y que las únicas diferencias entre la versión normal y la XL es la </a:t>
            </a:r>
            <a:r>
              <a:rPr lang="es-MX" sz="1200" b="0" kern="1200" dirty="0" smtClean="0">
                <a:solidFill>
                  <a:schemeClr val="tx1"/>
                </a:solidFill>
                <a:effectLst/>
                <a:latin typeface="+mn-lt"/>
                <a:ea typeface="+mn-ea"/>
                <a:cs typeface="+mn-cs"/>
              </a:rPr>
              <a:t>Longitud y capacidad detrás de la 2° y 3° filas de asientos.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kern="1200" dirty="0" smtClean="0">
                <a:solidFill>
                  <a:schemeClr val="tx1"/>
                </a:solidFill>
                <a:effectLst/>
                <a:latin typeface="+mn-lt"/>
                <a:ea typeface="+mn-ea"/>
                <a:cs typeface="+mn-cs"/>
              </a:rPr>
              <a:t>Presentarás la</a:t>
            </a:r>
            <a:r>
              <a:rPr lang="es-MX" sz="1200" b="1" kern="1200" baseline="0" dirty="0" smtClean="0">
                <a:solidFill>
                  <a:schemeClr val="tx1"/>
                </a:solidFill>
                <a:effectLst/>
                <a:latin typeface="+mn-lt"/>
                <a:ea typeface="+mn-ea"/>
                <a:cs typeface="+mn-cs"/>
              </a:rPr>
              <a:t> primera pregunta para los 9 kits en el siguiente </a:t>
            </a:r>
            <a:r>
              <a:rPr lang="es-MX" sz="1200" b="1" kern="1200" baseline="0" dirty="0" err="1" smtClean="0">
                <a:solidFill>
                  <a:schemeClr val="tx1"/>
                </a:solidFill>
                <a:effectLst/>
                <a:latin typeface="+mn-lt"/>
                <a:ea typeface="+mn-ea"/>
                <a:cs typeface="+mn-cs"/>
              </a:rPr>
              <a:t>slide</a:t>
            </a:r>
            <a:r>
              <a:rPr lang="es-MX" sz="1200" b="1" kern="1200" baseline="0" dirty="0" smtClean="0">
                <a:solidFill>
                  <a:schemeClr val="tx1"/>
                </a:solidFill>
                <a:effectLst/>
                <a:latin typeface="+mn-lt"/>
                <a:ea typeface="+mn-ea"/>
                <a:cs typeface="+mn-cs"/>
              </a:rPr>
              <a:t>.</a:t>
            </a:r>
            <a:endParaRPr lang="es-MX"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5CECD62-2AA5-4170-B3A9-4450F87FBCE2}" type="slidenum">
              <a:rPr lang="es-MX" smtClean="0"/>
              <a:t>17</a:t>
            </a:fld>
            <a:endParaRPr lang="es-MX"/>
          </a:p>
        </p:txBody>
      </p:sp>
    </p:spTree>
    <p:extLst>
      <p:ext uri="{BB962C8B-B14F-4D97-AF65-F5344CB8AC3E}">
        <p14:creationId xmlns:p14="http://schemas.microsoft.com/office/powerpoint/2010/main" val="2017379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200" dirty="0" smtClean="0">
                <a:latin typeface="StratumGMC Bold" panose="020B0506030000020004" pitchFamily="34" charset="0"/>
                <a:ea typeface="Calibri" panose="020F0502020204030204" pitchFamily="34" charset="0"/>
                <a:cs typeface="Times New Roman" panose="02020603050405020304" pitchFamily="18" charset="0"/>
              </a:rPr>
              <a:t>¿Cuál es la diferencia de longitud entre GMC </a:t>
            </a:r>
            <a:r>
              <a:rPr lang="es-ES" sz="1200" dirty="0" err="1" smtClean="0">
                <a:latin typeface="StratumGMC Bold" panose="020B0506030000020004" pitchFamily="34" charset="0"/>
                <a:ea typeface="Calibri" panose="020F0502020204030204" pitchFamily="34" charset="0"/>
                <a:cs typeface="Times New Roman" panose="02020603050405020304" pitchFamily="18" charset="0"/>
              </a:rPr>
              <a:t>Yukon</a:t>
            </a:r>
            <a:r>
              <a:rPr lang="es-ES" sz="1200" dirty="0" smtClean="0">
                <a:latin typeface="StratumGMC Bold" panose="020B0506030000020004" pitchFamily="34" charset="0"/>
                <a:ea typeface="Calibri" panose="020F0502020204030204" pitchFamily="34" charset="0"/>
                <a:cs typeface="Times New Roman" panose="02020603050405020304" pitchFamily="18" charset="0"/>
              </a:rPr>
              <a:t> </a:t>
            </a:r>
            <a:r>
              <a:rPr lang="es-ES" sz="1200" dirty="0" err="1" smtClean="0">
                <a:latin typeface="StratumGMC Bold" panose="020B0506030000020004" pitchFamily="34" charset="0"/>
                <a:ea typeface="Calibri" panose="020F0502020204030204" pitchFamily="34" charset="0"/>
                <a:cs typeface="Times New Roman" panose="02020603050405020304" pitchFamily="18" charset="0"/>
              </a:rPr>
              <a:t>Denali</a:t>
            </a:r>
            <a:r>
              <a:rPr lang="es-ES" sz="1200" dirty="0" smtClean="0">
                <a:latin typeface="StratumGMC Bold" panose="020B0506030000020004" pitchFamily="34" charset="0"/>
                <a:ea typeface="Calibri" panose="020F0502020204030204" pitchFamily="34" charset="0"/>
                <a:cs typeface="Times New Roman" panose="02020603050405020304" pitchFamily="18" charset="0"/>
              </a:rPr>
              <a:t> y GMC </a:t>
            </a:r>
            <a:r>
              <a:rPr lang="es-ES" sz="1200" dirty="0" err="1" smtClean="0">
                <a:latin typeface="StratumGMC Bold" panose="020B0506030000020004" pitchFamily="34" charset="0"/>
                <a:ea typeface="Calibri" panose="020F0502020204030204" pitchFamily="34" charset="0"/>
                <a:cs typeface="Times New Roman" panose="02020603050405020304" pitchFamily="18" charset="0"/>
              </a:rPr>
              <a:t>Yukon</a:t>
            </a:r>
            <a:r>
              <a:rPr lang="es-ES" sz="1200" dirty="0" smtClean="0">
                <a:latin typeface="StratumGMC Bold" panose="020B0506030000020004" pitchFamily="34" charset="0"/>
                <a:ea typeface="Calibri" panose="020F0502020204030204" pitchFamily="34" charset="0"/>
                <a:cs typeface="Times New Roman" panose="02020603050405020304" pitchFamily="18" charset="0"/>
              </a:rPr>
              <a:t> </a:t>
            </a:r>
            <a:r>
              <a:rPr lang="es-ES" sz="1200" dirty="0" err="1" smtClean="0">
                <a:latin typeface="StratumGMC Bold" panose="020B0506030000020004" pitchFamily="34" charset="0"/>
                <a:ea typeface="Calibri" panose="020F0502020204030204" pitchFamily="34" charset="0"/>
                <a:cs typeface="Times New Roman" panose="02020603050405020304" pitchFamily="18" charset="0"/>
              </a:rPr>
              <a:t>Denali</a:t>
            </a:r>
            <a:r>
              <a:rPr lang="es-ES" sz="1200" dirty="0" smtClean="0">
                <a:latin typeface="StratumGMC Bold" panose="020B0506030000020004" pitchFamily="34" charset="0"/>
                <a:ea typeface="Calibri" panose="020F0502020204030204" pitchFamily="34" charset="0"/>
                <a:cs typeface="Times New Roman" panose="02020603050405020304" pitchFamily="18" charset="0"/>
              </a:rPr>
              <a:t> XL?</a:t>
            </a:r>
          </a:p>
          <a:p>
            <a:endParaRPr lang="es-MX" sz="1200"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Respuesta</a:t>
            </a:r>
            <a:r>
              <a:rPr lang="es-MX" sz="1200" kern="1200" dirty="0" smtClean="0">
                <a:solidFill>
                  <a:schemeClr val="tx1"/>
                </a:solidFill>
                <a:effectLst/>
                <a:latin typeface="+mn-lt"/>
                <a:ea typeface="+mn-ea"/>
                <a:cs typeface="+mn-cs"/>
              </a:rPr>
              <a:t> </a:t>
            </a:r>
            <a:r>
              <a:rPr lang="es-MX" sz="1200" b="1" kern="1200" dirty="0" smtClean="0">
                <a:solidFill>
                  <a:schemeClr val="tx1"/>
                </a:solidFill>
                <a:effectLst/>
                <a:latin typeface="+mn-lt"/>
                <a:ea typeface="+mn-ea"/>
                <a:cs typeface="+mn-cs"/>
              </a:rPr>
              <a:t>40 cm.</a:t>
            </a:r>
          </a:p>
          <a:p>
            <a:endParaRPr lang="es-MX" sz="1200" b="1"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FIN DEL MODULO. SIGUIENTE SLIDE, REGRESAMOS… (TU INDICAS EL TIEMPO)</a:t>
            </a:r>
            <a:endParaRPr lang="es-MX" b="1" dirty="0" smtClean="0"/>
          </a:p>
        </p:txBody>
      </p:sp>
      <p:sp>
        <p:nvSpPr>
          <p:cNvPr id="4" name="Slide Number Placeholder 3"/>
          <p:cNvSpPr>
            <a:spLocks noGrp="1"/>
          </p:cNvSpPr>
          <p:nvPr>
            <p:ph type="sldNum" sz="quarter" idx="10"/>
          </p:nvPr>
        </p:nvSpPr>
        <p:spPr/>
        <p:txBody>
          <a:bodyPr/>
          <a:lstStyle/>
          <a:p>
            <a:fld id="{C5CECD62-2AA5-4170-B3A9-4450F87FBCE2}" type="slidenum">
              <a:rPr lang="es-MX" smtClean="0"/>
              <a:t>18</a:t>
            </a:fld>
            <a:endParaRPr lang="es-MX"/>
          </a:p>
        </p:txBody>
      </p:sp>
    </p:spTree>
    <p:extLst>
      <p:ext uri="{BB962C8B-B14F-4D97-AF65-F5344CB8AC3E}">
        <p14:creationId xmlns:p14="http://schemas.microsoft.com/office/powerpoint/2010/main" val="1288282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b="1" dirty="0" smtClean="0"/>
          </a:p>
        </p:txBody>
      </p:sp>
      <p:sp>
        <p:nvSpPr>
          <p:cNvPr id="4" name="Slide Number Placeholder 3"/>
          <p:cNvSpPr>
            <a:spLocks noGrp="1"/>
          </p:cNvSpPr>
          <p:nvPr>
            <p:ph type="sldNum" sz="quarter" idx="10"/>
          </p:nvPr>
        </p:nvSpPr>
        <p:spPr/>
        <p:txBody>
          <a:bodyPr/>
          <a:lstStyle/>
          <a:p>
            <a:fld id="{C5CECD62-2AA5-4170-B3A9-4450F87FBCE2}" type="slidenum">
              <a:rPr lang="es-MX" smtClean="0"/>
              <a:t>19</a:t>
            </a:fld>
            <a:endParaRPr lang="es-MX"/>
          </a:p>
        </p:txBody>
      </p:sp>
    </p:spTree>
    <p:extLst>
      <p:ext uri="{BB962C8B-B14F-4D97-AF65-F5344CB8AC3E}">
        <p14:creationId xmlns:p14="http://schemas.microsoft.com/office/powerpoint/2010/main" val="3261824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Antes de comenzar</a:t>
            </a:r>
          </a:p>
          <a:p>
            <a:pPr lvl="0"/>
            <a:endParaRPr lang="es-MX" sz="1200" b="1"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Antes de iniciar el curso, te recomendamos:</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Disponer de un lugar de trabajo ventilado y con buena iluminación.</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Contar con una buena conexión a Internet.</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Tener papel y pluma por si deseas tomar notas.</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Evitar el uso del celular y correo electrónico para que te puedas concentrar.</a:t>
            </a:r>
            <a:endParaRPr lang="es-MX" dirty="0" smtClean="0"/>
          </a:p>
        </p:txBody>
      </p:sp>
      <p:sp>
        <p:nvSpPr>
          <p:cNvPr id="4" name="Slide Number Placeholder 3"/>
          <p:cNvSpPr>
            <a:spLocks noGrp="1"/>
          </p:cNvSpPr>
          <p:nvPr>
            <p:ph type="sldNum" sz="quarter" idx="10"/>
          </p:nvPr>
        </p:nvSpPr>
        <p:spPr/>
        <p:txBody>
          <a:bodyPr/>
          <a:lstStyle/>
          <a:p>
            <a:fld id="{1301F718-03EC-4435-9FB5-D518FE5C04DD}" type="slidenum">
              <a:rPr lang="es-MX" smtClean="0"/>
              <a:t>2</a:t>
            </a:fld>
            <a:endParaRPr lang="es-MX"/>
          </a:p>
        </p:txBody>
      </p:sp>
    </p:spTree>
    <p:extLst>
      <p:ext uri="{BB962C8B-B14F-4D97-AF65-F5344CB8AC3E}">
        <p14:creationId xmlns:p14="http://schemas.microsoft.com/office/powerpoint/2010/main" val="2214481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noProof="0" dirty="0" smtClean="0">
                <a:latin typeface="Calibri" panose="020F0502020204030204" pitchFamily="34" charset="0"/>
              </a:rPr>
              <a:t>Módulo 2</a:t>
            </a:r>
            <a:r>
              <a:rPr lang="es-MX" baseline="0" noProof="0" dirty="0" smtClean="0">
                <a:latin typeface="Calibri" panose="020F0502020204030204" pitchFamily="34" charset="0"/>
              </a:rPr>
              <a:t> –</a:t>
            </a:r>
            <a:r>
              <a:rPr lang="es-MX" noProof="0" dirty="0" smtClean="0">
                <a:latin typeface="Calibri" panose="020F0502020204030204" pitchFamily="34" charset="0"/>
              </a:rPr>
              <a:t> Diseño exterior.</a:t>
            </a:r>
            <a:endParaRPr lang="es-MX" sz="1200" b="0" kern="1200" baseline="0" dirty="0" smtClean="0">
              <a:solidFill>
                <a:schemeClr val="tx1"/>
              </a:solidFill>
              <a:effectLst/>
              <a:latin typeface="+mn-lt"/>
              <a:ea typeface="+mn-ea"/>
              <a:cs typeface="+mn-cs"/>
            </a:endParaRPr>
          </a:p>
          <a:p>
            <a:pPr lvl="0"/>
            <a:endParaRPr lang="es-MX" sz="1200" b="1" kern="1200" dirty="0" smtClean="0">
              <a:solidFill>
                <a:schemeClr val="tx1"/>
              </a:solidFill>
              <a:effectLst/>
              <a:latin typeface="+mn-lt"/>
              <a:ea typeface="+mn-ea"/>
              <a:cs typeface="+mn-cs"/>
            </a:endParaRPr>
          </a:p>
          <a:p>
            <a:pPr marL="0" lvl="0" indent="0" algn="l" rtl="0">
              <a:spcBef>
                <a:spcPts val="0"/>
              </a:spcBef>
              <a:spcAft>
                <a:spcPts val="0"/>
              </a:spcAft>
              <a:buNone/>
            </a:pPr>
            <a:r>
              <a:rPr lang="es-MX" noProof="0" dirty="0" smtClean="0">
                <a:latin typeface="Calibri" panose="020F0502020204030204" pitchFamily="34" charset="0"/>
              </a:rPr>
              <a:t>Bienvenido al Módulo 2, en donde identificarás los atributos que colocan a GMC </a:t>
            </a:r>
            <a:r>
              <a:rPr lang="es-MX" noProof="0" dirty="0" err="1" smtClean="0">
                <a:latin typeface="Calibri" panose="020F0502020204030204" pitchFamily="34" charset="0"/>
              </a:rPr>
              <a:t>Yukon</a:t>
            </a:r>
            <a:r>
              <a:rPr lang="es-MX" baseline="0" noProof="0" dirty="0" smtClean="0">
                <a:latin typeface="Calibri" panose="020F0502020204030204" pitchFamily="34" charset="0"/>
              </a:rPr>
              <a:t> </a:t>
            </a:r>
            <a:r>
              <a:rPr lang="es-MX" baseline="0" noProof="0" dirty="0" err="1" smtClean="0">
                <a:latin typeface="Calibri" panose="020F0502020204030204" pitchFamily="34" charset="0"/>
              </a:rPr>
              <a:t>Denali</a:t>
            </a:r>
            <a:r>
              <a:rPr lang="es-MX" baseline="0" noProof="0" dirty="0" smtClean="0">
                <a:latin typeface="Calibri" panose="020F0502020204030204" pitchFamily="34" charset="0"/>
              </a:rPr>
              <a:t> 2021 en una SUV tan poderosa e imponente como nunca la has visto.</a:t>
            </a:r>
          </a:p>
          <a:p>
            <a:pPr marL="0" lvl="0" indent="0" algn="l" rtl="0">
              <a:spcBef>
                <a:spcPts val="0"/>
              </a:spcBef>
              <a:spcAft>
                <a:spcPts val="0"/>
              </a:spcAft>
              <a:buNone/>
            </a:pPr>
            <a:endParaRPr lang="es-MX" baseline="0" noProof="0" dirty="0" smtClean="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noProof="0" dirty="0" smtClean="0">
                <a:latin typeface="Calibri" panose="020F0502020204030204" pitchFamily="34" charset="0"/>
              </a:rPr>
              <a:t>Veamos</a:t>
            </a:r>
            <a:r>
              <a:rPr lang="es-MX" baseline="0" noProof="0" dirty="0" smtClean="0">
                <a:latin typeface="Calibri" panose="020F0502020204030204" pitchFamily="34" charset="0"/>
              </a:rPr>
              <a:t> más de cerca las características que componen el diseño exterior de la totalmente nueva GMC </a:t>
            </a:r>
            <a:r>
              <a:rPr lang="es-MX" baseline="0" noProof="0" dirty="0" err="1" smtClean="0">
                <a:latin typeface="Calibri" panose="020F0502020204030204" pitchFamily="34" charset="0"/>
              </a:rPr>
              <a:t>Yukon</a:t>
            </a:r>
            <a:r>
              <a:rPr lang="es-MX" baseline="0" noProof="0" dirty="0" smtClean="0">
                <a:latin typeface="Calibri" panose="020F0502020204030204" pitchFamily="34" charset="0"/>
              </a:rPr>
              <a:t> </a:t>
            </a:r>
            <a:r>
              <a:rPr lang="es-MX" baseline="0" noProof="0" dirty="0" err="1" smtClean="0">
                <a:latin typeface="Calibri" panose="020F0502020204030204" pitchFamily="34" charset="0"/>
              </a:rPr>
              <a:t>Denali</a:t>
            </a:r>
            <a:r>
              <a:rPr lang="es-MX" baseline="0" noProof="0" dirty="0" smtClean="0">
                <a:latin typeface="Calibri" panose="020F0502020204030204" pitchFamily="34" charset="0"/>
              </a:rPr>
              <a:t> 2021.</a:t>
            </a:r>
            <a:endParaRPr lang="es-MX" noProof="0" dirty="0" smtClean="0">
              <a:latin typeface="Calibri" panose="020F0502020204030204" pitchFamily="34" charset="0"/>
            </a:endParaRPr>
          </a:p>
          <a:p>
            <a:pPr lvl="0"/>
            <a:endParaRPr lang="es-MX" noProof="0" dirty="0" smtClean="0">
              <a:latin typeface="Calibri" panose="020F0502020204030204" pitchFamily="34" charset="0"/>
            </a:endParaRPr>
          </a:p>
          <a:p>
            <a:pPr lvl="0"/>
            <a:endParaRPr lang="es-MX" noProof="0"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20</a:t>
            </a:fld>
            <a:endParaRPr lang="es-MX"/>
          </a:p>
        </p:txBody>
      </p:sp>
    </p:spTree>
    <p:extLst>
      <p:ext uri="{BB962C8B-B14F-4D97-AF65-F5344CB8AC3E}">
        <p14:creationId xmlns:p14="http://schemas.microsoft.com/office/powerpoint/2010/main" val="2330121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noProof="0" dirty="0" smtClean="0">
                <a:latin typeface="Calibri" panose="020F0502020204030204" pitchFamily="34" charset="0"/>
              </a:rPr>
              <a:t>Parrilla</a:t>
            </a:r>
            <a:endParaRPr lang="es-MX" sz="1200" b="0" kern="1200" baseline="0" dirty="0" smtClean="0">
              <a:solidFill>
                <a:schemeClr val="tx1"/>
              </a:solidFill>
              <a:effectLst/>
              <a:latin typeface="+mn-lt"/>
              <a:ea typeface="+mn-ea"/>
              <a:cs typeface="+mn-cs"/>
            </a:endParaRPr>
          </a:p>
          <a:p>
            <a:pPr lvl="0"/>
            <a:endParaRPr lang="es-MX" sz="1200" b="1" kern="1200" dirty="0" smtClean="0">
              <a:solidFill>
                <a:schemeClr val="tx1"/>
              </a:solidFill>
              <a:effectLst/>
              <a:latin typeface="+mn-lt"/>
              <a:ea typeface="+mn-ea"/>
              <a:cs typeface="+mn-cs"/>
            </a:endParaRPr>
          </a:p>
          <a:p>
            <a:pPr marL="0" marR="0" lvl="0" indent="0" algn="l" rtl="0">
              <a:spcBef>
                <a:spcPts val="0"/>
              </a:spcBef>
              <a:spcAft>
                <a:spcPts val="0"/>
              </a:spcAft>
              <a:buNone/>
            </a:pPr>
            <a:r>
              <a:rPr lang="es-MX" sz="1200" baseline="0" dirty="0" smtClean="0">
                <a:solidFill>
                  <a:schemeClr val="dk1"/>
                </a:solidFill>
                <a:latin typeface="StratumGMC Regular" panose="020B0506030000020004" pitchFamily="34" charset="0"/>
              </a:rPr>
              <a:t>Comenzando por el frente de la totalmente nueva GMC </a:t>
            </a:r>
            <a:r>
              <a:rPr lang="es-MX" sz="1200" baseline="0" dirty="0" err="1" smtClean="0">
                <a:solidFill>
                  <a:schemeClr val="dk1"/>
                </a:solidFill>
                <a:latin typeface="StratumGMC Regular" panose="020B0506030000020004" pitchFamily="34" charset="0"/>
              </a:rPr>
              <a:t>yukon</a:t>
            </a:r>
            <a:r>
              <a:rPr lang="es-MX" sz="1200" baseline="0" dirty="0" smtClean="0">
                <a:solidFill>
                  <a:schemeClr val="dk1"/>
                </a:solidFill>
                <a:latin typeface="StratumGMC Regular" panose="020B0506030000020004" pitchFamily="34" charset="0"/>
              </a:rPr>
              <a:t> </a:t>
            </a:r>
            <a:r>
              <a:rPr lang="es-MX" sz="1200" baseline="0" dirty="0" err="1" smtClean="0">
                <a:solidFill>
                  <a:schemeClr val="dk1"/>
                </a:solidFill>
                <a:latin typeface="StratumGMC Regular" panose="020B0506030000020004" pitchFamily="34" charset="0"/>
              </a:rPr>
              <a:t>Denali</a:t>
            </a:r>
            <a:r>
              <a:rPr lang="es-MX" sz="1200" baseline="0" dirty="0" smtClean="0">
                <a:solidFill>
                  <a:schemeClr val="dk1"/>
                </a:solidFill>
                <a:latin typeface="StratumGMC Regular" panose="020B0506030000020004" pitchFamily="34" charset="0"/>
              </a:rPr>
              <a:t> 2021, vamos hacia la parrilla, que con su estilo multidimensional es sofisticada y poderosa, gracias a sus diseñadores que trabajaron juntando más de 10,000 piezas pensando cuidadosamente su acomodo para lograr una vista armoniosa.</a:t>
            </a:r>
          </a:p>
        </p:txBody>
      </p:sp>
      <p:sp>
        <p:nvSpPr>
          <p:cNvPr id="4" name="Slide Number Placeholder 3"/>
          <p:cNvSpPr>
            <a:spLocks noGrp="1"/>
          </p:cNvSpPr>
          <p:nvPr>
            <p:ph type="sldNum" sz="quarter" idx="10"/>
          </p:nvPr>
        </p:nvSpPr>
        <p:spPr/>
        <p:txBody>
          <a:bodyPr/>
          <a:lstStyle/>
          <a:p>
            <a:fld id="{1301F718-03EC-4435-9FB5-D518FE5C04DD}" type="slidenum">
              <a:rPr lang="es-MX" smtClean="0"/>
              <a:t>21</a:t>
            </a:fld>
            <a:endParaRPr lang="es-MX"/>
          </a:p>
        </p:txBody>
      </p:sp>
    </p:spTree>
    <p:extLst>
      <p:ext uri="{BB962C8B-B14F-4D97-AF65-F5344CB8AC3E}">
        <p14:creationId xmlns:p14="http://schemas.microsoft.com/office/powerpoint/2010/main" val="2518062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noProof="0" dirty="0" smtClean="0">
                <a:latin typeface="Calibri" panose="020F0502020204030204" pitchFamily="34" charset="0"/>
              </a:rPr>
              <a:t>Faros</a:t>
            </a:r>
            <a:endParaRPr lang="es-MX" sz="1200" b="0" kern="1200" baseline="0" dirty="0" smtClean="0">
              <a:solidFill>
                <a:schemeClr val="tx1"/>
              </a:solidFill>
              <a:effectLst/>
              <a:latin typeface="+mn-lt"/>
              <a:ea typeface="+mn-ea"/>
              <a:cs typeface="+mn-cs"/>
            </a:endParaRPr>
          </a:p>
          <a:p>
            <a:pPr lvl="0"/>
            <a:endParaRPr lang="es-MX" sz="1200" b="1" kern="1200" dirty="0" smtClean="0">
              <a:solidFill>
                <a:schemeClr val="tx1"/>
              </a:solidFill>
              <a:effectLst/>
              <a:latin typeface="+mn-lt"/>
              <a:ea typeface="+mn-ea"/>
              <a:cs typeface="+mn-cs"/>
            </a:endParaRPr>
          </a:p>
          <a:p>
            <a:pPr lvl="0"/>
            <a:r>
              <a:rPr lang="es-MX" sz="1200" b="0" kern="1200" dirty="0" smtClean="0">
                <a:solidFill>
                  <a:schemeClr val="tx1"/>
                </a:solidFill>
                <a:effectLst/>
                <a:latin typeface="+mn-lt"/>
                <a:ea typeface="+mn-ea"/>
                <a:cs typeface="+mn-cs"/>
              </a:rPr>
              <a:t>Observa todo el componente</a:t>
            </a:r>
            <a:r>
              <a:rPr lang="es-MX" sz="1200" b="0" kern="1200" baseline="0" dirty="0" smtClean="0">
                <a:solidFill>
                  <a:schemeClr val="tx1"/>
                </a:solidFill>
                <a:effectLst/>
                <a:latin typeface="+mn-lt"/>
                <a:ea typeface="+mn-ea"/>
                <a:cs typeface="+mn-cs"/>
              </a:rPr>
              <a:t> de los faros, en donde puedes ver:</a:t>
            </a:r>
          </a:p>
          <a:p>
            <a:pPr lvl="0"/>
            <a:endParaRPr lang="es-MX" sz="1200" b="0" kern="1200" baseline="0" dirty="0" smtClean="0">
              <a:solidFill>
                <a:schemeClr val="tx1"/>
              </a:solidFill>
              <a:effectLst/>
              <a:latin typeface="+mn-lt"/>
              <a:ea typeface="+mn-ea"/>
              <a:cs typeface="+mn-cs"/>
            </a:endParaRPr>
          </a:p>
          <a:p>
            <a:pPr lvl="0"/>
            <a:r>
              <a:rPr lang="es-MX" sz="1200" b="0" kern="1200" dirty="0" smtClean="0">
                <a:solidFill>
                  <a:schemeClr val="tx1"/>
                </a:solidFill>
                <a:effectLst/>
                <a:latin typeface="+mn-lt"/>
                <a:ea typeface="+mn-ea"/>
                <a:cs typeface="+mn-cs"/>
              </a:rPr>
              <a:t>Los faros LED</a:t>
            </a:r>
            <a:r>
              <a:rPr lang="es-MX" sz="1200" b="0" kern="1200" baseline="0" dirty="0" smtClean="0">
                <a:solidFill>
                  <a:schemeClr val="tx1"/>
                </a:solidFill>
                <a:effectLst/>
                <a:latin typeface="+mn-lt"/>
                <a:ea typeface="+mn-ea"/>
                <a:cs typeface="+mn-cs"/>
              </a:rPr>
              <a:t> en forma de “C” simulando una cuchilla de luz, característicos de </a:t>
            </a:r>
            <a:r>
              <a:rPr lang="es-MX" sz="1200" b="0" kern="1200" baseline="0" dirty="0" err="1" smtClean="0">
                <a:solidFill>
                  <a:schemeClr val="tx1"/>
                </a:solidFill>
                <a:effectLst/>
                <a:latin typeface="+mn-lt"/>
                <a:ea typeface="+mn-ea"/>
                <a:cs typeface="+mn-cs"/>
              </a:rPr>
              <a:t>Denali</a:t>
            </a:r>
            <a:r>
              <a:rPr lang="es-MX" sz="1200" b="0" kern="1200" baseline="0" dirty="0" smtClean="0">
                <a:solidFill>
                  <a:schemeClr val="tx1"/>
                </a:solidFill>
                <a:effectLst/>
                <a:latin typeface="+mn-lt"/>
                <a:ea typeface="+mn-ea"/>
                <a:cs typeface="+mn-cs"/>
              </a:rPr>
              <a:t>, siguen presentes en este nuevo e imponente diseño, que se acompañan con la tecnología </a:t>
            </a:r>
            <a:r>
              <a:rPr lang="es-MX" sz="1200" b="0" kern="1200" baseline="0" dirty="0" err="1" smtClean="0">
                <a:solidFill>
                  <a:schemeClr val="tx1"/>
                </a:solidFill>
                <a:effectLst/>
                <a:latin typeface="+mn-lt"/>
                <a:ea typeface="+mn-ea"/>
                <a:cs typeface="+mn-cs"/>
              </a:rPr>
              <a:t>IntelliBeam</a:t>
            </a:r>
            <a:r>
              <a:rPr lang="es-MX" sz="1200" b="0" kern="1200" baseline="0" dirty="0" smtClean="0">
                <a:solidFill>
                  <a:schemeClr val="tx1"/>
                </a:solidFill>
                <a:effectLst/>
                <a:latin typeface="+mn-lt"/>
                <a:ea typeface="+mn-ea"/>
                <a:cs typeface="+mn-cs"/>
              </a:rPr>
              <a:t> Autocontrol® para apoyar al conductor según las condiciones de iluminación y tráfico con luces altas y bajas para facilitar la conducción sobre todo en caminos poco iluminados o incluso si un vehículo viene de frente.</a:t>
            </a:r>
          </a:p>
          <a:p>
            <a:pPr lvl="0"/>
            <a:endParaRPr lang="es-MX" sz="1200" b="0" kern="1200" baseline="0" dirty="0" smtClean="0">
              <a:solidFill>
                <a:schemeClr val="tx1"/>
              </a:solidFill>
              <a:effectLst/>
              <a:latin typeface="+mn-lt"/>
              <a:ea typeface="+mn-ea"/>
              <a:cs typeface="+mn-cs"/>
            </a:endParaRPr>
          </a:p>
          <a:p>
            <a:pPr lvl="0"/>
            <a:r>
              <a:rPr lang="es-MX" sz="1200" b="1" kern="1200" baseline="0" dirty="0" smtClean="0">
                <a:solidFill>
                  <a:schemeClr val="tx1"/>
                </a:solidFill>
                <a:effectLst/>
                <a:latin typeface="+mn-lt"/>
                <a:ea typeface="+mn-ea"/>
                <a:cs typeface="+mn-cs"/>
              </a:rPr>
              <a:t>Reproducir videoclip para ver funcionamiento.</a:t>
            </a:r>
          </a:p>
        </p:txBody>
      </p:sp>
      <p:sp>
        <p:nvSpPr>
          <p:cNvPr id="4" name="Slide Number Placeholder 3"/>
          <p:cNvSpPr>
            <a:spLocks noGrp="1"/>
          </p:cNvSpPr>
          <p:nvPr>
            <p:ph type="sldNum" sz="quarter" idx="10"/>
          </p:nvPr>
        </p:nvSpPr>
        <p:spPr/>
        <p:txBody>
          <a:bodyPr/>
          <a:lstStyle/>
          <a:p>
            <a:fld id="{1301F718-03EC-4435-9FB5-D518FE5C04DD}" type="slidenum">
              <a:rPr lang="es-MX" smtClean="0"/>
              <a:t>22</a:t>
            </a:fld>
            <a:endParaRPr lang="es-MX"/>
          </a:p>
        </p:txBody>
      </p:sp>
    </p:spTree>
    <p:extLst>
      <p:ext uri="{BB962C8B-B14F-4D97-AF65-F5344CB8AC3E}">
        <p14:creationId xmlns:p14="http://schemas.microsoft.com/office/powerpoint/2010/main" val="4215916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noProof="0" dirty="0" smtClean="0">
                <a:latin typeface="Calibri" panose="020F0502020204030204" pitchFamily="34" charset="0"/>
              </a:rPr>
              <a:t>Estribos</a:t>
            </a:r>
          </a:p>
          <a:p>
            <a:pPr lvl="0"/>
            <a:endParaRPr lang="es-MX" noProof="0" dirty="0" smtClean="0">
              <a:latin typeface="Calibri" panose="020F0502020204030204" pitchFamily="34" charset="0"/>
            </a:endParaRPr>
          </a:p>
          <a:p>
            <a:pPr lvl="0"/>
            <a:r>
              <a:rPr lang="es-MX" noProof="0" dirty="0" smtClean="0">
                <a:latin typeface="Calibri" panose="020F0502020204030204" pitchFamily="34" charset="0"/>
              </a:rPr>
              <a:t>Para facilitar</a:t>
            </a:r>
            <a:r>
              <a:rPr lang="es-MX" baseline="0" noProof="0" dirty="0" smtClean="0">
                <a:latin typeface="Calibri" panose="020F0502020204030204" pitchFamily="34" charset="0"/>
              </a:rPr>
              <a:t> el acceso al vehículo, la nueva GMC </a:t>
            </a:r>
            <a:r>
              <a:rPr lang="es-MX" baseline="0" noProof="0" dirty="0" err="1" smtClean="0">
                <a:latin typeface="Calibri" panose="020F0502020204030204" pitchFamily="34" charset="0"/>
              </a:rPr>
              <a:t>Yukon</a:t>
            </a:r>
            <a:r>
              <a:rPr lang="es-MX" baseline="0" noProof="0" dirty="0" smtClean="0">
                <a:latin typeface="Calibri" panose="020F0502020204030204" pitchFamily="34" charset="0"/>
              </a:rPr>
              <a:t> </a:t>
            </a:r>
            <a:r>
              <a:rPr lang="es-MX" baseline="0" noProof="0" dirty="0" err="1" smtClean="0">
                <a:latin typeface="Calibri" panose="020F0502020204030204" pitchFamily="34" charset="0"/>
              </a:rPr>
              <a:t>Denali</a:t>
            </a:r>
            <a:r>
              <a:rPr lang="es-MX" baseline="0" noProof="0" dirty="0" smtClean="0">
                <a:latin typeface="Calibri" panose="020F0502020204030204" pitchFamily="34" charset="0"/>
              </a:rPr>
              <a:t>, cuenta con estribos retráctiles que se despliegan al abrir algunas de sus puertas.</a:t>
            </a:r>
          </a:p>
          <a:p>
            <a:pPr lvl="0"/>
            <a:endParaRPr lang="es-MX" baseline="0" noProof="0" dirty="0" smtClean="0">
              <a:latin typeface="Calibri" panose="020F0502020204030204" pitchFamily="34" charset="0"/>
            </a:endParaRPr>
          </a:p>
          <a:p>
            <a:pPr lvl="0"/>
            <a:r>
              <a:rPr lang="es-MX" baseline="0" noProof="0" dirty="0" smtClean="0">
                <a:latin typeface="Calibri" panose="020F0502020204030204" pitchFamily="34" charset="0"/>
              </a:rPr>
              <a:t>Adicionalmente, los estribos son iluminados para un mejor y más seguro acceso en zonas con poca luz. </a:t>
            </a:r>
            <a:endParaRPr lang="es-MX" noProof="0" dirty="0" smtClean="0">
              <a:latin typeface="Calibri" panose="020F0502020204030204" pitchFamily="34" charset="0"/>
            </a:endParaRPr>
          </a:p>
          <a:p>
            <a:pPr lvl="0"/>
            <a:endParaRPr lang="es-MX" baseline="0" noProof="0" dirty="0" smtClean="0">
              <a:latin typeface="Calibri" panose="020F0502020204030204" pitchFamily="34" charset="0"/>
            </a:endParaRPr>
          </a:p>
          <a:p>
            <a:pPr lvl="0"/>
            <a:endParaRPr lang="es-MX" noProof="0"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23</a:t>
            </a:fld>
            <a:endParaRPr lang="es-MX"/>
          </a:p>
        </p:txBody>
      </p:sp>
    </p:spTree>
    <p:extLst>
      <p:ext uri="{BB962C8B-B14F-4D97-AF65-F5344CB8AC3E}">
        <p14:creationId xmlns:p14="http://schemas.microsoft.com/office/powerpoint/2010/main" val="3958912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noProof="0" dirty="0" smtClean="0">
                <a:latin typeface="Calibri" panose="020F0502020204030204" pitchFamily="34" charset="0"/>
              </a:rPr>
              <a:t>Espejos laterales</a:t>
            </a:r>
          </a:p>
          <a:p>
            <a:pPr lvl="0"/>
            <a:endParaRPr lang="es-MX" noProof="0" dirty="0" smtClean="0">
              <a:latin typeface="Calibri" panose="020F0502020204030204" pitchFamily="34" charset="0"/>
            </a:endParaRPr>
          </a:p>
          <a:p>
            <a:pPr lvl="0"/>
            <a:r>
              <a:rPr lang="es-MX" noProof="0" dirty="0" smtClean="0">
                <a:latin typeface="Calibri" panose="020F0502020204030204" pitchFamily="34" charset="0"/>
              </a:rPr>
              <a:t>Vayamos</a:t>
            </a:r>
            <a:r>
              <a:rPr lang="es-MX" baseline="0" noProof="0" dirty="0" smtClean="0">
                <a:latin typeface="Calibri" panose="020F0502020204030204" pitchFamily="34" charset="0"/>
              </a:rPr>
              <a:t> a la parte lateral, donde podemos apreciar que los espejos son más grandes para una mejor visibilidad.</a:t>
            </a:r>
          </a:p>
          <a:p>
            <a:pPr lvl="0"/>
            <a:endParaRPr lang="es-MX" baseline="0" noProof="0" dirty="0" smtClean="0">
              <a:latin typeface="Calibri" panose="020F0502020204030204" pitchFamily="34" charset="0"/>
            </a:endParaRPr>
          </a:p>
          <a:p>
            <a:pPr lvl="0"/>
            <a:r>
              <a:rPr lang="es-MX" baseline="0" noProof="0" dirty="0" smtClean="0">
                <a:latin typeface="Calibri" panose="020F0502020204030204" pitchFamily="34" charset="0"/>
              </a:rPr>
              <a:t>Además, son al color de la carrocería con insertos en aluminio, ajustables, abatibles eléctricamente, calefactables y cuentan con luz direccional y de cortesía.</a:t>
            </a:r>
            <a:endParaRPr lang="es-MX" noProof="0" dirty="0" smtClean="0">
              <a:latin typeface="Calibri" panose="020F0502020204030204" pitchFamily="34" charset="0"/>
            </a:endParaRPr>
          </a:p>
          <a:p>
            <a:pPr lvl="0"/>
            <a:endParaRPr lang="es-MX" noProof="0" dirty="0" smtClean="0">
              <a:latin typeface="Calibri" panose="020F0502020204030204" pitchFamily="34" charset="0"/>
            </a:endParaRPr>
          </a:p>
          <a:p>
            <a:pPr lvl="0"/>
            <a:r>
              <a:rPr lang="es-MX" baseline="0" noProof="0" dirty="0" smtClean="0">
                <a:latin typeface="Calibri" panose="020F0502020204030204" pitchFamily="34" charset="0"/>
              </a:rPr>
              <a:t>El abatimiento de espejos es una característica que podemos habilitar o deshabilitar según nuestras preferencias en la pantalla de </a:t>
            </a:r>
            <a:r>
              <a:rPr lang="es-MX" baseline="0" noProof="0" dirty="0" err="1" smtClean="0">
                <a:latin typeface="Calibri" panose="020F0502020204030204" pitchFamily="34" charset="0"/>
              </a:rPr>
              <a:t>infoentretenimiento</a:t>
            </a:r>
            <a:r>
              <a:rPr lang="es-MX" baseline="0" noProof="0" dirty="0" smtClean="0">
                <a:latin typeface="Calibri" panose="020F0502020204030204" pitchFamily="34" charset="0"/>
              </a:rPr>
              <a:t>: Ajustes – vehículo – confort y conveniencia – abatimiento de espejos.</a:t>
            </a:r>
          </a:p>
          <a:p>
            <a:pPr lvl="0"/>
            <a:endParaRPr lang="es-ES" b="1" baseline="0" noProof="0" dirty="0" smtClean="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Con </a:t>
            </a:r>
            <a:r>
              <a:rPr lang="en-US" sz="1200" b="1" kern="1200" baseline="0" dirty="0" err="1" smtClean="0">
                <a:solidFill>
                  <a:schemeClr val="tx1"/>
                </a:solidFill>
                <a:effectLst/>
                <a:latin typeface="+mn-lt"/>
                <a:ea typeface="+mn-ea"/>
                <a:cs typeface="+mn-cs"/>
              </a:rPr>
              <a:t>esto</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cerramos</a:t>
            </a:r>
            <a:r>
              <a:rPr lang="en-US" sz="1200" b="1" kern="1200" baseline="0" dirty="0" smtClean="0">
                <a:solidFill>
                  <a:schemeClr val="tx1"/>
                </a:solidFill>
                <a:effectLst/>
                <a:latin typeface="+mn-lt"/>
                <a:ea typeface="+mn-ea"/>
                <a:cs typeface="+mn-cs"/>
              </a:rPr>
              <a:t> el </a:t>
            </a:r>
            <a:r>
              <a:rPr lang="en-US" sz="1200" b="1" kern="1200" baseline="0" dirty="0" err="1" smtClean="0">
                <a:solidFill>
                  <a:schemeClr val="tx1"/>
                </a:solidFill>
                <a:effectLst/>
                <a:latin typeface="+mn-lt"/>
                <a:ea typeface="+mn-ea"/>
                <a:cs typeface="+mn-cs"/>
              </a:rPr>
              <a:t>módulo</a:t>
            </a:r>
            <a:r>
              <a:rPr lang="en-US" sz="1200" b="1" kern="1200" baseline="0" dirty="0" smtClean="0">
                <a:solidFill>
                  <a:schemeClr val="tx1"/>
                </a:solidFill>
                <a:effectLst/>
                <a:latin typeface="+mn-lt"/>
                <a:ea typeface="+mn-ea"/>
                <a:cs typeface="+mn-cs"/>
              </a:rPr>
              <a:t> 2. </a:t>
            </a:r>
            <a:endParaRPr lang="es-MX" baseline="0" noProof="0" dirty="0" smtClean="0">
              <a:latin typeface="Calibri" panose="020F0502020204030204" pitchFamily="34" charset="0"/>
            </a:endParaRPr>
          </a:p>
          <a:p>
            <a:pPr lvl="0"/>
            <a:endParaRPr lang="es-MX" baseline="0" noProof="0" dirty="0" smtClean="0">
              <a:latin typeface="Calibri" panose="020F0502020204030204" pitchFamily="34" charset="0"/>
            </a:endParaRPr>
          </a:p>
          <a:p>
            <a:pPr lvl="0"/>
            <a:endParaRPr lang="es-MX" noProof="0"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24</a:t>
            </a:fld>
            <a:endParaRPr lang="es-MX"/>
          </a:p>
        </p:txBody>
      </p:sp>
    </p:spTree>
    <p:extLst>
      <p:ext uri="{BB962C8B-B14F-4D97-AF65-F5344CB8AC3E}">
        <p14:creationId xmlns:p14="http://schemas.microsoft.com/office/powerpoint/2010/main" val="474820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noProof="0" dirty="0" smtClean="0">
                <a:latin typeface="Calibri" panose="020F0502020204030204" pitchFamily="34" charset="0"/>
              </a:rPr>
              <a:t>Rines</a:t>
            </a:r>
          </a:p>
          <a:p>
            <a:pPr lvl="0"/>
            <a:endParaRPr lang="es-MX" noProof="0" dirty="0" smtClean="0">
              <a:latin typeface="Calibri" panose="020F0502020204030204" pitchFamily="34" charset="0"/>
            </a:endParaRPr>
          </a:p>
          <a:p>
            <a:pPr lvl="0"/>
            <a:r>
              <a:rPr lang="es-MX" noProof="0" dirty="0" smtClean="0">
                <a:latin typeface="Calibri" panose="020F0502020204030204" pitchFamily="34" charset="0"/>
              </a:rPr>
              <a:t>Los rines</a:t>
            </a:r>
            <a:r>
              <a:rPr lang="es-MX" baseline="0" noProof="0" dirty="0" smtClean="0">
                <a:latin typeface="Calibri" panose="020F0502020204030204" pitchFamily="34" charset="0"/>
              </a:rPr>
              <a:t> de la nueva GMC </a:t>
            </a:r>
            <a:r>
              <a:rPr lang="es-MX" baseline="0" noProof="0" dirty="0" err="1" smtClean="0">
                <a:latin typeface="Calibri" panose="020F0502020204030204" pitchFamily="34" charset="0"/>
              </a:rPr>
              <a:t>Yukon</a:t>
            </a:r>
            <a:r>
              <a:rPr lang="es-MX" baseline="0" noProof="0" dirty="0" smtClean="0">
                <a:latin typeface="Calibri" panose="020F0502020204030204" pitchFamily="34" charset="0"/>
              </a:rPr>
              <a:t> </a:t>
            </a:r>
            <a:r>
              <a:rPr lang="es-MX" baseline="0" noProof="0" dirty="0" err="1" smtClean="0">
                <a:latin typeface="Calibri" panose="020F0502020204030204" pitchFamily="34" charset="0"/>
              </a:rPr>
              <a:t>Denali</a:t>
            </a:r>
            <a:r>
              <a:rPr lang="es-MX" baseline="0" noProof="0" dirty="0" smtClean="0">
                <a:latin typeface="Calibri" panose="020F0502020204030204" pitchFamily="34" charset="0"/>
              </a:rPr>
              <a:t> 2021 son de 22” de aluminio, además de ser ligeramente más altos para dar ese porte poderoso e imponente, característico de esta SUV.</a:t>
            </a:r>
          </a:p>
        </p:txBody>
      </p:sp>
      <p:sp>
        <p:nvSpPr>
          <p:cNvPr id="4" name="Slide Number Placeholder 3"/>
          <p:cNvSpPr>
            <a:spLocks noGrp="1"/>
          </p:cNvSpPr>
          <p:nvPr>
            <p:ph type="sldNum" sz="quarter" idx="10"/>
          </p:nvPr>
        </p:nvSpPr>
        <p:spPr/>
        <p:txBody>
          <a:bodyPr/>
          <a:lstStyle/>
          <a:p>
            <a:fld id="{1301F718-03EC-4435-9FB5-D518FE5C04DD}" type="slidenum">
              <a:rPr lang="es-MX" smtClean="0"/>
              <a:t>25</a:t>
            </a:fld>
            <a:endParaRPr lang="es-MX"/>
          </a:p>
        </p:txBody>
      </p:sp>
    </p:spTree>
    <p:extLst>
      <p:ext uri="{BB962C8B-B14F-4D97-AF65-F5344CB8AC3E}">
        <p14:creationId xmlns:p14="http://schemas.microsoft.com/office/powerpoint/2010/main" val="1496081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noProof="0" dirty="0" smtClean="0">
                <a:latin typeface="Calibri" panose="020F0502020204030204" pitchFamily="34" charset="0"/>
              </a:rPr>
              <a:t>Rieles</a:t>
            </a:r>
            <a:endParaRPr lang="es-MX" baseline="0" noProof="0" dirty="0" smtClean="0">
              <a:latin typeface="Calibri" panose="020F0502020204030204" pitchFamily="34" charset="0"/>
            </a:endParaRPr>
          </a:p>
          <a:p>
            <a:pPr lvl="0"/>
            <a:endParaRPr lang="es-MX" baseline="0" noProof="0" dirty="0" smtClean="0">
              <a:latin typeface="Calibri" panose="020F0502020204030204" pitchFamily="34" charset="0"/>
            </a:endParaRPr>
          </a:p>
          <a:p>
            <a:pPr lvl="0"/>
            <a:r>
              <a:rPr lang="es-MX" baseline="0" noProof="0" dirty="0" smtClean="0">
                <a:latin typeface="Calibri" panose="020F0502020204030204" pitchFamily="34" charset="0"/>
              </a:rPr>
              <a:t>Por la parte superior, tenemos los rieles de cromo galvano que llevarán tu viaje a otro nivel para que nada te haga falta.</a:t>
            </a:r>
            <a:endParaRPr lang="es-MX" noProof="0"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26</a:t>
            </a:fld>
            <a:endParaRPr lang="es-MX"/>
          </a:p>
        </p:txBody>
      </p:sp>
    </p:spTree>
    <p:extLst>
      <p:ext uri="{BB962C8B-B14F-4D97-AF65-F5344CB8AC3E}">
        <p14:creationId xmlns:p14="http://schemas.microsoft.com/office/powerpoint/2010/main" val="1150766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noProof="0" dirty="0" smtClean="0">
                <a:latin typeface="Calibri" panose="020F0502020204030204" pitchFamily="34" charset="0"/>
              </a:rPr>
              <a:t>Quemacocos panorámico</a:t>
            </a:r>
            <a:endParaRPr lang="es-MX" baseline="0" noProof="0" dirty="0" smtClean="0">
              <a:latin typeface="Calibri" panose="020F0502020204030204" pitchFamily="34" charset="0"/>
            </a:endParaRPr>
          </a:p>
          <a:p>
            <a:pPr lvl="0"/>
            <a:endParaRPr lang="es-MX" baseline="0" noProof="0" dirty="0" smtClean="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aseline="0" noProof="0" dirty="0" smtClean="0">
                <a:latin typeface="Calibri" panose="020F0502020204030204" pitchFamily="34" charset="0"/>
              </a:rPr>
              <a:t>El quemacocos panorámico mejora la iluminación en cabina al abrir la cubierta, lo cual nos permite apreciar todos los detalles Premium como los acabados, los compartimientos, las costuras exclusivas </a:t>
            </a:r>
            <a:r>
              <a:rPr lang="es-MX" baseline="0" noProof="0" dirty="0" err="1" smtClean="0">
                <a:latin typeface="Calibri" panose="020F0502020204030204" pitchFamily="34" charset="0"/>
              </a:rPr>
              <a:t>Denali</a:t>
            </a:r>
            <a:r>
              <a:rPr lang="es-MX" baseline="0" noProof="0" dirty="0" smtClean="0">
                <a:latin typeface="Calibri" panose="020F0502020204030204" pitchFamily="34" charset="0"/>
              </a:rPr>
              <a:t>; y también mejorar la ventilación al abrir la ventanilla frontal ya sea total o parcialmente, de manera suave y silenciosa con un solo toque.</a:t>
            </a:r>
          </a:p>
          <a:p>
            <a:pPr lvl="0"/>
            <a:endParaRPr lang="es-MX" noProof="0"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27</a:t>
            </a:fld>
            <a:endParaRPr lang="es-MX"/>
          </a:p>
        </p:txBody>
      </p:sp>
    </p:spTree>
    <p:extLst>
      <p:ext uri="{BB962C8B-B14F-4D97-AF65-F5344CB8AC3E}">
        <p14:creationId xmlns:p14="http://schemas.microsoft.com/office/powerpoint/2010/main" val="4197445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noProof="0" dirty="0" smtClean="0">
                <a:latin typeface="Calibri" panose="020F0502020204030204" pitchFamily="34" charset="0"/>
              </a:rPr>
              <a:t>Faros traseros</a:t>
            </a:r>
            <a:endParaRPr lang="es-MX" sz="1200" b="0" kern="1200" baseline="0" dirty="0" smtClean="0">
              <a:solidFill>
                <a:schemeClr val="tx1"/>
              </a:solidFill>
              <a:effectLst/>
              <a:latin typeface="+mn-lt"/>
              <a:ea typeface="+mn-ea"/>
              <a:cs typeface="+mn-cs"/>
            </a:endParaRPr>
          </a:p>
          <a:p>
            <a:pPr lvl="0"/>
            <a:endParaRPr lang="es-MX" sz="1200" b="1" kern="1200" dirty="0" smtClean="0">
              <a:solidFill>
                <a:schemeClr val="tx1"/>
              </a:solidFill>
              <a:effectLst/>
              <a:latin typeface="+mn-lt"/>
              <a:ea typeface="+mn-ea"/>
              <a:cs typeface="+mn-cs"/>
            </a:endParaRPr>
          </a:p>
          <a:p>
            <a:pPr lvl="0"/>
            <a:r>
              <a:rPr lang="es-MX" sz="1200" b="0" kern="1200" dirty="0" smtClean="0">
                <a:solidFill>
                  <a:schemeClr val="tx1"/>
                </a:solidFill>
                <a:effectLst/>
                <a:latin typeface="+mn-lt"/>
                <a:ea typeface="+mn-ea"/>
                <a:cs typeface="+mn-cs"/>
              </a:rPr>
              <a:t>Para</a:t>
            </a:r>
            <a:r>
              <a:rPr lang="es-MX" sz="1200" b="0" kern="1200" baseline="0" dirty="0" smtClean="0">
                <a:solidFill>
                  <a:schemeClr val="tx1"/>
                </a:solidFill>
                <a:effectLst/>
                <a:latin typeface="+mn-lt"/>
                <a:ea typeface="+mn-ea"/>
                <a:cs typeface="+mn-cs"/>
              </a:rPr>
              <a:t> iniciar la parte trasera, destacaremos l</a:t>
            </a:r>
            <a:r>
              <a:rPr lang="es-MX" sz="1200" b="0" kern="1200" dirty="0" smtClean="0">
                <a:solidFill>
                  <a:schemeClr val="tx1"/>
                </a:solidFill>
                <a:effectLst/>
                <a:latin typeface="+mn-lt"/>
                <a:ea typeface="+mn-ea"/>
                <a:cs typeface="+mn-cs"/>
              </a:rPr>
              <a:t>os faros</a:t>
            </a:r>
            <a:r>
              <a:rPr lang="es-MX" sz="1200" b="0" kern="1200" baseline="0" dirty="0" smtClean="0">
                <a:solidFill>
                  <a:schemeClr val="tx1"/>
                </a:solidFill>
                <a:effectLst/>
                <a:latin typeface="+mn-lt"/>
                <a:ea typeface="+mn-ea"/>
                <a:cs typeface="+mn-cs"/>
              </a:rPr>
              <a:t> LED enmarcan la cajuela para dar el toque sofisticado característico de GMC </a:t>
            </a:r>
            <a:r>
              <a:rPr lang="es-MX" sz="1200" b="0" kern="1200" baseline="0" dirty="0" err="1" smtClean="0">
                <a:solidFill>
                  <a:schemeClr val="tx1"/>
                </a:solidFill>
                <a:effectLst/>
                <a:latin typeface="+mn-lt"/>
                <a:ea typeface="+mn-ea"/>
                <a:cs typeface="+mn-cs"/>
              </a:rPr>
              <a:t>Yukon</a:t>
            </a:r>
            <a:r>
              <a:rPr lang="es-MX" sz="1200" b="0" kern="1200" baseline="0" dirty="0" smtClean="0">
                <a:solidFill>
                  <a:schemeClr val="tx1"/>
                </a:solidFill>
                <a:effectLst/>
                <a:latin typeface="+mn-lt"/>
                <a:ea typeface="+mn-ea"/>
                <a:cs typeface="+mn-cs"/>
              </a:rPr>
              <a:t> </a:t>
            </a:r>
            <a:r>
              <a:rPr lang="es-MX" sz="1200" b="0" kern="1200" baseline="0" dirty="0" err="1" smtClean="0">
                <a:solidFill>
                  <a:schemeClr val="tx1"/>
                </a:solidFill>
                <a:effectLst/>
                <a:latin typeface="+mn-lt"/>
                <a:ea typeface="+mn-ea"/>
                <a:cs typeface="+mn-cs"/>
              </a:rPr>
              <a:t>Denali</a:t>
            </a:r>
            <a:r>
              <a:rPr lang="es-MX" sz="1200" b="0" kern="1200" baseline="0" dirty="0" smtClean="0">
                <a:solidFill>
                  <a:schemeClr val="tx1"/>
                </a:solidFill>
                <a:effectLst/>
                <a:latin typeface="+mn-lt"/>
                <a:ea typeface="+mn-ea"/>
                <a:cs typeface="+mn-cs"/>
              </a:rPr>
              <a:t> 2021.</a:t>
            </a:r>
            <a:endParaRPr lang="es-MX"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28</a:t>
            </a:fld>
            <a:endParaRPr lang="es-MX"/>
          </a:p>
        </p:txBody>
      </p:sp>
    </p:spTree>
    <p:extLst>
      <p:ext uri="{BB962C8B-B14F-4D97-AF65-F5344CB8AC3E}">
        <p14:creationId xmlns:p14="http://schemas.microsoft.com/office/powerpoint/2010/main" val="733197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baseline="0" noProof="0" dirty="0" smtClean="0">
                <a:latin typeface="Calibri" panose="020F0502020204030204" pitchFamily="34" charset="0"/>
              </a:rPr>
              <a:t>Cajuela</a:t>
            </a:r>
          </a:p>
          <a:p>
            <a:pPr lvl="0"/>
            <a:endParaRPr lang="es-MX" baseline="0" noProof="0" dirty="0" smtClean="0">
              <a:latin typeface="Calibri" panose="020F0502020204030204" pitchFamily="34" charset="0"/>
            </a:endParaRPr>
          </a:p>
          <a:p>
            <a:pPr lvl="0"/>
            <a:r>
              <a:rPr lang="es-MX" noProof="0" dirty="0" smtClean="0">
                <a:latin typeface="Calibri" panose="020F0502020204030204" pitchFamily="34" charset="0"/>
              </a:rPr>
              <a:t>La totalmente GMC </a:t>
            </a:r>
            <a:r>
              <a:rPr lang="es-MX" noProof="0" dirty="0" err="1" smtClean="0">
                <a:latin typeface="Calibri" panose="020F0502020204030204" pitchFamily="34" charset="0"/>
              </a:rPr>
              <a:t>Yukon</a:t>
            </a:r>
            <a:r>
              <a:rPr lang="es-MX" noProof="0" dirty="0" smtClean="0">
                <a:latin typeface="Calibri" panose="020F0502020204030204" pitchFamily="34" charset="0"/>
              </a:rPr>
              <a:t> </a:t>
            </a:r>
            <a:r>
              <a:rPr lang="es-MX" noProof="0" dirty="0" err="1" smtClean="0">
                <a:latin typeface="Calibri" panose="020F0502020204030204" pitchFamily="34" charset="0"/>
              </a:rPr>
              <a:t>Denali</a:t>
            </a:r>
            <a:r>
              <a:rPr lang="es-MX" noProof="0" dirty="0" smtClean="0">
                <a:latin typeface="Calibri" panose="020F0502020204030204" pitchFamily="34" charset="0"/>
              </a:rPr>
              <a:t> cuenta con manos libres, apertura y cierre automático con </a:t>
            </a:r>
            <a:r>
              <a:rPr lang="es-MX" noProof="0" dirty="0" err="1" smtClean="0">
                <a:latin typeface="Calibri" panose="020F0502020204030204" pitchFamily="34" charset="0"/>
              </a:rPr>
              <a:t>display</a:t>
            </a:r>
            <a:r>
              <a:rPr lang="es-MX" noProof="0" dirty="0" smtClean="0">
                <a:latin typeface="Calibri" panose="020F0502020204030204" pitchFamily="34" charset="0"/>
              </a:rPr>
              <a:t> de logo GMC en LED reflejado en el piso,</a:t>
            </a:r>
            <a:r>
              <a:rPr lang="es-MX" baseline="0" noProof="0" dirty="0" smtClean="0">
                <a:latin typeface="Calibri" panose="020F0502020204030204" pitchFamily="34" charset="0"/>
              </a:rPr>
              <a:t> para facilitar el acceso a este espacio.</a:t>
            </a:r>
          </a:p>
          <a:p>
            <a:pPr lvl="0"/>
            <a:endParaRPr lang="es-MX" baseline="0" noProof="0" dirty="0" smtClean="0">
              <a:latin typeface="Calibri" panose="020F0502020204030204" pitchFamily="34" charset="0"/>
            </a:endParaRPr>
          </a:p>
          <a:p>
            <a:pPr lvl="0"/>
            <a:r>
              <a:rPr lang="es-MX" baseline="0" noProof="0" dirty="0" smtClean="0">
                <a:latin typeface="Calibri" panose="020F0502020204030204" pitchFamily="34" charset="0"/>
              </a:rPr>
              <a:t>Para operar la llave:</a:t>
            </a:r>
          </a:p>
          <a:p>
            <a:pPr marL="171450" lvl="0" indent="-171450">
              <a:buFont typeface="Arial" panose="020B0604020202020204" pitchFamily="34" charset="0"/>
              <a:buChar char="•"/>
            </a:pPr>
            <a:r>
              <a:rPr lang="es-MX" baseline="0" noProof="0" dirty="0" smtClean="0">
                <a:latin typeface="Calibri" panose="020F0502020204030204" pitchFamily="34" charset="0"/>
              </a:rPr>
              <a:t>Debe estar a menos de 1 m de la parte trasera del vehículo.</a:t>
            </a:r>
          </a:p>
          <a:p>
            <a:pPr marL="171450" lvl="0" indent="-171450">
              <a:buFont typeface="Arial" panose="020B0604020202020204" pitchFamily="34" charset="0"/>
              <a:buChar char="•"/>
            </a:pPr>
            <a:r>
              <a:rPr lang="es-MX" baseline="0" noProof="0" dirty="0" smtClean="0">
                <a:latin typeface="Calibri" panose="020F0502020204030204" pitchFamily="34" charset="0"/>
              </a:rPr>
              <a:t>Apuntar con el puntapié sobre la zona de apertura/cierre manos libres (sensor). La patada debe ser lo suficientemente alta como para llegar a menos de 10 cm de la parte inferior de la fascia sin patear el vehículo.</a:t>
            </a:r>
          </a:p>
          <a:p>
            <a:pPr marL="171450" lvl="0" indent="-171450">
              <a:buFont typeface="Arial" panose="020B0604020202020204" pitchFamily="34" charset="0"/>
              <a:buChar char="•"/>
            </a:pPr>
            <a:r>
              <a:rPr lang="es-MX" baseline="0" noProof="0" dirty="0" smtClean="0">
                <a:latin typeface="Calibri" panose="020F0502020204030204" pitchFamily="34" charset="0"/>
              </a:rPr>
              <a:t>Un movimiento de pie de lado a lado no funcionará, ni tampoco mantener el pie debajo de la fascia. El pie debe pasar por el rango del sensor.</a:t>
            </a:r>
          </a:p>
          <a:p>
            <a:pPr marL="171450" lvl="0" indent="-171450">
              <a:buFont typeface="Arial" panose="020B0604020202020204" pitchFamily="34" charset="0"/>
              <a:buChar char="•"/>
            </a:pPr>
            <a:r>
              <a:rPr lang="es-MX" baseline="0" noProof="0" dirty="0" smtClean="0">
                <a:latin typeface="Calibri" panose="020F0502020204030204" pitchFamily="34" charset="0"/>
              </a:rPr>
              <a:t>El mismo movimiento de patada abre y cierra la cajuela</a:t>
            </a:r>
          </a:p>
          <a:p>
            <a:pPr marL="171450" lvl="0" indent="-171450">
              <a:buFont typeface="Arial" panose="020B0604020202020204" pitchFamily="34" charset="0"/>
              <a:buChar char="•"/>
            </a:pPr>
            <a:r>
              <a:rPr lang="es-MX" baseline="0" noProof="0" dirty="0" smtClean="0">
                <a:latin typeface="Calibri" panose="020F0502020204030204" pitchFamily="34" charset="0"/>
              </a:rPr>
              <a:t>Al cerrar la cajuela, hay un retraso de 2 segundos antes de que comience a cerrarse para dar tiempo y alejarse.</a:t>
            </a:r>
          </a:p>
          <a:p>
            <a:pPr marL="171450" lvl="0" indent="-171450">
              <a:buFont typeface="Arial" panose="020B0604020202020204" pitchFamily="34" charset="0"/>
              <a:buChar char="•"/>
            </a:pPr>
            <a:r>
              <a:rPr lang="es-MX" baseline="0" noProof="0" dirty="0" smtClean="0">
                <a:latin typeface="Calibri" panose="020F0502020204030204" pitchFamily="34" charset="0"/>
              </a:rPr>
              <a:t>Las luces traseras parpadearán y sonará una campanilla para indicar que la puerta trasera se está abriendo o cerrando.</a:t>
            </a:r>
          </a:p>
          <a:p>
            <a:pPr marL="171450" lvl="0" indent="-171450">
              <a:buFont typeface="Arial" panose="020B0604020202020204" pitchFamily="34" charset="0"/>
              <a:buChar char="•"/>
            </a:pPr>
            <a:endParaRPr lang="es-MX" baseline="0" noProof="0" dirty="0" smtClean="0">
              <a:latin typeface="Calibri" panose="020F0502020204030204" pitchFamily="34" charset="0"/>
            </a:endParaRPr>
          </a:p>
          <a:p>
            <a:pPr marL="0" lvl="0" indent="0">
              <a:buFont typeface="Arial" panose="020B0604020202020204" pitchFamily="34" charset="0"/>
              <a:buNone/>
            </a:pPr>
            <a:r>
              <a:rPr lang="es-MX" baseline="0" noProof="0" dirty="0" smtClean="0">
                <a:latin typeface="Calibri" panose="020F0502020204030204" pitchFamily="34" charset="0"/>
              </a:rPr>
              <a:t>Esta opción puede deshabilitarse desde el sistema de </a:t>
            </a:r>
            <a:r>
              <a:rPr lang="es-MX" baseline="0" noProof="0" dirty="0" err="1" smtClean="0">
                <a:latin typeface="Calibri" panose="020F0502020204030204" pitchFamily="34" charset="0"/>
              </a:rPr>
              <a:t>infoentretenimento</a:t>
            </a:r>
            <a:r>
              <a:rPr lang="es-MX" baseline="0" noProof="0" dirty="0" smtClean="0">
                <a:latin typeface="Calibri" panose="020F0502020204030204" pitchFamily="34" charset="0"/>
              </a:rPr>
              <a:t>.</a:t>
            </a:r>
          </a:p>
          <a:p>
            <a:pPr marL="0" lvl="0" indent="0">
              <a:buFont typeface="Arial" panose="020B0604020202020204" pitchFamily="34" charset="0"/>
              <a:buNone/>
            </a:pPr>
            <a:endParaRPr lang="es-MX" baseline="0" noProof="0" dirty="0" smtClean="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noProof="0" dirty="0" smtClean="0">
                <a:latin typeface="Calibri" panose="020F0502020204030204" pitchFamily="34" charset="0"/>
              </a:rPr>
              <a:t>Reproducir videoclip para ver funcionamiento.</a:t>
            </a:r>
            <a:endParaRPr lang="es-MX" b="1" noProof="0"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29</a:t>
            </a:fld>
            <a:endParaRPr lang="es-MX"/>
          </a:p>
        </p:txBody>
      </p:sp>
    </p:spTree>
    <p:extLst>
      <p:ext uri="{BB962C8B-B14F-4D97-AF65-F5344CB8AC3E}">
        <p14:creationId xmlns:p14="http://schemas.microsoft.com/office/powerpoint/2010/main" val="1292739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Evaluación</a:t>
            </a:r>
          </a:p>
          <a:p>
            <a:pPr lvl="0"/>
            <a:endParaRPr lang="es-MX" sz="1200" b="1" kern="1200" dirty="0" smtClean="0">
              <a:solidFill>
                <a:schemeClr val="tx1"/>
              </a:solidFill>
              <a:effectLst/>
              <a:latin typeface="+mn-lt"/>
              <a:ea typeface="+mn-ea"/>
              <a:cs typeface="+mn-cs"/>
            </a:endParaRPr>
          </a:p>
          <a:p>
            <a:r>
              <a:rPr lang="es-ES" sz="1200" dirty="0" smtClean="0">
                <a:solidFill>
                  <a:srgbClr val="444444"/>
                </a:solidFill>
                <a:latin typeface="Louis"/>
              </a:rPr>
              <a:t>Durante </a:t>
            </a:r>
            <a:r>
              <a:rPr lang="es-ES" sz="1200" kern="1200" dirty="0" smtClean="0">
                <a:solidFill>
                  <a:srgbClr val="444444"/>
                </a:solidFill>
                <a:latin typeface="Louis"/>
                <a:ea typeface="+mn-ea"/>
                <a:cs typeface="+mn-cs"/>
              </a:rPr>
              <a:t>el curso escribe tus dudas en el espacio de correspondiente, éstas se irán recopilando para ser aclaradas. Es importante que el espacio de Dudas lo utilices para este propósito, evita distracciones.</a:t>
            </a:r>
          </a:p>
          <a:p>
            <a:r>
              <a:rPr lang="es-ES" sz="1200" kern="1200" dirty="0" smtClean="0">
                <a:solidFill>
                  <a:srgbClr val="444444"/>
                </a:solidFill>
                <a:latin typeface="Louis"/>
                <a:ea typeface="+mn-ea"/>
                <a:cs typeface="+mn-cs"/>
              </a:rPr>
              <a:t>La evaluación será </a:t>
            </a:r>
            <a:r>
              <a:rPr lang="es-ES" sz="1200" kern="1200" dirty="0" err="1" smtClean="0">
                <a:solidFill>
                  <a:srgbClr val="444444"/>
                </a:solidFill>
                <a:latin typeface="Louis"/>
                <a:ea typeface="+mn-ea"/>
                <a:cs typeface="+mn-cs"/>
              </a:rPr>
              <a:t>Survey</a:t>
            </a:r>
            <a:r>
              <a:rPr lang="es-ES" sz="1200" kern="1200" dirty="0" smtClean="0">
                <a:solidFill>
                  <a:srgbClr val="444444"/>
                </a:solidFill>
                <a:latin typeface="Louis"/>
                <a:ea typeface="+mn-ea"/>
                <a:cs typeface="+mn-cs"/>
              </a:rPr>
              <a:t> </a:t>
            </a:r>
            <a:r>
              <a:rPr lang="es-ES" sz="1200" kern="1200" dirty="0" err="1" smtClean="0">
                <a:solidFill>
                  <a:srgbClr val="444444"/>
                </a:solidFill>
                <a:latin typeface="Louis"/>
                <a:ea typeface="+mn-ea"/>
                <a:cs typeface="+mn-cs"/>
              </a:rPr>
              <a:t>Monkey</a:t>
            </a:r>
            <a:r>
              <a:rPr lang="es-ES" sz="1200" kern="1200" dirty="0" smtClean="0">
                <a:solidFill>
                  <a:srgbClr val="444444"/>
                </a:solidFill>
                <a:latin typeface="Louis"/>
                <a:ea typeface="+mn-ea"/>
                <a:cs typeface="+mn-cs"/>
              </a:rPr>
              <a:t>, que deberás aprobar con un mínimo de 80%.</a:t>
            </a:r>
          </a:p>
        </p:txBody>
      </p:sp>
      <p:sp>
        <p:nvSpPr>
          <p:cNvPr id="4" name="Slide Number Placeholder 3"/>
          <p:cNvSpPr>
            <a:spLocks noGrp="1"/>
          </p:cNvSpPr>
          <p:nvPr>
            <p:ph type="sldNum" sz="quarter" idx="10"/>
          </p:nvPr>
        </p:nvSpPr>
        <p:spPr/>
        <p:txBody>
          <a:bodyPr/>
          <a:lstStyle/>
          <a:p>
            <a:fld id="{1301F718-03EC-4435-9FB5-D518FE5C04DD}" type="slidenum">
              <a:rPr lang="es-MX" smtClean="0"/>
              <a:t>3</a:t>
            </a:fld>
            <a:endParaRPr lang="es-MX"/>
          </a:p>
        </p:txBody>
      </p:sp>
    </p:spTree>
    <p:extLst>
      <p:ext uri="{BB962C8B-B14F-4D97-AF65-F5344CB8AC3E}">
        <p14:creationId xmlns:p14="http://schemas.microsoft.com/office/powerpoint/2010/main" val="2999971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dirty="0" smtClean="0"/>
              <a:t>Apertura y cierre de cajuela</a:t>
            </a:r>
            <a:endParaRPr lang="es-MX" baseline="0" noProof="0" dirty="0" smtClean="0">
              <a:latin typeface="Calibri" panose="020F0502020204030204" pitchFamily="34" charset="0"/>
            </a:endParaRPr>
          </a:p>
          <a:p>
            <a:pPr lvl="0"/>
            <a:endParaRPr lang="es-MX" baseline="0" noProof="0" dirty="0" smtClean="0">
              <a:latin typeface="Calibri" panose="020F0502020204030204" pitchFamily="34" charset="0"/>
            </a:endParaRPr>
          </a:p>
          <a:p>
            <a:pPr lvl="0"/>
            <a:r>
              <a:rPr lang="es-MX" baseline="0" noProof="0" dirty="0" smtClean="0">
                <a:latin typeface="Calibri" panose="020F0502020204030204" pitchFamily="34" charset="0"/>
              </a:rPr>
              <a:t>La altura de manos libres puede ser ajustada para programar la apertura.  Otra opción para abrir la cajuela, es desde la perilla ubicada en la consola del techo y para que todas las funciones estén habilitadas, debe encontrarse fuera de la posición OFF. Además del </a:t>
            </a:r>
            <a:r>
              <a:rPr lang="es-MX" baseline="0" noProof="0" dirty="0" err="1" smtClean="0">
                <a:latin typeface="Calibri" panose="020F0502020204030204" pitchFamily="34" charset="0"/>
              </a:rPr>
              <a:t>pad</a:t>
            </a:r>
            <a:r>
              <a:rPr lang="es-MX" baseline="0" noProof="0" dirty="0" smtClean="0">
                <a:latin typeface="Calibri" panose="020F0502020204030204" pitchFamily="34" charset="0"/>
              </a:rPr>
              <a:t> de la cajuela o la llave.</a:t>
            </a:r>
          </a:p>
        </p:txBody>
      </p:sp>
      <p:sp>
        <p:nvSpPr>
          <p:cNvPr id="4" name="Slide Number Placeholder 3"/>
          <p:cNvSpPr>
            <a:spLocks noGrp="1"/>
          </p:cNvSpPr>
          <p:nvPr>
            <p:ph type="sldNum" sz="quarter" idx="10"/>
          </p:nvPr>
        </p:nvSpPr>
        <p:spPr/>
        <p:txBody>
          <a:bodyPr/>
          <a:lstStyle/>
          <a:p>
            <a:fld id="{1301F718-03EC-4435-9FB5-D518FE5C04DD}" type="slidenum">
              <a:rPr lang="es-MX" smtClean="0"/>
              <a:t>30</a:t>
            </a:fld>
            <a:endParaRPr lang="es-MX"/>
          </a:p>
        </p:txBody>
      </p:sp>
    </p:spTree>
    <p:extLst>
      <p:ext uri="{BB962C8B-B14F-4D97-AF65-F5344CB8AC3E}">
        <p14:creationId xmlns:p14="http://schemas.microsoft.com/office/powerpoint/2010/main" val="975387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noProof="0" dirty="0" smtClean="0">
                <a:latin typeface="Calibri" panose="020F0502020204030204" pitchFamily="34" charset="0"/>
              </a:rPr>
              <a:t>Control o llave</a:t>
            </a:r>
            <a:endParaRPr lang="es-MX" sz="1200" b="0" kern="1200" baseline="0" dirty="0" smtClean="0">
              <a:solidFill>
                <a:schemeClr val="tx1"/>
              </a:solidFill>
              <a:effectLst/>
              <a:latin typeface="+mn-lt"/>
              <a:ea typeface="+mn-ea"/>
              <a:cs typeface="+mn-cs"/>
            </a:endParaRPr>
          </a:p>
          <a:p>
            <a:pPr lvl="0"/>
            <a:endParaRPr lang="es-MX" sz="12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aseline="0" noProof="0" dirty="0" smtClean="0">
                <a:latin typeface="Calibri" panose="020F0502020204030204" pitchFamily="34" charset="0"/>
              </a:rPr>
              <a:t>Y para cerrar este módulo de Diseño exterior, tenemos la llave, que con un nuevo diseño y diferentes funciones la convierten indispensable e invencible, ya que además de bloquear y desbloquear puertas, abrir o cerrar los espejos laterales (al bloquear o desbloquear las puertas) o la alarma, puedes abrir la cajuela, el cristal trasero y hacer el encendido remoto.</a:t>
            </a:r>
            <a:endParaRPr lang="es-MX"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31</a:t>
            </a:fld>
            <a:endParaRPr lang="es-MX"/>
          </a:p>
        </p:txBody>
      </p:sp>
    </p:spTree>
    <p:extLst>
      <p:ext uri="{BB962C8B-B14F-4D97-AF65-F5344CB8AC3E}">
        <p14:creationId xmlns:p14="http://schemas.microsoft.com/office/powerpoint/2010/main" val="1223254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Dudas o preguntas</a:t>
            </a:r>
          </a:p>
          <a:p>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effectLst/>
                <a:latin typeface="+mn-lt"/>
                <a:ea typeface="+mn-ea"/>
                <a:cs typeface="+mn-cs"/>
              </a:rPr>
              <a:t>Preguntar</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si</a:t>
            </a:r>
            <a:r>
              <a:rPr lang="en-US" sz="1200" b="1" kern="1200" baseline="0" dirty="0" smtClean="0">
                <a:solidFill>
                  <a:schemeClr val="tx1"/>
                </a:solidFill>
                <a:effectLst/>
                <a:latin typeface="+mn-lt"/>
                <a:ea typeface="+mn-ea"/>
                <a:cs typeface="+mn-cs"/>
              </a:rPr>
              <a:t> hay </a:t>
            </a:r>
            <a:r>
              <a:rPr lang="en-US" sz="1200" b="1" kern="1200" baseline="0" dirty="0" err="1" smtClean="0">
                <a:solidFill>
                  <a:schemeClr val="tx1"/>
                </a:solidFill>
                <a:effectLst/>
                <a:latin typeface="+mn-lt"/>
                <a:ea typeface="+mn-ea"/>
                <a:cs typeface="+mn-cs"/>
              </a:rPr>
              <a:t>dudas</a:t>
            </a:r>
            <a:r>
              <a:rPr lang="en-US" sz="1200" b="1" kern="1200" baseline="0" dirty="0" smtClean="0">
                <a:solidFill>
                  <a:schemeClr val="tx1"/>
                </a:solidFill>
                <a:effectLst/>
                <a:latin typeface="+mn-lt"/>
                <a:ea typeface="+mn-ea"/>
                <a:cs typeface="+mn-cs"/>
              </a:rPr>
              <a:t> o </a:t>
            </a:r>
            <a:r>
              <a:rPr lang="en-US" sz="1200" b="1" kern="1200" baseline="0" dirty="0" err="1" smtClean="0">
                <a:solidFill>
                  <a:schemeClr val="tx1"/>
                </a:solidFill>
                <a:effectLst/>
                <a:latin typeface="+mn-lt"/>
                <a:ea typeface="+mn-ea"/>
                <a:cs typeface="+mn-cs"/>
              </a:rPr>
              <a:t>preguntas</a:t>
            </a:r>
            <a:r>
              <a:rPr lang="en-US" sz="1200" b="1" kern="1200" baseline="0" dirty="0" smtClean="0">
                <a:solidFill>
                  <a:schemeClr val="tx1"/>
                </a:solidFill>
                <a:effectLst/>
                <a:latin typeface="+mn-lt"/>
                <a:ea typeface="+mn-ea"/>
                <a:cs typeface="+mn-cs"/>
              </a:rPr>
              <a:t> para </a:t>
            </a:r>
            <a:r>
              <a:rPr lang="en-US" sz="1200" b="1" kern="1200" baseline="0" dirty="0" err="1" smtClean="0">
                <a:solidFill>
                  <a:schemeClr val="tx1"/>
                </a:solidFill>
                <a:effectLst/>
                <a:latin typeface="+mn-lt"/>
                <a:ea typeface="+mn-ea"/>
                <a:cs typeface="+mn-cs"/>
              </a:rPr>
              <a:t>pasar</a:t>
            </a:r>
            <a:r>
              <a:rPr lang="en-US" sz="1200" b="1" kern="1200" baseline="0" dirty="0" smtClean="0">
                <a:solidFill>
                  <a:schemeClr val="tx1"/>
                </a:solidFill>
                <a:effectLst/>
                <a:latin typeface="+mn-lt"/>
                <a:ea typeface="+mn-ea"/>
                <a:cs typeface="+mn-cs"/>
              </a:rPr>
              <a:t> a la </a:t>
            </a:r>
            <a:r>
              <a:rPr lang="en-US" sz="1200" b="1" kern="1200" baseline="0" dirty="0" err="1" smtClean="0">
                <a:solidFill>
                  <a:schemeClr val="tx1"/>
                </a:solidFill>
                <a:effectLst/>
                <a:latin typeface="+mn-lt"/>
                <a:ea typeface="+mn-ea"/>
                <a:cs typeface="+mn-cs"/>
              </a:rPr>
              <a:t>actividad</a:t>
            </a:r>
            <a:r>
              <a:rPr lang="en-US" sz="1200" b="1" kern="1200" baseline="0" dirty="0" smtClean="0">
                <a:solidFill>
                  <a:schemeClr val="tx1"/>
                </a:solidFill>
                <a:effectLst/>
                <a:latin typeface="+mn-lt"/>
                <a:ea typeface="+mn-ea"/>
                <a:cs typeface="+mn-cs"/>
              </a:rPr>
              <a:t> de </a:t>
            </a:r>
            <a:r>
              <a:rPr lang="en-US" sz="1200" b="1" kern="1200" baseline="0" dirty="0" err="1" smtClean="0">
                <a:solidFill>
                  <a:schemeClr val="tx1"/>
                </a:solidFill>
                <a:effectLst/>
                <a:latin typeface="+mn-lt"/>
                <a:ea typeface="+mn-ea"/>
                <a:cs typeface="+mn-cs"/>
              </a:rPr>
              <a:t>reforzamiento</a:t>
            </a:r>
            <a:r>
              <a:rPr lang="en-US" sz="1200" b="1" kern="1200" baseline="0" dirty="0" smtClean="0">
                <a:solidFill>
                  <a:schemeClr val="tx1"/>
                </a:solidFill>
                <a:effectLst/>
                <a:latin typeface="+mn-lt"/>
                <a:ea typeface="+mn-ea"/>
                <a:cs typeface="+mn-cs"/>
              </a:rPr>
              <a:t>.</a:t>
            </a:r>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baseline="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32</a:t>
            </a:fld>
            <a:endParaRPr lang="es-MX"/>
          </a:p>
        </p:txBody>
      </p:sp>
    </p:spTree>
    <p:extLst>
      <p:ext uri="{BB962C8B-B14F-4D97-AF65-F5344CB8AC3E}">
        <p14:creationId xmlns:p14="http://schemas.microsoft.com/office/powerpoint/2010/main" val="1342845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Sumario</a:t>
            </a:r>
          </a:p>
          <a:p>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Como </a:t>
            </a:r>
            <a:r>
              <a:rPr lang="en-US" dirty="0" err="1" smtClean="0"/>
              <a:t>pudimos</a:t>
            </a:r>
            <a:r>
              <a:rPr lang="en-US" dirty="0" smtClean="0"/>
              <a:t> </a:t>
            </a:r>
            <a:r>
              <a:rPr lang="en-US" dirty="0" err="1" smtClean="0"/>
              <a:t>observar</a:t>
            </a:r>
            <a:r>
              <a:rPr lang="en-US" dirty="0" smtClean="0"/>
              <a:t>,</a:t>
            </a:r>
            <a:r>
              <a:rPr lang="en-US" baseline="0" dirty="0" smtClean="0"/>
              <a:t> la </a:t>
            </a:r>
            <a:r>
              <a:rPr lang="en-US" baseline="0" dirty="0" err="1" smtClean="0"/>
              <a:t>nuevas</a:t>
            </a:r>
            <a:r>
              <a:rPr lang="en-US" baseline="0" dirty="0" smtClean="0"/>
              <a:t> GMC Yukon Denali y GMC Yukon Denali XL, </a:t>
            </a:r>
            <a:r>
              <a:rPr lang="en-US" baseline="0" dirty="0" err="1" smtClean="0"/>
              <a:t>tienen</a:t>
            </a:r>
            <a:r>
              <a:rPr lang="en-US" baseline="0" dirty="0" smtClean="0"/>
              <a:t> </a:t>
            </a:r>
            <a:r>
              <a:rPr lang="en-US" baseline="0" dirty="0" err="1" smtClean="0"/>
              <a:t>características</a:t>
            </a:r>
            <a:r>
              <a:rPr lang="en-US" baseline="0" dirty="0" smtClean="0"/>
              <a:t> </a:t>
            </a:r>
            <a:r>
              <a:rPr lang="en-US" baseline="0" dirty="0" err="1" smtClean="0"/>
              <a:t>en</a:t>
            </a:r>
            <a:r>
              <a:rPr lang="en-US" baseline="0" dirty="0" smtClean="0"/>
              <a:t> </a:t>
            </a:r>
            <a:r>
              <a:rPr lang="en-US" baseline="0" dirty="0" err="1" smtClean="0"/>
              <a:t>su</a:t>
            </a:r>
            <a:r>
              <a:rPr lang="en-US" baseline="0" dirty="0" smtClean="0"/>
              <a:t> </a:t>
            </a:r>
            <a:r>
              <a:rPr lang="en-US" baseline="0" dirty="0" err="1" smtClean="0"/>
              <a:t>diseño</a:t>
            </a:r>
            <a:r>
              <a:rPr lang="en-US" baseline="0" dirty="0" smtClean="0"/>
              <a:t> exterior que </a:t>
            </a:r>
            <a:r>
              <a:rPr lang="en-US" baseline="0" dirty="0" err="1" smtClean="0"/>
              <a:t>marcan</a:t>
            </a:r>
            <a:r>
              <a:rPr lang="en-US" baseline="0" dirty="0" smtClean="0"/>
              <a:t> la </a:t>
            </a:r>
            <a:r>
              <a:rPr lang="en-US" baseline="0" dirty="0" err="1" smtClean="0"/>
              <a:t>diferencia</a:t>
            </a:r>
            <a:r>
              <a:rPr lang="en-US" baseline="0" dirty="0" smtClean="0"/>
              <a:t>, </a:t>
            </a:r>
            <a:r>
              <a:rPr lang="en-US" baseline="0" dirty="0" err="1" smtClean="0"/>
              <a:t>como</a:t>
            </a:r>
            <a:r>
              <a:rPr lang="en-US" baseline="0" dirty="0" smtClean="0"/>
              <a:t> </a:t>
            </a:r>
            <a:r>
              <a:rPr lang="en-US" baseline="0" dirty="0" err="1" smtClean="0"/>
              <a:t>sus</a:t>
            </a:r>
            <a:r>
              <a:rPr lang="en-US" baseline="0" dirty="0" smtClean="0"/>
              <a:t> </a:t>
            </a:r>
            <a:r>
              <a:rPr lang="en-US" baseline="0" dirty="0" err="1" smtClean="0"/>
              <a:t>estribos</a:t>
            </a:r>
            <a:r>
              <a:rPr lang="en-US" baseline="0" dirty="0" smtClean="0"/>
              <a:t> </a:t>
            </a:r>
            <a:r>
              <a:rPr lang="en-US" baseline="0" dirty="0" err="1" smtClean="0"/>
              <a:t>retráctiles</a:t>
            </a:r>
            <a:r>
              <a:rPr lang="en-US" baseline="0" dirty="0" smtClean="0"/>
              <a:t> </a:t>
            </a:r>
            <a:r>
              <a:rPr lang="en-US" baseline="0" dirty="0" err="1" smtClean="0"/>
              <a:t>iluminados</a:t>
            </a:r>
            <a:r>
              <a:rPr lang="en-US" baseline="0" dirty="0" smtClean="0"/>
              <a:t>, </a:t>
            </a:r>
            <a:r>
              <a:rPr lang="en-US" baseline="0" dirty="0" err="1" smtClean="0"/>
              <a:t>quemacocos</a:t>
            </a:r>
            <a:r>
              <a:rPr lang="en-US" baseline="0" dirty="0" smtClean="0"/>
              <a:t> </a:t>
            </a:r>
            <a:r>
              <a:rPr lang="en-US" baseline="0" dirty="0" err="1" smtClean="0"/>
              <a:t>panorámico</a:t>
            </a:r>
            <a:r>
              <a:rPr lang="en-US" baseline="0" dirty="0" smtClean="0"/>
              <a:t> </a:t>
            </a:r>
            <a:r>
              <a:rPr lang="en-US" baseline="0" dirty="0" err="1" smtClean="0"/>
              <a:t>eléctrico</a:t>
            </a:r>
            <a:r>
              <a:rPr lang="en-US" baseline="0" dirty="0" smtClean="0"/>
              <a:t>, </a:t>
            </a:r>
            <a:r>
              <a:rPr lang="en-US" baseline="0" dirty="0" err="1" smtClean="0"/>
              <a:t>sus</a:t>
            </a:r>
            <a:r>
              <a:rPr lang="en-US" baseline="0" dirty="0" smtClean="0"/>
              <a:t> </a:t>
            </a:r>
            <a:r>
              <a:rPr lang="en-US" baseline="0" dirty="0" err="1" smtClean="0"/>
              <a:t>espejos</a:t>
            </a:r>
            <a:r>
              <a:rPr lang="en-US" baseline="0" dirty="0" smtClean="0"/>
              <a:t> </a:t>
            </a:r>
            <a:r>
              <a:rPr lang="en-US" baseline="0" dirty="0" err="1" smtClean="0"/>
              <a:t>laterales</a:t>
            </a:r>
            <a:r>
              <a:rPr lang="en-US" baseline="0" dirty="0" smtClean="0"/>
              <a:t> o </a:t>
            </a:r>
            <a:r>
              <a:rPr lang="en-US" baseline="0" dirty="0" err="1" smtClean="0"/>
              <a:t>su</a:t>
            </a:r>
            <a:r>
              <a:rPr lang="en-US" baseline="0" dirty="0" smtClean="0"/>
              <a:t> control.</a:t>
            </a:r>
            <a:endParaRPr lang="es-MX"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kern="1200" dirty="0" smtClean="0">
                <a:solidFill>
                  <a:schemeClr val="tx1"/>
                </a:solidFill>
                <a:effectLst/>
                <a:latin typeface="+mn-lt"/>
                <a:ea typeface="+mn-ea"/>
                <a:cs typeface="+mn-cs"/>
              </a:rPr>
              <a:t>Presentarás la</a:t>
            </a:r>
            <a:r>
              <a:rPr lang="es-MX" sz="1200" b="1" kern="1200" baseline="0" dirty="0" smtClean="0">
                <a:solidFill>
                  <a:schemeClr val="tx1"/>
                </a:solidFill>
                <a:effectLst/>
                <a:latin typeface="+mn-lt"/>
                <a:ea typeface="+mn-ea"/>
                <a:cs typeface="+mn-cs"/>
              </a:rPr>
              <a:t> pregunta para los 9 kits en el siguiente </a:t>
            </a:r>
            <a:r>
              <a:rPr lang="es-MX" sz="1200" b="1" kern="1200" baseline="0" dirty="0" err="1" smtClean="0">
                <a:solidFill>
                  <a:schemeClr val="tx1"/>
                </a:solidFill>
                <a:effectLst/>
                <a:latin typeface="+mn-lt"/>
                <a:ea typeface="+mn-ea"/>
                <a:cs typeface="+mn-cs"/>
              </a:rPr>
              <a:t>slide</a:t>
            </a:r>
            <a:r>
              <a:rPr lang="es-MX" sz="1200" b="1" kern="1200" baseline="0" dirty="0" smtClean="0">
                <a:solidFill>
                  <a:schemeClr val="tx1"/>
                </a:solidFill>
                <a:effectLst/>
                <a:latin typeface="+mn-lt"/>
                <a:ea typeface="+mn-ea"/>
                <a:cs typeface="+mn-cs"/>
              </a:rPr>
              <a:t>.</a:t>
            </a:r>
            <a:endParaRPr lang="es-MX" sz="12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baseline="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33</a:t>
            </a:fld>
            <a:endParaRPr lang="es-MX"/>
          </a:p>
        </p:txBody>
      </p:sp>
    </p:spTree>
    <p:extLst>
      <p:ext uri="{BB962C8B-B14F-4D97-AF65-F5344CB8AC3E}">
        <p14:creationId xmlns:p14="http://schemas.microsoft.com/office/powerpoint/2010/main" val="3210655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kern="1200" dirty="0" smtClean="0">
                <a:solidFill>
                  <a:schemeClr val="tx1"/>
                </a:solidFill>
                <a:effectLst/>
                <a:latin typeface="+mn-lt"/>
                <a:ea typeface="+mn-ea"/>
                <a:cs typeface="+mn-cs"/>
              </a:rPr>
              <a:t>Menciona las 5 funciones que integra el control o llave de la GMC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endParaRPr lang="es-MX" sz="1200" kern="1200" dirty="0" smtClean="0">
              <a:solidFill>
                <a:schemeClr val="tx1"/>
              </a:solidFill>
              <a:effectLst/>
              <a:latin typeface="+mn-lt"/>
              <a:ea typeface="+mn-ea"/>
              <a:cs typeface="+mn-cs"/>
            </a:endParaRPr>
          </a:p>
          <a:p>
            <a:pPr lvl="0"/>
            <a:endParaRPr lang="es-MX" sz="1200" kern="1200" dirty="0" smtClean="0">
              <a:solidFill>
                <a:schemeClr val="tx1"/>
              </a:solidFill>
              <a:effectLst/>
              <a:latin typeface="+mn-lt"/>
              <a:ea typeface="+mn-ea"/>
              <a:cs typeface="+mn-cs"/>
            </a:endParaRPr>
          </a:p>
          <a:p>
            <a:pPr lvl="0"/>
            <a:r>
              <a:rPr lang="es-MX" sz="1200" b="1" kern="1200" dirty="0" smtClean="0">
                <a:solidFill>
                  <a:schemeClr val="tx1"/>
                </a:solidFill>
                <a:effectLst/>
                <a:latin typeface="+mn-lt"/>
                <a:ea typeface="+mn-ea"/>
                <a:cs typeface="+mn-cs"/>
              </a:rPr>
              <a:t>Respuesta:</a:t>
            </a:r>
            <a:r>
              <a:rPr lang="es-MX" sz="1200" b="1" kern="1200" baseline="0" dirty="0" smtClean="0">
                <a:solidFill>
                  <a:schemeClr val="tx1"/>
                </a:solidFill>
                <a:effectLst/>
                <a:latin typeface="+mn-lt"/>
                <a:ea typeface="+mn-ea"/>
                <a:cs typeface="+mn-cs"/>
              </a:rPr>
              <a:t> </a:t>
            </a:r>
          </a:p>
          <a:p>
            <a:pPr lvl="0"/>
            <a:endParaRPr lang="es-MX" sz="1200" b="1" kern="1200" baseline="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b="1" kern="1200" dirty="0" smtClean="0">
                <a:solidFill>
                  <a:schemeClr val="tx1"/>
                </a:solidFill>
                <a:effectLst/>
                <a:latin typeface="+mn-lt"/>
                <a:ea typeface="+mn-ea"/>
                <a:cs typeface="+mn-cs"/>
              </a:rPr>
              <a:t>Bloqueo y desbloqueo de puertas</a:t>
            </a:r>
          </a:p>
          <a:p>
            <a:pPr marL="171450" lvl="0" indent="-171450">
              <a:buFont typeface="Arial" panose="020B0604020202020204" pitchFamily="34" charset="0"/>
              <a:buChar char="•"/>
            </a:pPr>
            <a:r>
              <a:rPr lang="es-MX" sz="1200" b="1" kern="1200" dirty="0" smtClean="0">
                <a:solidFill>
                  <a:schemeClr val="tx1"/>
                </a:solidFill>
                <a:effectLst/>
                <a:latin typeface="+mn-lt"/>
                <a:ea typeface="+mn-ea"/>
                <a:cs typeface="+mn-cs"/>
              </a:rPr>
              <a:t>cierre o apertura de espejos laterales</a:t>
            </a:r>
          </a:p>
          <a:p>
            <a:pPr marL="171450" lvl="0" indent="-171450">
              <a:buFont typeface="Arial" panose="020B0604020202020204" pitchFamily="34" charset="0"/>
              <a:buChar char="•"/>
            </a:pPr>
            <a:r>
              <a:rPr lang="es-MX" sz="1200" b="1" kern="1200" dirty="0" smtClean="0">
                <a:solidFill>
                  <a:schemeClr val="tx1"/>
                </a:solidFill>
                <a:effectLst/>
                <a:latin typeface="+mn-lt"/>
                <a:ea typeface="+mn-ea"/>
                <a:cs typeface="+mn-cs"/>
              </a:rPr>
              <a:t>apertura de cajuela y cristal trasero</a:t>
            </a:r>
          </a:p>
          <a:p>
            <a:pPr marL="171450" lvl="0" indent="-171450">
              <a:buFont typeface="Arial" panose="020B0604020202020204" pitchFamily="34" charset="0"/>
              <a:buChar char="•"/>
            </a:pPr>
            <a:r>
              <a:rPr lang="es-MX" sz="1200" b="1" kern="1200" dirty="0" smtClean="0">
                <a:solidFill>
                  <a:schemeClr val="tx1"/>
                </a:solidFill>
                <a:effectLst/>
                <a:latin typeface="+mn-lt"/>
                <a:ea typeface="+mn-ea"/>
                <a:cs typeface="+mn-cs"/>
              </a:rPr>
              <a:t>Alarma</a:t>
            </a:r>
          </a:p>
          <a:p>
            <a:pPr marL="171450" lvl="0" indent="-171450">
              <a:buFont typeface="Arial" panose="020B0604020202020204" pitchFamily="34" charset="0"/>
              <a:buChar char="•"/>
            </a:pPr>
            <a:r>
              <a:rPr lang="es-MX" sz="1200" b="1" kern="1200" dirty="0" smtClean="0">
                <a:solidFill>
                  <a:schemeClr val="tx1"/>
                </a:solidFill>
                <a:effectLst/>
                <a:latin typeface="+mn-lt"/>
                <a:ea typeface="+mn-ea"/>
                <a:cs typeface="+mn-cs"/>
              </a:rPr>
              <a:t>encendido remoto.</a:t>
            </a:r>
          </a:p>
          <a:p>
            <a:pPr lvl="0"/>
            <a:endParaRPr lang="es-MX" sz="12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kern="1200" dirty="0" smtClean="0">
                <a:solidFill>
                  <a:schemeClr val="tx1"/>
                </a:solidFill>
                <a:effectLst/>
                <a:latin typeface="+mn-lt"/>
                <a:ea typeface="+mn-ea"/>
                <a:cs typeface="+mn-cs"/>
              </a:rPr>
              <a:t>FIN DEL MODULO. SIGUIENTE SLIDE, REGRESAMOS… (TU INDICAS EL TIEMPO)</a:t>
            </a:r>
            <a:endParaRPr lang="es-MX" b="1" dirty="0" smtClean="0"/>
          </a:p>
        </p:txBody>
      </p:sp>
      <p:sp>
        <p:nvSpPr>
          <p:cNvPr id="4" name="Slide Number Placeholder 3"/>
          <p:cNvSpPr>
            <a:spLocks noGrp="1"/>
          </p:cNvSpPr>
          <p:nvPr>
            <p:ph type="sldNum" sz="quarter" idx="10"/>
          </p:nvPr>
        </p:nvSpPr>
        <p:spPr/>
        <p:txBody>
          <a:bodyPr/>
          <a:lstStyle/>
          <a:p>
            <a:fld id="{C5CECD62-2AA5-4170-B3A9-4450F87FBCE2}" type="slidenum">
              <a:rPr lang="es-MX" smtClean="0"/>
              <a:t>34</a:t>
            </a:fld>
            <a:endParaRPr lang="es-MX"/>
          </a:p>
        </p:txBody>
      </p:sp>
    </p:spTree>
    <p:extLst>
      <p:ext uri="{BB962C8B-B14F-4D97-AF65-F5344CB8AC3E}">
        <p14:creationId xmlns:p14="http://schemas.microsoft.com/office/powerpoint/2010/main" val="2699881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b="1" dirty="0" smtClean="0"/>
          </a:p>
        </p:txBody>
      </p:sp>
      <p:sp>
        <p:nvSpPr>
          <p:cNvPr id="4" name="Slide Number Placeholder 3"/>
          <p:cNvSpPr>
            <a:spLocks noGrp="1"/>
          </p:cNvSpPr>
          <p:nvPr>
            <p:ph type="sldNum" sz="quarter" idx="10"/>
          </p:nvPr>
        </p:nvSpPr>
        <p:spPr/>
        <p:txBody>
          <a:bodyPr/>
          <a:lstStyle/>
          <a:p>
            <a:fld id="{C5CECD62-2AA5-4170-B3A9-4450F87FBCE2}" type="slidenum">
              <a:rPr lang="es-MX" smtClean="0"/>
              <a:t>35</a:t>
            </a:fld>
            <a:endParaRPr lang="es-MX"/>
          </a:p>
        </p:txBody>
      </p:sp>
    </p:spTree>
    <p:extLst>
      <p:ext uri="{BB962C8B-B14F-4D97-AF65-F5344CB8AC3E}">
        <p14:creationId xmlns:p14="http://schemas.microsoft.com/office/powerpoint/2010/main" val="356780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36</a:t>
            </a:fld>
            <a:endParaRPr lang="es-MX"/>
          </a:p>
        </p:txBody>
      </p:sp>
    </p:spTree>
    <p:extLst>
      <p:ext uri="{BB962C8B-B14F-4D97-AF65-F5344CB8AC3E}">
        <p14:creationId xmlns:p14="http://schemas.microsoft.com/office/powerpoint/2010/main" val="2585294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p>
            <a:pPr>
              <a:defRPr sz="1200" b="1"/>
            </a:pPr>
            <a:r>
              <a:rPr lang="es-MX" dirty="0" smtClean="0"/>
              <a:t>Título de pantalla:</a:t>
            </a:r>
          </a:p>
          <a:p>
            <a:pPr>
              <a:defRPr sz="1200"/>
            </a:pPr>
            <a:r>
              <a:rPr lang="es-MX" dirty="0" smtClean="0"/>
              <a:t>Diseño</a:t>
            </a:r>
            <a:r>
              <a:rPr lang="es-MX" baseline="0" dirty="0" smtClean="0"/>
              <a:t> interior</a:t>
            </a:r>
            <a:endParaRPr lang="es-MX" dirty="0" smtClean="0"/>
          </a:p>
          <a:p>
            <a:pPr>
              <a:defRPr sz="1200" b="1"/>
            </a:pPr>
            <a:endParaRPr lang="es-MX" dirty="0" smtClean="0"/>
          </a:p>
          <a:p>
            <a:pPr>
              <a:defRPr sz="1200"/>
            </a:pPr>
            <a:r>
              <a:rPr lang="es-MX" dirty="0" smtClean="0"/>
              <a:t>Bienvenido al módulo 3,</a:t>
            </a:r>
            <a:r>
              <a:rPr lang="es-MX" baseline="0" dirty="0" smtClean="0"/>
              <a:t> en el cual i</a:t>
            </a:r>
            <a:r>
              <a:rPr lang="es-MX" dirty="0" smtClean="0"/>
              <a:t>dentificarás los</a:t>
            </a:r>
            <a:r>
              <a:rPr lang="es-MX" baseline="0" dirty="0" smtClean="0"/>
              <a:t> detalles únicos creados por los diseñadores que distinguen a la nueva GMC </a:t>
            </a:r>
            <a:r>
              <a:rPr lang="es-MX" baseline="0" dirty="0" err="1" smtClean="0"/>
              <a:t>Yukon</a:t>
            </a:r>
            <a:r>
              <a:rPr lang="es-MX" baseline="0" dirty="0" smtClean="0"/>
              <a:t> </a:t>
            </a:r>
            <a:r>
              <a:rPr lang="es-MX" baseline="0" dirty="0" err="1" smtClean="0"/>
              <a:t>Denali</a:t>
            </a:r>
            <a:r>
              <a:rPr lang="es-MX" baseline="0" dirty="0" smtClean="0"/>
              <a:t> 2021 para ser más elegante y sofisticada,</a:t>
            </a:r>
            <a:endParaRPr lang="es-MX" dirty="0" smtClean="0"/>
          </a:p>
        </p:txBody>
      </p:sp>
    </p:spTree>
    <p:extLst>
      <p:ext uri="{BB962C8B-B14F-4D97-AF65-F5344CB8AC3E}">
        <p14:creationId xmlns:p14="http://schemas.microsoft.com/office/powerpoint/2010/main" val="21193149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pPr>
              <a:defRPr sz="1200" b="1"/>
            </a:pPr>
            <a:r>
              <a:rPr lang="es-MX" noProof="0" dirty="0" smtClean="0"/>
              <a:t>Título de pantalla:</a:t>
            </a:r>
          </a:p>
          <a:p>
            <a:pPr>
              <a:defRPr sz="1200"/>
            </a:pPr>
            <a:r>
              <a:rPr lang="es-MX" noProof="0" dirty="0" smtClean="0"/>
              <a:t>Diseño interior</a:t>
            </a:r>
          </a:p>
          <a:p>
            <a:pPr>
              <a:defRPr sz="1200" b="1"/>
            </a:pPr>
            <a:endParaRPr lang="es-MX" noProof="0" dirty="0" smtClean="0"/>
          </a:p>
          <a:p>
            <a:pPr>
              <a:defRPr sz="1200"/>
            </a:pPr>
            <a:r>
              <a:rPr lang="es-MX" noProof="0" dirty="0" smtClean="0"/>
              <a:t>La diferencia</a:t>
            </a:r>
            <a:r>
              <a:rPr lang="es-MX" baseline="0" noProof="0" dirty="0" smtClean="0"/>
              <a:t> está en los detalles, es por ello que los diseñadores e ingenieros se esmeraron en crear un espacio interior único y distinguido de cualquier otro competidor.</a:t>
            </a:r>
          </a:p>
          <a:p>
            <a:pPr>
              <a:defRPr sz="1200"/>
            </a:pPr>
            <a:r>
              <a:rPr lang="es-MX" baseline="0" noProof="0" dirty="0" smtClean="0"/>
              <a:t>Con sus insertos en madera a poro abierto y aluminio combinan a la perfección con la piel Premium perforada, los tapetes con insignia </a:t>
            </a:r>
            <a:r>
              <a:rPr lang="es-MX" baseline="0" noProof="0" dirty="0" err="1" smtClean="0"/>
              <a:t>Denali</a:t>
            </a:r>
            <a:r>
              <a:rPr lang="es-MX" baseline="0" noProof="0" dirty="0" smtClean="0"/>
              <a:t>, se crea una atmósfera elegante y sofisticada para brindar a cada pasajero una experiencia inigualable.</a:t>
            </a:r>
          </a:p>
        </p:txBody>
      </p:sp>
    </p:spTree>
    <p:extLst>
      <p:ext uri="{BB962C8B-B14F-4D97-AF65-F5344CB8AC3E}">
        <p14:creationId xmlns:p14="http://schemas.microsoft.com/office/powerpoint/2010/main" val="240508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a:defRPr sz="1200" b="1"/>
            </a:pPr>
            <a:r>
              <a:rPr lang="es-MX" noProof="0" dirty="0" smtClean="0"/>
              <a:t>Título de pantalla:</a:t>
            </a:r>
          </a:p>
          <a:p>
            <a:pPr>
              <a:defRPr sz="1200"/>
            </a:pPr>
            <a:r>
              <a:rPr lang="es-MX" noProof="0" dirty="0" smtClean="0"/>
              <a:t>Acabados interiores</a:t>
            </a:r>
          </a:p>
          <a:p>
            <a:pPr>
              <a:defRPr sz="1200" b="1"/>
            </a:pPr>
            <a:endParaRPr lang="es-MX" noProof="0" dirty="0" smtClean="0"/>
          </a:p>
          <a:p>
            <a:pPr>
              <a:defRPr sz="1200"/>
            </a:pPr>
            <a:r>
              <a:rPr lang="es-MX" noProof="0" dirty="0" smtClean="0"/>
              <a:t>Los</a:t>
            </a:r>
            <a:r>
              <a:rPr lang="es-MX" baseline="0" noProof="0" dirty="0" smtClean="0"/>
              <a:t> cuatro temas de color están cuidadosamente seleccionados para ofrecer una vista elegante con el color de la piel y las costuras en colores contrastantes que utilizan un patrón exclusivo.</a:t>
            </a:r>
            <a:endParaRPr lang="es-MX" noProof="0" dirty="0" smtClean="0"/>
          </a:p>
        </p:txBody>
      </p:sp>
    </p:spTree>
    <p:extLst>
      <p:ext uri="{BB962C8B-B14F-4D97-AF65-F5344CB8AC3E}">
        <p14:creationId xmlns:p14="http://schemas.microsoft.com/office/powerpoint/2010/main" val="3170380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Evaluación</a:t>
            </a:r>
          </a:p>
          <a:p>
            <a:pPr lvl="0"/>
            <a:endParaRPr lang="es-MX" sz="1200" b="1" kern="1200" dirty="0" smtClean="0">
              <a:solidFill>
                <a:schemeClr val="tx1"/>
              </a:solidFill>
              <a:effectLst/>
              <a:latin typeface="+mn-lt"/>
              <a:ea typeface="+mn-ea"/>
              <a:cs typeface="+mn-cs"/>
            </a:endParaRPr>
          </a:p>
          <a:p>
            <a:r>
              <a:rPr lang="es-ES" sz="1200" baseline="0" dirty="0" smtClean="0">
                <a:solidFill>
                  <a:srgbClr val="444444"/>
                </a:solidFill>
                <a:latin typeface="Louis"/>
              </a:rPr>
              <a:t>Es importante mencionar que tendremos 9 kits para regalar, se harán 9 preguntas diferidas en cada módulo para tener a los 9 ganadores.</a:t>
            </a:r>
          </a:p>
        </p:txBody>
      </p:sp>
      <p:sp>
        <p:nvSpPr>
          <p:cNvPr id="4" name="Slide Number Placeholder 3"/>
          <p:cNvSpPr>
            <a:spLocks noGrp="1"/>
          </p:cNvSpPr>
          <p:nvPr>
            <p:ph type="sldNum" sz="quarter" idx="10"/>
          </p:nvPr>
        </p:nvSpPr>
        <p:spPr/>
        <p:txBody>
          <a:bodyPr/>
          <a:lstStyle/>
          <a:p>
            <a:fld id="{1301F718-03EC-4435-9FB5-D518FE5C04DD}" type="slidenum">
              <a:rPr lang="es-MX" smtClean="0"/>
              <a:t>4</a:t>
            </a:fld>
            <a:endParaRPr lang="es-MX"/>
          </a:p>
        </p:txBody>
      </p:sp>
    </p:spTree>
    <p:extLst>
      <p:ext uri="{BB962C8B-B14F-4D97-AF65-F5344CB8AC3E}">
        <p14:creationId xmlns:p14="http://schemas.microsoft.com/office/powerpoint/2010/main" val="47505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pPr>
              <a:defRPr sz="1200" b="1"/>
            </a:pPr>
            <a:r>
              <a:rPr lang="es-MX" noProof="0" dirty="0" smtClean="0"/>
              <a:t>Título de pantalla:</a:t>
            </a:r>
          </a:p>
          <a:p>
            <a:pPr>
              <a:defRPr sz="1200"/>
            </a:pPr>
            <a:r>
              <a:rPr lang="es-MX" noProof="0" dirty="0" smtClean="0"/>
              <a:t>Costuras </a:t>
            </a:r>
            <a:r>
              <a:rPr lang="es-MX" noProof="0" dirty="0" err="1" smtClean="0"/>
              <a:t>Denali</a:t>
            </a:r>
            <a:endParaRPr lang="es-MX" noProof="0" dirty="0" smtClean="0"/>
          </a:p>
          <a:p>
            <a:pPr>
              <a:defRPr sz="1200" b="1"/>
            </a:pPr>
            <a:endParaRPr lang="es-MX" noProof="0" dirty="0" smtClean="0"/>
          </a:p>
          <a:p>
            <a:pPr>
              <a:defRPr sz="1200"/>
            </a:pPr>
            <a:r>
              <a:rPr lang="es-MX" noProof="0" dirty="0" smtClean="0"/>
              <a:t>Siguiendo con los</a:t>
            </a:r>
            <a:r>
              <a:rPr lang="es-MX" baseline="0" noProof="0" dirty="0" smtClean="0"/>
              <a:t> detalles Premium, los asientos y los compartimientos cuentan con costuras hechas con hilos contrastantes bordados en forma de cruz que crean un patrón “Bold Cross” que enmarca la exclusividad de la totalmente nueva GMC </a:t>
            </a:r>
            <a:r>
              <a:rPr lang="es-MX" baseline="0" noProof="0" dirty="0" err="1" smtClean="0"/>
              <a:t>Yukon</a:t>
            </a:r>
            <a:r>
              <a:rPr lang="es-MX" baseline="0" noProof="0" dirty="0" smtClean="0"/>
              <a:t> </a:t>
            </a:r>
            <a:r>
              <a:rPr lang="es-MX" baseline="0" noProof="0" dirty="0" err="1" smtClean="0"/>
              <a:t>Denali</a:t>
            </a:r>
            <a:r>
              <a:rPr lang="es-MX" baseline="0" noProof="0" dirty="0" smtClean="0"/>
              <a:t> 2021.</a:t>
            </a:r>
            <a:endParaRPr lang="es-MX" noProof="0" dirty="0" smtClean="0"/>
          </a:p>
        </p:txBody>
      </p:sp>
    </p:spTree>
    <p:extLst>
      <p:ext uri="{BB962C8B-B14F-4D97-AF65-F5344CB8AC3E}">
        <p14:creationId xmlns:p14="http://schemas.microsoft.com/office/powerpoint/2010/main" val="13482725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pPr>
              <a:defRPr sz="1200" b="1"/>
            </a:pPr>
            <a:r>
              <a:rPr lang="es-MX" dirty="0" smtClean="0"/>
              <a:t>Título de pantalla:</a:t>
            </a:r>
          </a:p>
          <a:p>
            <a:pPr>
              <a:defRPr sz="1200"/>
            </a:pPr>
            <a:r>
              <a:rPr lang="es-MX" dirty="0" smtClean="0"/>
              <a:t>Asientos</a:t>
            </a:r>
          </a:p>
          <a:p>
            <a:pPr>
              <a:defRPr sz="1200"/>
            </a:pPr>
            <a:endParaRPr lang="es-MX" dirty="0" smtClean="0"/>
          </a:p>
          <a:p>
            <a:pPr>
              <a:defRPr sz="1200"/>
            </a:pPr>
            <a:r>
              <a:rPr lang="es-MX" dirty="0" smtClean="0"/>
              <a:t>La nueva GMC </a:t>
            </a:r>
            <a:r>
              <a:rPr lang="es-MX" dirty="0" err="1" smtClean="0"/>
              <a:t>Yukon</a:t>
            </a:r>
            <a:r>
              <a:rPr lang="es-MX" dirty="0" smtClean="0"/>
              <a:t> </a:t>
            </a:r>
            <a:r>
              <a:rPr lang="es-MX" dirty="0" err="1" smtClean="0"/>
              <a:t>Denali</a:t>
            </a:r>
            <a:r>
              <a:rPr lang="es-MX" dirty="0" smtClean="0"/>
              <a:t> 2021 ofrece gran comodidad para el conductor y todos los pasajeros, ya que sus asientos de piel y con las costuras exclusivas </a:t>
            </a:r>
            <a:r>
              <a:rPr lang="es-MX" dirty="0" err="1" smtClean="0"/>
              <a:t>Denali</a:t>
            </a:r>
            <a:r>
              <a:rPr lang="es-MX" dirty="0" smtClean="0"/>
              <a:t>, brindan a la vista armonía en conjunto con sus acabados, además ofrecen ajuste eléctrico de 8 posiciones.</a:t>
            </a:r>
            <a:endParaRPr lang="es-MX" dirty="0"/>
          </a:p>
        </p:txBody>
      </p:sp>
    </p:spTree>
    <p:extLst>
      <p:ext uri="{BB962C8B-B14F-4D97-AF65-F5344CB8AC3E}">
        <p14:creationId xmlns:p14="http://schemas.microsoft.com/office/powerpoint/2010/main" val="21345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pPr>
              <a:defRPr sz="1200" b="1"/>
            </a:pPr>
            <a:r>
              <a:rPr lang="es-MX" dirty="0" smtClean="0"/>
              <a:t>Título de pantalla:</a:t>
            </a:r>
          </a:p>
          <a:p>
            <a:pPr>
              <a:defRPr sz="1200"/>
            </a:pPr>
            <a:r>
              <a:rPr lang="es-MX" dirty="0" smtClean="0"/>
              <a:t>Asientos</a:t>
            </a:r>
          </a:p>
          <a:p>
            <a:pPr>
              <a:defRPr sz="1200"/>
            </a:pPr>
            <a:endParaRPr lang="es-MX" dirty="0" smtClean="0"/>
          </a:p>
          <a:p>
            <a:pPr>
              <a:defRPr sz="1200"/>
            </a:pPr>
            <a:endParaRPr lang="es-MX" dirty="0" smtClean="0"/>
          </a:p>
          <a:p>
            <a:pPr>
              <a:defRPr sz="1200"/>
            </a:pPr>
            <a:r>
              <a:rPr lang="es-MX" dirty="0" smtClean="0"/>
              <a:t>En la primera fila, tenemos asientos de tipo cubo que da mayor comodidad en las curvas, además de ser calefactables y ventilados.</a:t>
            </a:r>
          </a:p>
          <a:p>
            <a:pPr>
              <a:defRPr sz="1200"/>
            </a:pPr>
            <a:endParaRPr lang="es-MX" dirty="0" smtClean="0"/>
          </a:p>
          <a:p>
            <a:pPr>
              <a:defRPr sz="1200"/>
            </a:pPr>
            <a:r>
              <a:rPr lang="es-MX" dirty="0" smtClean="0"/>
              <a:t>Los asientos de la segunda y tercera fila son calefactables, para brindar comodidad a todos los pasajeros.  </a:t>
            </a:r>
          </a:p>
          <a:p>
            <a:pPr>
              <a:defRPr sz="1200"/>
            </a:pPr>
            <a:endParaRPr lang="es-MX" dirty="0" smtClean="0"/>
          </a:p>
          <a:p>
            <a:pPr>
              <a:defRPr sz="1200"/>
            </a:pPr>
            <a:r>
              <a:rPr lang="es-MX" dirty="0" smtClean="0"/>
              <a:t>Para tener mayor facilidad de acceso al vehículo y espacio de carga, los asientos de la segunda y tercera fila son abatibles eléctricamente; los de la segunda fila, pueden abatirse desde la cajuela; y los de la tercera fila pueden abatirse 60/40, desde el centro de control ubicado en el techo de los pasajeros frontales y desde la cajuela.</a:t>
            </a:r>
          </a:p>
          <a:p>
            <a:pPr>
              <a:defRPr sz="1200"/>
            </a:pPr>
            <a:endParaRPr lang="es-MX" dirty="0" smtClean="0"/>
          </a:p>
          <a:p>
            <a:pPr>
              <a:defRPr sz="1200"/>
            </a:pPr>
            <a:r>
              <a:rPr lang="es-MX" dirty="0" smtClean="0"/>
              <a:t>En cuanto a los asientos, es importante aclarar un par de cosas:</a:t>
            </a:r>
          </a:p>
          <a:p>
            <a:pPr marL="171450" indent="-171450">
              <a:buSzPct val="100000"/>
              <a:buFont typeface="Arial"/>
              <a:buChar char="•"/>
              <a:defRPr sz="1200"/>
            </a:pPr>
            <a:r>
              <a:rPr lang="es-MX" dirty="0" smtClean="0"/>
              <a:t>Los respaldos de la 2da fila, se levantan mecánicamente.</a:t>
            </a:r>
          </a:p>
          <a:p>
            <a:pPr marL="171450" indent="-171450">
              <a:buSzPct val="100000"/>
              <a:buFont typeface="Arial"/>
              <a:buChar char="•"/>
              <a:defRPr sz="1200"/>
            </a:pPr>
            <a:r>
              <a:rPr lang="es-MX" dirty="0" smtClean="0"/>
              <a:t>Los respaldos de la 3ra fila pueden abatirse o levantarse desde el interior por medio de dos controles que se encuentran en la consola de techo. Lo único que se debe hacer es dejarlos oprimidos.</a:t>
            </a:r>
          </a:p>
          <a:p>
            <a:pPr marL="171450" indent="-171450">
              <a:buSzPct val="100000"/>
              <a:buFont typeface="Arial"/>
              <a:buChar char="•"/>
              <a:defRPr sz="1200"/>
            </a:pPr>
            <a:endParaRPr lang="es-MX" dirty="0" smtClean="0"/>
          </a:p>
          <a:p>
            <a:pPr marL="0" marR="0" lvl="0" indent="0" algn="l" defTabSz="914400" rtl="0" eaLnBrk="1" fontAlgn="auto" latinLnBrk="0" hangingPunct="1">
              <a:lnSpc>
                <a:spcPct val="100000"/>
              </a:lnSpc>
              <a:spcBef>
                <a:spcPts val="0"/>
              </a:spcBef>
              <a:spcAft>
                <a:spcPts val="0"/>
              </a:spcAft>
              <a:buClrTx/>
              <a:buSzPct val="100000"/>
              <a:buFont typeface="Arial"/>
              <a:buNone/>
              <a:tabLst/>
              <a:defRPr sz="1200"/>
            </a:pPr>
            <a:r>
              <a:rPr lang="es-MX" b="1" noProof="0" dirty="0" smtClean="0">
                <a:latin typeface="Calibri" panose="020F0502020204030204" pitchFamily="34" charset="0"/>
              </a:rPr>
              <a:t>Reproducir videoclip para ver funcionamiento.</a:t>
            </a:r>
            <a:endParaRPr lang="es-MX" noProof="0" dirty="0" smtClean="0">
              <a:solidFill>
                <a:srgbClr val="FF0000"/>
              </a:solidFill>
              <a:latin typeface="Calibri" panose="020F0502020204030204" pitchFamily="34" charset="0"/>
            </a:endParaRPr>
          </a:p>
        </p:txBody>
      </p:sp>
    </p:spTree>
    <p:extLst>
      <p:ext uri="{BB962C8B-B14F-4D97-AF65-F5344CB8AC3E}">
        <p14:creationId xmlns:p14="http://schemas.microsoft.com/office/powerpoint/2010/main" val="160816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pPr>
              <a:defRPr sz="1200" b="1"/>
            </a:pPr>
            <a:r>
              <a:rPr lang="es-MX" dirty="0" smtClean="0"/>
              <a:t>Título de pantalla:</a:t>
            </a:r>
          </a:p>
          <a:p>
            <a:pPr>
              <a:defRPr sz="1200"/>
            </a:pPr>
            <a:r>
              <a:rPr lang="es-MX" dirty="0" smtClean="0"/>
              <a:t>Clúster</a:t>
            </a:r>
          </a:p>
          <a:p>
            <a:pPr>
              <a:defRPr sz="1200"/>
            </a:pPr>
            <a:endParaRPr lang="es-MX" dirty="0" smtClean="0"/>
          </a:p>
          <a:p>
            <a:pPr>
              <a:defRPr sz="1200"/>
            </a:pPr>
            <a:r>
              <a:rPr lang="es-MX" dirty="0" smtClean="0"/>
              <a:t>El </a:t>
            </a:r>
            <a:r>
              <a:rPr lang="es-MX" dirty="0" err="1" smtClean="0"/>
              <a:t>cluster</a:t>
            </a:r>
            <a:r>
              <a:rPr lang="es-MX" dirty="0" smtClean="0"/>
              <a:t> es a color, de 8” y reconfigurable que muestra información relevante</a:t>
            </a:r>
            <a:r>
              <a:rPr lang="es-MX" baseline="0" dirty="0" smtClean="0"/>
              <a:t> para el conductor </a:t>
            </a:r>
            <a:r>
              <a:rPr lang="es-MX" dirty="0" smtClean="0"/>
              <a:t>del estado del vehículo.</a:t>
            </a:r>
          </a:p>
          <a:p>
            <a:pPr>
              <a:defRPr sz="1200"/>
            </a:pPr>
            <a:endParaRPr lang="es-MX" dirty="0" smtClean="0"/>
          </a:p>
          <a:p>
            <a:pPr>
              <a:defRPr sz="1200"/>
            </a:pPr>
            <a:r>
              <a:rPr lang="es-MX" dirty="0" smtClean="0"/>
              <a:t>El tipo de </a:t>
            </a:r>
            <a:r>
              <a:rPr lang="es-MX" dirty="0" err="1" smtClean="0"/>
              <a:t>informaciónq</a:t>
            </a:r>
            <a:r>
              <a:rPr lang="es-MX" dirty="0" smtClean="0"/>
              <a:t> </a:t>
            </a:r>
            <a:r>
              <a:rPr lang="es-MX" dirty="0" err="1" smtClean="0"/>
              <a:t>eu</a:t>
            </a:r>
            <a:r>
              <a:rPr lang="es-MX" dirty="0" smtClean="0"/>
              <a:t> se muestra es:</a:t>
            </a:r>
          </a:p>
          <a:p>
            <a:pPr marL="171450" indent="-171450">
              <a:buSzPct val="100000"/>
              <a:buFont typeface="Arial"/>
              <a:buChar char="•"/>
              <a:defRPr sz="1200"/>
            </a:pPr>
            <a:r>
              <a:rPr lang="es-MX" dirty="0" smtClean="0"/>
              <a:t>Velocidad</a:t>
            </a:r>
          </a:p>
          <a:p>
            <a:pPr marL="171450" indent="-171450">
              <a:buSzPct val="100000"/>
              <a:buFont typeface="Arial"/>
              <a:buChar char="•"/>
              <a:defRPr sz="1200"/>
            </a:pPr>
            <a:r>
              <a:rPr lang="es-MX" dirty="0" smtClean="0"/>
              <a:t>Viaje 1 y viaje 2</a:t>
            </a:r>
          </a:p>
          <a:p>
            <a:pPr marL="171450" indent="-171450">
              <a:buSzPct val="100000"/>
              <a:buFont typeface="Arial"/>
              <a:buChar char="•"/>
              <a:defRPr sz="1200"/>
            </a:pPr>
            <a:r>
              <a:rPr lang="es-MX" dirty="0" smtClean="0"/>
              <a:t>Autonomía</a:t>
            </a:r>
          </a:p>
          <a:p>
            <a:pPr marL="171450" indent="-171450">
              <a:buSzPct val="100000"/>
              <a:buFont typeface="Arial"/>
              <a:buChar char="•"/>
              <a:defRPr sz="1200"/>
            </a:pPr>
            <a:r>
              <a:rPr lang="es-MX" dirty="0" smtClean="0"/>
              <a:t>Vida útil del aceite</a:t>
            </a:r>
          </a:p>
          <a:p>
            <a:pPr marL="171450" indent="-171450">
              <a:buSzPct val="100000"/>
              <a:buFont typeface="Arial"/>
              <a:buChar char="•"/>
              <a:defRPr sz="1200"/>
            </a:pPr>
            <a:r>
              <a:rPr lang="es-MX" dirty="0" smtClean="0"/>
              <a:t>Presión de </a:t>
            </a:r>
            <a:r>
              <a:rPr lang="es-MX" dirty="0" err="1" smtClean="0"/>
              <a:t>neutmáticos</a:t>
            </a:r>
            <a:r>
              <a:rPr lang="es-MX" dirty="0" smtClean="0"/>
              <a:t> o llantas</a:t>
            </a:r>
          </a:p>
          <a:p>
            <a:pPr marL="171450" indent="-171450">
              <a:buSzPct val="100000"/>
              <a:buFont typeface="Arial"/>
              <a:buChar char="•"/>
              <a:defRPr sz="1200"/>
            </a:pPr>
            <a:r>
              <a:rPr lang="es-MX" dirty="0" smtClean="0"/>
              <a:t>Vida útil del filtro de aire</a:t>
            </a:r>
          </a:p>
          <a:p>
            <a:pPr marL="171450" indent="-171450">
              <a:buSzPct val="100000"/>
              <a:buFont typeface="Arial"/>
              <a:buChar char="•"/>
              <a:defRPr sz="1200"/>
            </a:pPr>
            <a:r>
              <a:rPr lang="es-MX" dirty="0" smtClean="0"/>
              <a:t>Vida útil de las balatas</a:t>
            </a:r>
          </a:p>
          <a:p>
            <a:pPr marL="171450" indent="-171450">
              <a:buSzPct val="100000"/>
              <a:buFont typeface="Arial"/>
              <a:buChar char="•"/>
              <a:defRPr sz="1200"/>
            </a:pPr>
            <a:r>
              <a:rPr lang="es-MX" dirty="0" smtClean="0"/>
              <a:t>Distancia de seguimiento</a:t>
            </a:r>
          </a:p>
          <a:p>
            <a:pPr marL="171450" indent="-171450">
              <a:buSzPct val="100000"/>
              <a:buFont typeface="Arial"/>
              <a:buChar char="•"/>
              <a:defRPr sz="1200"/>
            </a:pPr>
            <a:r>
              <a:rPr lang="es-MX" dirty="0" smtClean="0"/>
              <a:t>Asistencia al conductor y ajustes de sistemas de seguridad como la distancia de seguimiento, el control crucero adaptativo y la activación de los diversos modos de manejo y tracción.</a:t>
            </a:r>
          </a:p>
          <a:p>
            <a:pPr marL="171450" indent="-171450">
              <a:buSzPct val="100000"/>
              <a:buFont typeface="Arial"/>
              <a:buChar char="•"/>
              <a:defRPr sz="1200"/>
            </a:pPr>
            <a:endParaRPr lang="es-MX" dirty="0" smtClean="0"/>
          </a:p>
          <a:p>
            <a:pPr marL="0" marR="0" lvl="0" indent="0" algn="l" defTabSz="914400" rtl="0" eaLnBrk="1" fontAlgn="auto" latinLnBrk="0" hangingPunct="1">
              <a:lnSpc>
                <a:spcPct val="100000"/>
              </a:lnSpc>
              <a:spcBef>
                <a:spcPts val="0"/>
              </a:spcBef>
              <a:spcAft>
                <a:spcPts val="0"/>
              </a:spcAft>
              <a:buClrTx/>
              <a:buSzPct val="100000"/>
              <a:buFont typeface="Arial"/>
              <a:buNone/>
              <a:tabLst/>
              <a:defRPr sz="1200"/>
            </a:pPr>
            <a:r>
              <a:rPr lang="es-MX" b="1" noProof="0" dirty="0" smtClean="0">
                <a:latin typeface="Calibri" panose="020F0502020204030204" pitchFamily="34" charset="0"/>
              </a:rPr>
              <a:t>Reproducir videoclip para ver funcionamiento.</a:t>
            </a:r>
            <a:endParaRPr lang="es-MX" noProof="0" dirty="0" smtClean="0">
              <a:solidFill>
                <a:srgbClr val="FF0000"/>
              </a:solidFill>
              <a:latin typeface="Calibri" panose="020F0502020204030204" pitchFamily="34" charset="0"/>
            </a:endParaRPr>
          </a:p>
        </p:txBody>
      </p:sp>
    </p:spTree>
    <p:extLst>
      <p:ext uri="{BB962C8B-B14F-4D97-AF65-F5344CB8AC3E}">
        <p14:creationId xmlns:p14="http://schemas.microsoft.com/office/powerpoint/2010/main" val="2215335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a:defRPr sz="1200" b="1"/>
            </a:pPr>
            <a:r>
              <a:rPr lang="es-MX" dirty="0" smtClean="0"/>
              <a:t>Título de pantalla:</a:t>
            </a:r>
          </a:p>
          <a:p>
            <a:pPr>
              <a:defRPr sz="1200"/>
            </a:pPr>
            <a:r>
              <a:rPr lang="es-MX" dirty="0" smtClean="0"/>
              <a:t>Compartimientos</a:t>
            </a:r>
          </a:p>
          <a:p>
            <a:pPr>
              <a:defRPr sz="1200"/>
            </a:pPr>
            <a:endParaRPr lang="es-MX" dirty="0" smtClean="0"/>
          </a:p>
          <a:p>
            <a:pPr>
              <a:defRPr sz="1200"/>
            </a:pPr>
            <a:r>
              <a:rPr lang="es-MX" dirty="0" smtClean="0"/>
              <a:t>La nueva GMC </a:t>
            </a:r>
            <a:r>
              <a:rPr lang="es-MX" dirty="0" err="1" smtClean="0"/>
              <a:t>Yukon</a:t>
            </a:r>
            <a:r>
              <a:rPr lang="es-MX" dirty="0" smtClean="0"/>
              <a:t> </a:t>
            </a:r>
            <a:r>
              <a:rPr lang="es-MX" dirty="0" err="1" smtClean="0"/>
              <a:t>Denali</a:t>
            </a:r>
            <a:r>
              <a:rPr lang="es-MX" dirty="0" smtClean="0"/>
              <a:t> 2021, cuenta con una consola forrada en piel del mismo color de los asientos y las costuras Bold Cross, entre los asientos de conductor y pasajero delantero con tapa para guardar diversos objetos.</a:t>
            </a:r>
          </a:p>
          <a:p>
            <a:pPr>
              <a:defRPr sz="1200"/>
            </a:pPr>
            <a:endParaRPr lang="es-MX" dirty="0" smtClean="0"/>
          </a:p>
          <a:p>
            <a:pPr>
              <a:defRPr sz="1200"/>
            </a:pPr>
            <a:r>
              <a:rPr lang="es-MX" dirty="0" smtClean="0"/>
              <a:t>La</a:t>
            </a:r>
            <a:r>
              <a:rPr lang="es-MX" baseline="0" dirty="0" smtClean="0"/>
              <a:t> guantera, los compartimientos de las puertas delanteras y traseras, así como los portavasos de las tres filas de asientos, todos hechos en materiales Premium ofrecen amplios espacios para colocar objetos y cuidar la comodidad de todos los pasajeros.</a:t>
            </a:r>
            <a:endParaRPr lang="es-MX" dirty="0" smtClean="0"/>
          </a:p>
        </p:txBody>
      </p:sp>
    </p:spTree>
    <p:extLst>
      <p:ext uri="{BB962C8B-B14F-4D97-AF65-F5344CB8AC3E}">
        <p14:creationId xmlns:p14="http://schemas.microsoft.com/office/powerpoint/2010/main" val="1646856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pPr>
              <a:defRPr sz="1200" b="1"/>
            </a:pPr>
            <a:r>
              <a:rPr lang="es-MX" noProof="0" dirty="0" smtClean="0"/>
              <a:t>Título de pantalla:</a:t>
            </a:r>
          </a:p>
          <a:p>
            <a:pPr>
              <a:defRPr sz="1200"/>
            </a:pPr>
            <a:r>
              <a:rPr lang="es-MX" noProof="0" dirty="0" smtClean="0"/>
              <a:t>Aire acondicionado</a:t>
            </a:r>
          </a:p>
          <a:p>
            <a:pPr>
              <a:defRPr sz="1200"/>
            </a:pPr>
            <a:endParaRPr lang="es-MX" noProof="0" dirty="0" smtClean="0"/>
          </a:p>
          <a:p>
            <a:pPr>
              <a:defRPr sz="1200"/>
            </a:pPr>
            <a:r>
              <a:rPr lang="es-MX" noProof="0" dirty="0" smtClean="0"/>
              <a:t>El aire acondicionado es eléctrico y automático de tres zonas, lo que permite que el conductor, el pasajero delantero y los pasajeros traseros puedan elegir la temperatura ideal.</a:t>
            </a:r>
          </a:p>
          <a:p>
            <a:pPr>
              <a:defRPr sz="1200"/>
            </a:pPr>
            <a:r>
              <a:rPr lang="es-MX" noProof="0" dirty="0" smtClean="0"/>
              <a:t>Es importante mencionar que el aire se pueda configurar por medio de los controles físicos que se encuentran en la consola central y los controles detrás de la consola central para los asientos traseros.  También se puede hacer desde la Pantalla del centro de </a:t>
            </a:r>
            <a:r>
              <a:rPr lang="es-MX" noProof="0" dirty="0" err="1" smtClean="0"/>
              <a:t>infoentretenimiento</a:t>
            </a:r>
            <a:r>
              <a:rPr lang="es-MX" noProof="0" dirty="0" smtClean="0"/>
              <a:t>, en la opción “Clima” en donde se pueden configurar hasta el aire acondicionado trasero.</a:t>
            </a:r>
          </a:p>
        </p:txBody>
      </p:sp>
    </p:spTree>
    <p:extLst>
      <p:ext uri="{BB962C8B-B14F-4D97-AF65-F5344CB8AC3E}">
        <p14:creationId xmlns:p14="http://schemas.microsoft.com/office/powerpoint/2010/main" val="2854652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pPr>
              <a:defRPr sz="1200" b="1"/>
            </a:pPr>
            <a:r>
              <a:rPr lang="es-MX" dirty="0" smtClean="0"/>
              <a:t>Título de pantalla:</a:t>
            </a:r>
          </a:p>
          <a:p>
            <a:pPr>
              <a:defRPr sz="1200"/>
            </a:pPr>
            <a:r>
              <a:rPr lang="es-MX" dirty="0" smtClean="0"/>
              <a:t>Controles en puertas.</a:t>
            </a:r>
          </a:p>
          <a:p>
            <a:pPr>
              <a:defRPr sz="1200"/>
            </a:pPr>
            <a:endParaRPr lang="es-MX" dirty="0" smtClean="0"/>
          </a:p>
          <a:p>
            <a:pPr>
              <a:defRPr sz="1200"/>
            </a:pPr>
            <a:r>
              <a:rPr lang="es-MX" dirty="0" smtClean="0"/>
              <a:t>La puerta del conductor que cuenta con controles de ajuste de espejos exteriores, apertura de cristales, bloqueo de puertas y paquetes de memoria</a:t>
            </a:r>
          </a:p>
          <a:p>
            <a:pPr>
              <a:defRPr sz="1200"/>
            </a:pPr>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sz="1200"/>
            </a:pPr>
            <a:r>
              <a:rPr lang="es-MX" b="1" noProof="0" dirty="0" smtClean="0">
                <a:solidFill>
                  <a:srgbClr val="FF0000"/>
                </a:solidFill>
                <a:latin typeface="Calibri" panose="020F0502020204030204" pitchFamily="34" charset="0"/>
              </a:rPr>
              <a:t>Con esto terminamos el módulo 3. </a:t>
            </a:r>
            <a:endParaRPr lang="es-MX" sz="1200" b="1"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216675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Dudas o preguntas</a:t>
            </a:r>
          </a:p>
          <a:p>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effectLst/>
                <a:latin typeface="+mn-lt"/>
                <a:ea typeface="+mn-ea"/>
                <a:cs typeface="+mn-cs"/>
              </a:rPr>
              <a:t>Preguntar</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si</a:t>
            </a:r>
            <a:r>
              <a:rPr lang="en-US" sz="1200" b="1" kern="1200" baseline="0" dirty="0" smtClean="0">
                <a:solidFill>
                  <a:schemeClr val="tx1"/>
                </a:solidFill>
                <a:effectLst/>
                <a:latin typeface="+mn-lt"/>
                <a:ea typeface="+mn-ea"/>
                <a:cs typeface="+mn-cs"/>
              </a:rPr>
              <a:t> hay </a:t>
            </a:r>
            <a:r>
              <a:rPr lang="en-US" sz="1200" b="1" kern="1200" baseline="0" dirty="0" err="1" smtClean="0">
                <a:solidFill>
                  <a:schemeClr val="tx1"/>
                </a:solidFill>
                <a:effectLst/>
                <a:latin typeface="+mn-lt"/>
                <a:ea typeface="+mn-ea"/>
                <a:cs typeface="+mn-cs"/>
              </a:rPr>
              <a:t>dudas</a:t>
            </a:r>
            <a:r>
              <a:rPr lang="en-US" sz="1200" b="1" kern="1200" baseline="0" dirty="0" smtClean="0">
                <a:solidFill>
                  <a:schemeClr val="tx1"/>
                </a:solidFill>
                <a:effectLst/>
                <a:latin typeface="+mn-lt"/>
                <a:ea typeface="+mn-ea"/>
                <a:cs typeface="+mn-cs"/>
              </a:rPr>
              <a:t> o </a:t>
            </a:r>
            <a:r>
              <a:rPr lang="en-US" sz="1200" b="1" kern="1200" baseline="0" dirty="0" err="1" smtClean="0">
                <a:solidFill>
                  <a:schemeClr val="tx1"/>
                </a:solidFill>
                <a:effectLst/>
                <a:latin typeface="+mn-lt"/>
                <a:ea typeface="+mn-ea"/>
                <a:cs typeface="+mn-cs"/>
              </a:rPr>
              <a:t>preguntas</a:t>
            </a:r>
            <a:r>
              <a:rPr lang="en-US" sz="1200" b="1" kern="1200" baseline="0" dirty="0" smtClean="0">
                <a:solidFill>
                  <a:schemeClr val="tx1"/>
                </a:solidFill>
                <a:effectLst/>
                <a:latin typeface="+mn-lt"/>
                <a:ea typeface="+mn-ea"/>
                <a:cs typeface="+mn-cs"/>
              </a:rPr>
              <a:t> para </a:t>
            </a:r>
            <a:r>
              <a:rPr lang="en-US" sz="1200" b="1" kern="1200" baseline="0" dirty="0" err="1" smtClean="0">
                <a:solidFill>
                  <a:schemeClr val="tx1"/>
                </a:solidFill>
                <a:effectLst/>
                <a:latin typeface="+mn-lt"/>
                <a:ea typeface="+mn-ea"/>
                <a:cs typeface="+mn-cs"/>
              </a:rPr>
              <a:t>pasar</a:t>
            </a:r>
            <a:r>
              <a:rPr lang="en-US" sz="1200" b="1" kern="1200" baseline="0" dirty="0" smtClean="0">
                <a:solidFill>
                  <a:schemeClr val="tx1"/>
                </a:solidFill>
                <a:effectLst/>
                <a:latin typeface="+mn-lt"/>
                <a:ea typeface="+mn-ea"/>
                <a:cs typeface="+mn-cs"/>
              </a:rPr>
              <a:t> a la </a:t>
            </a:r>
            <a:r>
              <a:rPr lang="en-US" sz="1200" b="1" kern="1200" baseline="0" dirty="0" err="1" smtClean="0">
                <a:solidFill>
                  <a:schemeClr val="tx1"/>
                </a:solidFill>
                <a:effectLst/>
                <a:latin typeface="+mn-lt"/>
                <a:ea typeface="+mn-ea"/>
                <a:cs typeface="+mn-cs"/>
              </a:rPr>
              <a:t>actividad</a:t>
            </a:r>
            <a:r>
              <a:rPr lang="en-US" sz="1200" b="1" kern="1200" baseline="0" dirty="0" smtClean="0">
                <a:solidFill>
                  <a:schemeClr val="tx1"/>
                </a:solidFill>
                <a:effectLst/>
                <a:latin typeface="+mn-lt"/>
                <a:ea typeface="+mn-ea"/>
                <a:cs typeface="+mn-cs"/>
              </a:rPr>
              <a:t> de </a:t>
            </a:r>
            <a:r>
              <a:rPr lang="en-US" sz="1200" b="1" kern="1200" baseline="0" dirty="0" err="1" smtClean="0">
                <a:solidFill>
                  <a:schemeClr val="tx1"/>
                </a:solidFill>
                <a:effectLst/>
                <a:latin typeface="+mn-lt"/>
                <a:ea typeface="+mn-ea"/>
                <a:cs typeface="+mn-cs"/>
              </a:rPr>
              <a:t>reforzamiento</a:t>
            </a:r>
            <a:r>
              <a:rPr lang="en-US" sz="1200" b="1" kern="1200" baseline="0" dirty="0" smtClean="0">
                <a:solidFill>
                  <a:schemeClr val="tx1"/>
                </a:solidFill>
                <a:effectLst/>
                <a:latin typeface="+mn-lt"/>
                <a:ea typeface="+mn-ea"/>
                <a:cs typeface="+mn-cs"/>
              </a:rPr>
              <a:t>.</a:t>
            </a:r>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baseline="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47</a:t>
            </a:fld>
            <a:endParaRPr lang="es-MX"/>
          </a:p>
        </p:txBody>
      </p:sp>
    </p:spTree>
    <p:extLst>
      <p:ext uri="{BB962C8B-B14F-4D97-AF65-F5344CB8AC3E}">
        <p14:creationId xmlns:p14="http://schemas.microsoft.com/office/powerpoint/2010/main" val="3367009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400" b="1" kern="1200" noProof="0" dirty="0" smtClean="0">
                <a:solidFill>
                  <a:schemeClr val="tx1"/>
                </a:solidFill>
                <a:effectLst/>
                <a:latin typeface="+mn-lt"/>
                <a:ea typeface="+mn-ea"/>
                <a:cs typeface="+mn-cs"/>
              </a:rPr>
              <a:t>Título</a:t>
            </a:r>
            <a:r>
              <a:rPr lang="es-MX" sz="1400" b="1" kern="1200" baseline="0" noProof="0" dirty="0" smtClean="0">
                <a:solidFill>
                  <a:schemeClr val="tx1"/>
                </a:solidFill>
                <a:effectLst/>
                <a:latin typeface="+mn-lt"/>
                <a:ea typeface="+mn-ea"/>
                <a:cs typeface="+mn-cs"/>
              </a:rPr>
              <a:t> de pantalla:</a:t>
            </a:r>
          </a:p>
          <a:p>
            <a:pPr lvl="0"/>
            <a:r>
              <a:rPr lang="es-MX" sz="1400" b="0" kern="1200" baseline="0" noProof="0" dirty="0" smtClean="0">
                <a:solidFill>
                  <a:schemeClr val="tx1"/>
                </a:solidFill>
                <a:effectLst/>
                <a:latin typeface="+mn-lt"/>
                <a:ea typeface="+mn-ea"/>
                <a:cs typeface="+mn-cs"/>
              </a:rPr>
              <a:t>Sumario</a:t>
            </a:r>
          </a:p>
          <a:p>
            <a:endParaRPr lang="es-MX"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MX" noProof="0" dirty="0" smtClean="0"/>
              <a:t>Como pudimos observar, l</a:t>
            </a:r>
            <a:r>
              <a:rPr lang="es-MX" baseline="0" noProof="0" dirty="0" smtClean="0"/>
              <a:t>as nuevas GMC </a:t>
            </a:r>
            <a:r>
              <a:rPr lang="es-MX" baseline="0" noProof="0" dirty="0" err="1" smtClean="0"/>
              <a:t>Yukon</a:t>
            </a:r>
            <a:r>
              <a:rPr lang="es-MX" baseline="0" noProof="0" dirty="0" smtClean="0"/>
              <a:t> </a:t>
            </a:r>
            <a:r>
              <a:rPr lang="es-MX" baseline="0" noProof="0" dirty="0" err="1" smtClean="0"/>
              <a:t>Denali</a:t>
            </a:r>
            <a:r>
              <a:rPr lang="es-MX" baseline="0" noProof="0" dirty="0" smtClean="0"/>
              <a:t> y GMC </a:t>
            </a:r>
            <a:r>
              <a:rPr lang="es-MX" baseline="0" noProof="0" dirty="0" err="1" smtClean="0"/>
              <a:t>Yukon</a:t>
            </a:r>
            <a:r>
              <a:rPr lang="es-MX" baseline="0" noProof="0" dirty="0" smtClean="0"/>
              <a:t> </a:t>
            </a:r>
            <a:r>
              <a:rPr lang="es-MX" baseline="0" noProof="0" dirty="0" err="1" smtClean="0"/>
              <a:t>Denali</a:t>
            </a:r>
            <a:r>
              <a:rPr lang="es-MX" baseline="0" noProof="0" dirty="0" smtClean="0"/>
              <a:t> XL, cuentan con un interior Premium, único, distintivo con sus insertos en madera a poro abierto y aluminio, la piel Premium perforada y las costuras </a:t>
            </a:r>
            <a:r>
              <a:rPr lang="es-MX" baseline="0" noProof="0" dirty="0" err="1" smtClean="0"/>
              <a:t>Denali</a:t>
            </a:r>
            <a:r>
              <a:rPr lang="es-MX" baseline="0" noProof="0" dirty="0" smtClean="0"/>
              <a:t> con patrón Bold Cross, además de la consola central que está forrada a juego con los colores interiores cuidadosamente seleccionados para brindar a los pasajeros, en cada viaje una experiencia única e inigualable.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MX" baseline="0" noProof="0" dirty="0" smtClean="0"/>
              <a:t>Además, los asientos con ajuste de 8 posiciones que todos los pasajeros podrán disfrutar.  El clúster que brinda al conductor información relevante.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MX" sz="1400" b="1" kern="1200" noProof="0" dirty="0" smtClean="0">
                <a:solidFill>
                  <a:schemeClr val="tx1"/>
                </a:solidFill>
                <a:effectLst/>
                <a:latin typeface="+mn-lt"/>
                <a:ea typeface="+mn-ea"/>
                <a:cs typeface="+mn-cs"/>
              </a:rPr>
              <a:t>Presentarás la</a:t>
            </a:r>
            <a:r>
              <a:rPr lang="es-MX" sz="1400" b="1" kern="1200" baseline="0" noProof="0" dirty="0" smtClean="0">
                <a:solidFill>
                  <a:schemeClr val="tx1"/>
                </a:solidFill>
                <a:effectLst/>
                <a:latin typeface="+mn-lt"/>
                <a:ea typeface="+mn-ea"/>
                <a:cs typeface="+mn-cs"/>
              </a:rPr>
              <a:t> pregunta para los 9 kits en el siguiente </a:t>
            </a:r>
            <a:r>
              <a:rPr lang="es-MX" sz="1400" b="1" kern="1200" baseline="0" noProof="0" dirty="0" err="1" smtClean="0">
                <a:solidFill>
                  <a:schemeClr val="tx1"/>
                </a:solidFill>
                <a:effectLst/>
                <a:latin typeface="+mn-lt"/>
                <a:ea typeface="+mn-ea"/>
                <a:cs typeface="+mn-cs"/>
              </a:rPr>
              <a:t>slide</a:t>
            </a:r>
            <a:r>
              <a:rPr lang="es-MX" sz="1400" b="1" kern="1200" baseline="0" noProof="0" dirty="0" smtClean="0">
                <a:solidFill>
                  <a:schemeClr val="tx1"/>
                </a:solidFill>
                <a:effectLst/>
                <a:latin typeface="+mn-lt"/>
                <a:ea typeface="+mn-ea"/>
                <a:cs typeface="+mn-cs"/>
              </a:rPr>
              <a:t>.</a:t>
            </a:r>
            <a:endParaRPr lang="es-MX" sz="1400" b="1" kern="1200" noProof="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400" b="0" i="0" kern="1200" baseline="0" noProof="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baseline="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48</a:t>
            </a:fld>
            <a:endParaRPr lang="es-MX"/>
          </a:p>
        </p:txBody>
      </p:sp>
    </p:spTree>
    <p:extLst>
      <p:ext uri="{BB962C8B-B14F-4D97-AF65-F5344CB8AC3E}">
        <p14:creationId xmlns:p14="http://schemas.microsoft.com/office/powerpoint/2010/main" val="85621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1200"/>
            </a:pPr>
            <a:r>
              <a:rPr lang="es-ES" sz="1200" dirty="0" smtClean="0">
                <a:effectLst/>
                <a:latin typeface="+mn-lt"/>
                <a:ea typeface="+mn-ea"/>
                <a:cs typeface="+mn-cs"/>
                <a:sym typeface="Calibri"/>
              </a:rPr>
              <a:t>Menciona las características</a:t>
            </a:r>
            <a:r>
              <a:rPr lang="es-ES" sz="1200" baseline="0" dirty="0" smtClean="0">
                <a:effectLst/>
                <a:latin typeface="+mn-lt"/>
                <a:ea typeface="+mn-ea"/>
                <a:cs typeface="+mn-cs"/>
                <a:sym typeface="Calibri"/>
              </a:rPr>
              <a:t> que tienen los acabados interiores de la nueva GMC </a:t>
            </a:r>
            <a:r>
              <a:rPr lang="es-ES" sz="1200" baseline="0" dirty="0" err="1" smtClean="0">
                <a:effectLst/>
                <a:latin typeface="+mn-lt"/>
                <a:ea typeface="+mn-ea"/>
                <a:cs typeface="+mn-cs"/>
                <a:sym typeface="Calibri"/>
              </a:rPr>
              <a:t>Yukon</a:t>
            </a:r>
            <a:r>
              <a:rPr lang="es-ES" sz="1200" baseline="0" dirty="0" smtClean="0">
                <a:effectLst/>
                <a:latin typeface="+mn-lt"/>
                <a:ea typeface="+mn-ea"/>
                <a:cs typeface="+mn-cs"/>
                <a:sym typeface="Calibri"/>
              </a:rPr>
              <a:t> </a:t>
            </a:r>
            <a:r>
              <a:rPr lang="es-ES" sz="1200" baseline="0" dirty="0" err="1" smtClean="0">
                <a:effectLst/>
                <a:latin typeface="+mn-lt"/>
                <a:ea typeface="+mn-ea"/>
                <a:cs typeface="+mn-cs"/>
                <a:sym typeface="Calibri"/>
              </a:rPr>
              <a:t>Denali</a:t>
            </a:r>
            <a:r>
              <a:rPr lang="es-ES" sz="1200" baseline="0" dirty="0" smtClean="0">
                <a:effectLst/>
                <a:latin typeface="+mn-lt"/>
                <a:ea typeface="+mn-ea"/>
                <a:cs typeface="+mn-cs"/>
                <a:sym typeface="Calibri"/>
              </a:rPr>
              <a:t> 2021?</a:t>
            </a:r>
            <a:endParaRPr lang="es-ES" sz="1200" dirty="0" smtClean="0">
              <a:effectLst/>
              <a:latin typeface="+mn-lt"/>
              <a:ea typeface="+mn-ea"/>
              <a:cs typeface="+mn-cs"/>
              <a:sym typeface="Calibri"/>
            </a:endParaRPr>
          </a:p>
          <a:p>
            <a:pPr>
              <a:defRPr sz="1200"/>
            </a:pPr>
            <a:endParaRPr lang="es-ES" sz="1200" dirty="0" smtClean="0">
              <a:effectLst/>
              <a:latin typeface="+mn-lt"/>
              <a:ea typeface="+mn-ea"/>
              <a:cs typeface="+mn-cs"/>
              <a:sym typeface="Calibri"/>
            </a:endParaRPr>
          </a:p>
          <a:p>
            <a:pPr>
              <a:defRPr sz="1200"/>
            </a:pPr>
            <a:r>
              <a:rPr lang="es-ES" sz="1200" b="1" dirty="0" smtClean="0">
                <a:effectLst/>
                <a:latin typeface="+mn-lt"/>
                <a:ea typeface="+mn-ea"/>
                <a:cs typeface="+mn-cs"/>
                <a:sym typeface="Calibri"/>
              </a:rPr>
              <a:t>Respuesta: </a:t>
            </a:r>
          </a:p>
          <a:p>
            <a:pPr>
              <a:defRPr sz="1200"/>
            </a:pPr>
            <a:endParaRPr lang="es-ES" sz="1200" b="1" dirty="0" smtClean="0">
              <a:effectLst/>
              <a:latin typeface="+mn-lt"/>
              <a:ea typeface="+mn-ea"/>
              <a:cs typeface="+mn-cs"/>
              <a:sym typeface="Calibri"/>
            </a:endParaRPr>
          </a:p>
          <a:p>
            <a:pPr>
              <a:defRPr sz="1200"/>
            </a:pPr>
            <a:r>
              <a:rPr lang="es-ES" sz="1200" b="1" dirty="0" smtClean="0">
                <a:effectLst/>
                <a:latin typeface="+mn-lt"/>
                <a:ea typeface="+mn-ea"/>
                <a:cs typeface="+mn-cs"/>
                <a:sym typeface="Calibri"/>
              </a:rPr>
              <a:t>Insertos en madera a poro abierto (o natural) y aluminio</a:t>
            </a:r>
          </a:p>
          <a:p>
            <a:pPr>
              <a:defRPr sz="1200"/>
            </a:pPr>
            <a:r>
              <a:rPr lang="es-ES" sz="1200" b="1" dirty="0" smtClean="0">
                <a:effectLst/>
                <a:latin typeface="+mn-lt"/>
                <a:ea typeface="+mn-ea"/>
                <a:cs typeface="+mn-cs"/>
                <a:sym typeface="Calibri"/>
              </a:rPr>
              <a:t>Piel</a:t>
            </a:r>
            <a:r>
              <a:rPr lang="es-ES" sz="1200" b="1" baseline="0" dirty="0" smtClean="0">
                <a:effectLst/>
                <a:latin typeface="+mn-lt"/>
                <a:ea typeface="+mn-ea"/>
                <a:cs typeface="+mn-cs"/>
                <a:sym typeface="Calibri"/>
              </a:rPr>
              <a:t> Premium perforada</a:t>
            </a:r>
          </a:p>
          <a:p>
            <a:pPr>
              <a:defRPr sz="1200"/>
            </a:pPr>
            <a:r>
              <a:rPr lang="es-ES" sz="1200" b="1" baseline="0" dirty="0" smtClean="0">
                <a:effectLst/>
                <a:latin typeface="+mn-lt"/>
                <a:ea typeface="+mn-ea"/>
                <a:cs typeface="+mn-cs"/>
                <a:sym typeface="Calibri"/>
              </a:rPr>
              <a:t>Hilos contrastantes</a:t>
            </a:r>
          </a:p>
          <a:p>
            <a:pPr>
              <a:defRPr sz="1200"/>
            </a:pPr>
            <a:r>
              <a:rPr lang="es-ES" sz="1200" b="1" baseline="0" dirty="0" smtClean="0">
                <a:effectLst/>
                <a:latin typeface="+mn-lt"/>
                <a:ea typeface="+mn-ea"/>
                <a:cs typeface="+mn-cs"/>
                <a:sym typeface="Calibri"/>
              </a:rPr>
              <a:t>Patrón de costuras Bold Cross</a:t>
            </a:r>
            <a:endParaRPr lang="es-ES" b="1" dirty="0" smtClean="0"/>
          </a:p>
          <a:p>
            <a:pPr lvl="0"/>
            <a:endParaRPr lang="es-MX" sz="12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kern="1200" dirty="0" smtClean="0">
                <a:solidFill>
                  <a:schemeClr val="tx1"/>
                </a:solidFill>
                <a:effectLst/>
                <a:latin typeface="+mn-lt"/>
                <a:ea typeface="+mn-ea"/>
                <a:cs typeface="+mn-cs"/>
              </a:rPr>
              <a:t>FIN DEL MODULO. SIGUIENTE SLIDE, REGRESAMOS… (TU INDICAS EL TIEMPO)</a:t>
            </a:r>
            <a:endParaRPr lang="es-MX" b="1" dirty="0" smtClean="0"/>
          </a:p>
        </p:txBody>
      </p:sp>
      <p:sp>
        <p:nvSpPr>
          <p:cNvPr id="4" name="Slide Number Placeholder 3"/>
          <p:cNvSpPr>
            <a:spLocks noGrp="1"/>
          </p:cNvSpPr>
          <p:nvPr>
            <p:ph type="sldNum" sz="quarter" idx="10"/>
          </p:nvPr>
        </p:nvSpPr>
        <p:spPr/>
        <p:txBody>
          <a:bodyPr/>
          <a:lstStyle/>
          <a:p>
            <a:fld id="{C5CECD62-2AA5-4170-B3A9-4450F87FBCE2}" type="slidenum">
              <a:rPr lang="es-MX" smtClean="0"/>
              <a:t>49</a:t>
            </a:fld>
            <a:endParaRPr lang="es-MX"/>
          </a:p>
        </p:txBody>
      </p:sp>
    </p:spTree>
    <p:extLst>
      <p:ext uri="{BB962C8B-B14F-4D97-AF65-F5344CB8AC3E}">
        <p14:creationId xmlns:p14="http://schemas.microsoft.com/office/powerpoint/2010/main" val="104743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Objetivo general</a:t>
            </a:r>
          </a:p>
          <a:p>
            <a:pPr lvl="0"/>
            <a:endParaRPr lang="es-MX" sz="1200" b="1" kern="1200" dirty="0" smtClean="0">
              <a:solidFill>
                <a:schemeClr val="tx1"/>
              </a:solidFill>
              <a:effectLst/>
              <a:latin typeface="+mn-lt"/>
              <a:ea typeface="+mn-ea"/>
              <a:cs typeface="+mn-cs"/>
            </a:endParaRPr>
          </a:p>
          <a:p>
            <a:pPr marL="0" lvl="0" indent="0" algn="l" rtl="0">
              <a:lnSpc>
                <a:spcPct val="115000"/>
              </a:lnSpc>
              <a:spcBef>
                <a:spcPts val="1200"/>
              </a:spcBef>
              <a:spcAft>
                <a:spcPts val="1200"/>
              </a:spcAft>
              <a:buNone/>
            </a:pPr>
            <a:r>
              <a:rPr lang="es-MX" sz="1200" noProof="0" dirty="0" smtClean="0">
                <a:solidFill>
                  <a:srgbClr val="000000"/>
                </a:solidFill>
                <a:latin typeface="Calibri" panose="020F0502020204030204" pitchFamily="34" charset="0"/>
                <a:ea typeface="Arial"/>
                <a:cs typeface="Arial"/>
                <a:sym typeface="Arial"/>
              </a:rPr>
              <a:t>Al</a:t>
            </a:r>
            <a:r>
              <a:rPr lang="es-MX" sz="1200" baseline="0" noProof="0" dirty="0" smtClean="0">
                <a:solidFill>
                  <a:srgbClr val="000000"/>
                </a:solidFill>
                <a:latin typeface="Calibri" panose="020F0502020204030204" pitchFamily="34" charset="0"/>
                <a:ea typeface="Arial"/>
                <a:cs typeface="Arial"/>
                <a:sym typeface="Arial"/>
              </a:rPr>
              <a:t> terminar el </a:t>
            </a:r>
            <a:r>
              <a:rPr lang="es-MX" sz="1200" baseline="0" noProof="0" dirty="0" err="1" smtClean="0">
                <a:solidFill>
                  <a:srgbClr val="000000"/>
                </a:solidFill>
                <a:latin typeface="Calibri" panose="020F0502020204030204" pitchFamily="34" charset="0"/>
                <a:ea typeface="Arial"/>
                <a:cs typeface="Arial"/>
                <a:sym typeface="Arial"/>
              </a:rPr>
              <a:t>Webinar</a:t>
            </a:r>
            <a:r>
              <a:rPr lang="es-MX" sz="1200" baseline="0" noProof="0" dirty="0" smtClean="0">
                <a:solidFill>
                  <a:srgbClr val="000000"/>
                </a:solidFill>
                <a:latin typeface="Calibri" panose="020F0502020204030204" pitchFamily="34" charset="0"/>
                <a:ea typeface="Arial"/>
                <a:cs typeface="Arial"/>
                <a:sym typeface="Arial"/>
              </a:rPr>
              <a:t>, serás capaz de i</a:t>
            </a:r>
            <a:r>
              <a:rPr lang="es-MX" sz="1200" noProof="0" dirty="0" smtClean="0">
                <a:solidFill>
                  <a:srgbClr val="000000"/>
                </a:solidFill>
                <a:latin typeface="Calibri" panose="020F0502020204030204" pitchFamily="34" charset="0"/>
                <a:ea typeface="Arial"/>
                <a:cs typeface="Arial"/>
                <a:sym typeface="Arial"/>
              </a:rPr>
              <a:t>dentificar las principales características y beneficios del equipamiento de la totalmente nueva GMC </a:t>
            </a:r>
            <a:r>
              <a:rPr lang="es-MX" sz="1200" noProof="0" dirty="0" err="1" smtClean="0">
                <a:solidFill>
                  <a:srgbClr val="000000"/>
                </a:solidFill>
                <a:latin typeface="Calibri" panose="020F0502020204030204" pitchFamily="34" charset="0"/>
                <a:ea typeface="Arial"/>
                <a:cs typeface="Arial"/>
                <a:sym typeface="Arial"/>
              </a:rPr>
              <a:t>Yukon</a:t>
            </a:r>
            <a:r>
              <a:rPr lang="es-MX" sz="1200" noProof="0" dirty="0" smtClean="0">
                <a:solidFill>
                  <a:srgbClr val="000000"/>
                </a:solidFill>
                <a:latin typeface="Calibri" panose="020F0502020204030204" pitchFamily="34" charset="0"/>
                <a:ea typeface="Arial"/>
                <a:cs typeface="Arial"/>
                <a:sym typeface="Arial"/>
              </a:rPr>
              <a:t> </a:t>
            </a:r>
            <a:r>
              <a:rPr lang="es-MX" sz="1200" noProof="0" dirty="0" err="1" smtClean="0">
                <a:solidFill>
                  <a:srgbClr val="000000"/>
                </a:solidFill>
                <a:latin typeface="Calibri" panose="020F0502020204030204" pitchFamily="34" charset="0"/>
                <a:ea typeface="Arial"/>
                <a:cs typeface="Arial"/>
                <a:sym typeface="Arial"/>
              </a:rPr>
              <a:t>Denali</a:t>
            </a:r>
            <a:r>
              <a:rPr lang="es-MX" sz="1200" noProof="0" dirty="0" smtClean="0">
                <a:solidFill>
                  <a:srgbClr val="000000"/>
                </a:solidFill>
                <a:latin typeface="Calibri" panose="020F0502020204030204" pitchFamily="34" charset="0"/>
                <a:ea typeface="Arial"/>
                <a:cs typeface="Arial"/>
                <a:sym typeface="Arial"/>
              </a:rPr>
              <a:t> y </a:t>
            </a:r>
            <a:r>
              <a:rPr lang="es-MX" sz="1200" noProof="0" dirty="0" err="1" smtClean="0">
                <a:solidFill>
                  <a:srgbClr val="000000"/>
                </a:solidFill>
                <a:latin typeface="Calibri" panose="020F0502020204030204" pitchFamily="34" charset="0"/>
                <a:ea typeface="Arial"/>
                <a:cs typeface="Arial"/>
                <a:sym typeface="Arial"/>
              </a:rPr>
              <a:t>Yukon</a:t>
            </a:r>
            <a:r>
              <a:rPr lang="es-MX" sz="1200" noProof="0" dirty="0" smtClean="0">
                <a:solidFill>
                  <a:srgbClr val="000000"/>
                </a:solidFill>
                <a:latin typeface="Calibri" panose="020F0502020204030204" pitchFamily="34" charset="0"/>
                <a:ea typeface="Arial"/>
                <a:cs typeface="Arial"/>
                <a:sym typeface="Arial"/>
              </a:rPr>
              <a:t> </a:t>
            </a:r>
            <a:r>
              <a:rPr lang="es-MX" sz="1200" noProof="0" dirty="0" err="1" smtClean="0">
                <a:solidFill>
                  <a:srgbClr val="000000"/>
                </a:solidFill>
                <a:latin typeface="Calibri" panose="020F0502020204030204" pitchFamily="34" charset="0"/>
                <a:ea typeface="Arial"/>
                <a:cs typeface="Arial"/>
                <a:sym typeface="Arial"/>
              </a:rPr>
              <a:t>Denali</a:t>
            </a:r>
            <a:r>
              <a:rPr lang="es-MX" sz="1200" noProof="0" dirty="0" smtClean="0">
                <a:solidFill>
                  <a:srgbClr val="000000"/>
                </a:solidFill>
                <a:latin typeface="Calibri" panose="020F0502020204030204" pitchFamily="34" charset="0"/>
                <a:ea typeface="Arial"/>
                <a:cs typeface="Arial"/>
                <a:sym typeface="Arial"/>
              </a:rPr>
              <a:t> XL 2021 a través de la revisión de su imponente diseño, desafiante desempeño, seguridad activa en cualquier tipo de camino, tecnología y conectividad total para posicionarla como la SUV líder en su segmento.</a:t>
            </a:r>
            <a:endParaRPr lang="es-MX" sz="1200" noProof="0" dirty="0">
              <a:solidFill>
                <a:srgbClr val="000000"/>
              </a:solidFill>
              <a:latin typeface="Calibri" panose="020F0502020204030204" pitchFamily="34" charset="0"/>
              <a:ea typeface="Arial"/>
              <a:cs typeface="Arial"/>
              <a:sym typeface="Arial"/>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5</a:t>
            </a:fld>
            <a:endParaRPr lang="es-MX"/>
          </a:p>
        </p:txBody>
      </p:sp>
    </p:spTree>
    <p:extLst>
      <p:ext uri="{BB962C8B-B14F-4D97-AF65-F5344CB8AC3E}">
        <p14:creationId xmlns:p14="http://schemas.microsoft.com/office/powerpoint/2010/main" val="2907503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b="1" dirty="0" smtClean="0"/>
          </a:p>
        </p:txBody>
      </p:sp>
      <p:sp>
        <p:nvSpPr>
          <p:cNvPr id="4" name="Slide Number Placeholder 3"/>
          <p:cNvSpPr>
            <a:spLocks noGrp="1"/>
          </p:cNvSpPr>
          <p:nvPr>
            <p:ph type="sldNum" sz="quarter" idx="10"/>
          </p:nvPr>
        </p:nvSpPr>
        <p:spPr/>
        <p:txBody>
          <a:bodyPr/>
          <a:lstStyle/>
          <a:p>
            <a:fld id="{C5CECD62-2AA5-4170-B3A9-4450F87FBCE2}" type="slidenum">
              <a:rPr lang="es-MX" smtClean="0"/>
              <a:t>50</a:t>
            </a:fld>
            <a:endParaRPr lang="es-MX"/>
          </a:p>
        </p:txBody>
      </p:sp>
    </p:spTree>
    <p:extLst>
      <p:ext uri="{BB962C8B-B14F-4D97-AF65-F5344CB8AC3E}">
        <p14:creationId xmlns:p14="http://schemas.microsoft.com/office/powerpoint/2010/main" val="1019078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1" dirty="0" smtClean="0"/>
              <a:t>Desempeño superior</a:t>
            </a:r>
          </a:p>
          <a:p>
            <a:r>
              <a:rPr lang="es-MX" dirty="0" smtClean="0"/>
              <a:t>En este módulo, hablaremos</a:t>
            </a:r>
            <a:r>
              <a:rPr lang="es-MX" baseline="0" dirty="0" smtClean="0"/>
              <a:t> sobre el asombros tren motriz de </a:t>
            </a:r>
            <a:r>
              <a:rPr lang="es-MX" baseline="0" dirty="0" err="1" smtClean="0"/>
              <a:t>Yukon</a:t>
            </a:r>
            <a:r>
              <a:rPr lang="es-MX" baseline="0" dirty="0" smtClean="0"/>
              <a:t> </a:t>
            </a:r>
            <a:r>
              <a:rPr lang="es-MX" baseline="0" dirty="0" err="1" smtClean="0"/>
              <a:t>Denali</a:t>
            </a:r>
            <a:r>
              <a:rPr lang="es-MX" baseline="0" dirty="0" smtClean="0"/>
              <a:t> que cuenta con todo lo que necesitas para llegar a tu destino sea donde sea, y sobre las nuevas tecnologías que incorporan ambas versiones de </a:t>
            </a:r>
            <a:r>
              <a:rPr lang="es-MX" baseline="0" dirty="0" err="1" smtClean="0"/>
              <a:t>Yukon</a:t>
            </a:r>
            <a:r>
              <a:rPr lang="es-MX" baseline="0" dirty="0" smtClean="0"/>
              <a:t> que hacen de este vehículo el más capaz y sofisticado de su clase. </a:t>
            </a:r>
          </a:p>
          <a:p>
            <a:r>
              <a:rPr lang="es-MX" baseline="0" dirty="0" smtClean="0"/>
              <a:t>Aquí veremos aspectos como:</a:t>
            </a:r>
          </a:p>
          <a:p>
            <a:pPr marL="171450" indent="-171450">
              <a:buFont typeface="Arial" panose="020B0604020202020204" pitchFamily="34" charset="0"/>
              <a:buChar char="•"/>
            </a:pPr>
            <a:r>
              <a:rPr lang="es-MX" dirty="0" smtClean="0"/>
              <a:t>Ventilas </a:t>
            </a:r>
            <a:r>
              <a:rPr lang="es-MX" dirty="0" err="1" smtClean="0"/>
              <a:t>aeroactivas</a:t>
            </a:r>
            <a:r>
              <a:rPr lang="es-MX" dirty="0" smtClean="0"/>
              <a:t> </a:t>
            </a:r>
          </a:p>
          <a:p>
            <a:pPr marL="171450" indent="-171450">
              <a:buFont typeface="Arial" panose="020B0604020202020204" pitchFamily="34" charset="0"/>
              <a:buChar char="•"/>
            </a:pPr>
            <a:r>
              <a:rPr lang="es-MX" dirty="0" smtClean="0"/>
              <a:t>Motor V8 </a:t>
            </a:r>
            <a:r>
              <a:rPr lang="es-MX" dirty="0" err="1" smtClean="0"/>
              <a:t>Ecotec</a:t>
            </a:r>
            <a:r>
              <a:rPr lang="es-MX" dirty="0" smtClean="0"/>
              <a:t> de 6.2L</a:t>
            </a:r>
          </a:p>
          <a:p>
            <a:pPr marL="171450" indent="-171450">
              <a:buFont typeface="Arial" panose="020B0604020202020204" pitchFamily="34" charset="0"/>
              <a:buChar char="•"/>
            </a:pPr>
            <a:r>
              <a:rPr lang="es-MX" dirty="0" err="1" smtClean="0"/>
              <a:t>Electronic</a:t>
            </a:r>
            <a:r>
              <a:rPr lang="es-MX" dirty="0" smtClean="0"/>
              <a:t> </a:t>
            </a:r>
            <a:r>
              <a:rPr lang="es-MX" dirty="0" err="1" smtClean="0"/>
              <a:t>Precision</a:t>
            </a:r>
            <a:r>
              <a:rPr lang="es-MX" dirty="0" smtClean="0"/>
              <a:t> </a:t>
            </a:r>
            <a:r>
              <a:rPr lang="es-MX" dirty="0" err="1" smtClean="0"/>
              <a:t>Shift</a:t>
            </a:r>
            <a:r>
              <a:rPr lang="es-MX" dirty="0" smtClean="0"/>
              <a:t> </a:t>
            </a:r>
          </a:p>
          <a:p>
            <a:pPr marL="171450" indent="-171450">
              <a:buFont typeface="Arial" panose="020B0604020202020204" pitchFamily="34" charset="0"/>
              <a:buChar char="•"/>
            </a:pPr>
            <a:r>
              <a:rPr lang="es-ES" dirty="0" smtClean="0"/>
              <a:t>Transmisión automática de 10 velocidades</a:t>
            </a:r>
          </a:p>
          <a:p>
            <a:pPr marL="171450" indent="-171450">
              <a:buFont typeface="Arial" panose="020B0604020202020204" pitchFamily="34" charset="0"/>
              <a:buChar char="•"/>
            </a:pPr>
            <a:r>
              <a:rPr lang="es-MX" dirty="0" smtClean="0"/>
              <a:t>Suspensión trasera independiente</a:t>
            </a:r>
          </a:p>
          <a:p>
            <a:pPr marL="171450" indent="-171450">
              <a:buFont typeface="Arial" panose="020B0604020202020204" pitchFamily="34" charset="0"/>
              <a:buChar char="•"/>
            </a:pPr>
            <a:r>
              <a:rPr lang="es-MX" dirty="0" smtClean="0"/>
              <a:t>Sistema Stop/</a:t>
            </a:r>
            <a:r>
              <a:rPr lang="es-MX" dirty="0" err="1" smtClean="0"/>
              <a:t>Start</a:t>
            </a:r>
            <a:endParaRPr lang="es-MX" dirty="0" smtClean="0"/>
          </a:p>
          <a:p>
            <a:pPr marL="171450" indent="-171450">
              <a:buFont typeface="Arial" panose="020B0604020202020204" pitchFamily="34" charset="0"/>
              <a:buChar char="•"/>
            </a:pPr>
            <a:r>
              <a:rPr lang="es-MX" dirty="0" err="1" smtClean="0"/>
              <a:t>Magnetic</a:t>
            </a:r>
            <a:r>
              <a:rPr lang="es-MX" dirty="0" smtClean="0"/>
              <a:t> </a:t>
            </a:r>
            <a:r>
              <a:rPr lang="es-MX" dirty="0" err="1" smtClean="0"/>
              <a:t>Ride</a:t>
            </a:r>
            <a:r>
              <a:rPr lang="es-MX" dirty="0" smtClean="0"/>
              <a:t> Control®</a:t>
            </a:r>
          </a:p>
          <a:p>
            <a:pPr marL="171450" indent="-171450">
              <a:buFont typeface="Arial" panose="020B0604020202020204" pitchFamily="34" charset="0"/>
              <a:buChar char="•"/>
            </a:pPr>
            <a:r>
              <a:rPr lang="es-MX" dirty="0" smtClean="0"/>
              <a:t>Air </a:t>
            </a:r>
            <a:r>
              <a:rPr lang="es-MX" dirty="0" err="1" smtClean="0"/>
              <a:t>Ride</a:t>
            </a:r>
            <a:r>
              <a:rPr lang="es-MX" dirty="0" smtClean="0"/>
              <a:t> </a:t>
            </a:r>
            <a:r>
              <a:rPr lang="es-MX" dirty="0" err="1" smtClean="0"/>
              <a:t>Adaptive</a:t>
            </a:r>
            <a:r>
              <a:rPr lang="es-MX" dirty="0" smtClean="0"/>
              <a:t> </a:t>
            </a:r>
            <a:r>
              <a:rPr lang="es-MX" dirty="0" err="1" smtClean="0"/>
              <a:t>Suspension</a:t>
            </a:r>
            <a:endParaRPr lang="es-MX" dirty="0" smtClean="0"/>
          </a:p>
          <a:p>
            <a:pPr marL="171450" indent="-171450">
              <a:buFont typeface="Arial" panose="020B0604020202020204" pitchFamily="34" charset="0"/>
              <a:buChar char="•"/>
            </a:pPr>
            <a:r>
              <a:rPr lang="es-ES" dirty="0" smtClean="0"/>
              <a:t>Diferencial de deslizamiento limitado con función de bloqueo (LSD)</a:t>
            </a:r>
          </a:p>
          <a:p>
            <a:pPr marL="171450" indent="-171450">
              <a:buFont typeface="Arial" panose="020B0604020202020204" pitchFamily="34" charset="0"/>
              <a:buChar char="•"/>
            </a:pPr>
            <a:r>
              <a:rPr lang="es-MX" dirty="0" smtClean="0"/>
              <a:t>Tracción 4x4</a:t>
            </a:r>
          </a:p>
          <a:p>
            <a:pPr marL="171450" indent="-171450">
              <a:buFont typeface="Arial" panose="020B0604020202020204" pitchFamily="34" charset="0"/>
              <a:buChar char="•"/>
            </a:pPr>
            <a:r>
              <a:rPr lang="es-MX" dirty="0" smtClean="0"/>
              <a:t>Y modos de manejo</a:t>
            </a:r>
          </a:p>
        </p:txBody>
      </p:sp>
      <p:sp>
        <p:nvSpPr>
          <p:cNvPr id="4" name="Slide Number Placeholder 3"/>
          <p:cNvSpPr>
            <a:spLocks noGrp="1"/>
          </p:cNvSpPr>
          <p:nvPr>
            <p:ph type="sldNum" sz="quarter" idx="10"/>
          </p:nvPr>
        </p:nvSpPr>
        <p:spPr/>
        <p:txBody>
          <a:bodyPr/>
          <a:lstStyle/>
          <a:p>
            <a:fld id="{F7A00597-BCF9-4650-9BE6-20EF66E2F8BF}" type="slidenum">
              <a:rPr lang="es-MX" smtClean="0"/>
              <a:t>51</a:t>
            </a:fld>
            <a:endParaRPr lang="es-MX"/>
          </a:p>
        </p:txBody>
      </p:sp>
    </p:spTree>
    <p:extLst>
      <p:ext uri="{BB962C8B-B14F-4D97-AF65-F5344CB8AC3E}">
        <p14:creationId xmlns:p14="http://schemas.microsoft.com/office/powerpoint/2010/main" val="13155328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←video 2→</a:t>
            </a:r>
          </a:p>
          <a:p>
            <a:r>
              <a:rPr lang="es-MX" sz="1200" b="1" kern="1200" dirty="0" smtClean="0">
                <a:solidFill>
                  <a:schemeClr val="tx1"/>
                </a:solidFill>
                <a:effectLst/>
                <a:latin typeface="+mn-lt"/>
                <a:ea typeface="+mn-ea"/>
                <a:cs typeface="+mn-cs"/>
              </a:rPr>
              <a:t>Motor V8 </a:t>
            </a:r>
            <a:r>
              <a:rPr lang="es-MX" sz="1200" b="1" kern="1200" dirty="0" err="1" smtClean="0">
                <a:solidFill>
                  <a:schemeClr val="tx1"/>
                </a:solidFill>
                <a:effectLst/>
                <a:latin typeface="+mn-lt"/>
                <a:ea typeface="+mn-ea"/>
                <a:cs typeface="+mn-cs"/>
              </a:rPr>
              <a:t>Ecotec</a:t>
            </a:r>
            <a:r>
              <a:rPr lang="es-MX" sz="1200" b="1" kern="1200" dirty="0" smtClean="0">
                <a:solidFill>
                  <a:schemeClr val="tx1"/>
                </a:solidFill>
                <a:effectLst/>
                <a:latin typeface="+mn-lt"/>
                <a:ea typeface="+mn-ea"/>
                <a:cs typeface="+mn-cs"/>
              </a:rPr>
              <a:t> de 6.2L</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La 5ta generación de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incorpora un motor V8 </a:t>
            </a:r>
            <a:r>
              <a:rPr lang="es-MX" sz="1200" kern="1200" dirty="0" err="1" smtClean="0">
                <a:solidFill>
                  <a:schemeClr val="tx1"/>
                </a:solidFill>
                <a:effectLst/>
                <a:latin typeface="+mn-lt"/>
                <a:ea typeface="+mn-ea"/>
                <a:cs typeface="+mn-cs"/>
              </a:rPr>
              <a:t>Ecotec</a:t>
            </a:r>
            <a:r>
              <a:rPr lang="es-MX" sz="1200" kern="1200" dirty="0" smtClean="0">
                <a:solidFill>
                  <a:schemeClr val="tx1"/>
                </a:solidFill>
                <a:effectLst/>
                <a:latin typeface="+mn-lt"/>
                <a:ea typeface="+mn-ea"/>
                <a:cs typeface="+mn-cs"/>
              </a:rPr>
              <a:t> de 6.2L con SIDI y DFM el cual genera una asombrosa potencia de 425 hp @ 5,600 rpm y un torque de 460 lb-pie @ 4,100 rpm esto nos ayuda a tener una rápida respuesta para cualquier tipo de maniobra.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cuenta con </a:t>
            </a:r>
            <a:r>
              <a:rPr lang="es-MX" sz="1200" kern="1200" dirty="0" err="1" smtClean="0">
                <a:solidFill>
                  <a:schemeClr val="tx1"/>
                </a:solidFill>
                <a:effectLst/>
                <a:latin typeface="+mn-lt"/>
                <a:ea typeface="+mn-ea"/>
                <a:cs typeface="+mn-cs"/>
              </a:rPr>
              <a:t>Dynamic</a:t>
            </a:r>
            <a:r>
              <a:rPr lang="es-MX" sz="1200" kern="1200" dirty="0" smtClean="0">
                <a:solidFill>
                  <a:schemeClr val="tx1"/>
                </a:solidFill>
                <a:effectLst/>
                <a:latin typeface="+mn-lt"/>
                <a:ea typeface="+mn-ea"/>
                <a:cs typeface="+mn-cs"/>
              </a:rPr>
              <a:t> Fuel Management (DFM) el cual es un sistema de administración dinámica de combustible que permite al </a:t>
            </a:r>
            <a:r>
              <a:rPr lang="es-MX" sz="1200" b="1" kern="1200" dirty="0" smtClean="0">
                <a:solidFill>
                  <a:schemeClr val="tx1"/>
                </a:solidFill>
                <a:effectLst/>
                <a:latin typeface="+mn-lt"/>
                <a:ea typeface="+mn-ea"/>
                <a:cs typeface="+mn-cs"/>
              </a:rPr>
              <a:t>motor operar en 17 patrones distintos</a:t>
            </a:r>
            <a:r>
              <a:rPr lang="es-MX" sz="1200" kern="1200" dirty="0" smtClean="0">
                <a:solidFill>
                  <a:schemeClr val="tx1"/>
                </a:solidFill>
                <a:effectLst/>
                <a:latin typeface="+mn-lt"/>
                <a:ea typeface="+mn-ea"/>
                <a:cs typeface="+mn-cs"/>
              </a:rPr>
              <a:t> alternando la activación entre 1 y 8 cilindros, dependiendo de las condiciones del terreno y la demanda del vehículo, con la finalidad de mejorar el desempeño y la eficiencia de combustible. Para el correcto funcionamiento de este sistema, se deben cumplir ciertas condiciones como: </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Tener una temperatura óptima de funcionamiento del motor.</a:t>
            </a:r>
            <a:endParaRPr lang="en-US" sz="1200" kern="1200" dirty="0" smtClean="0">
              <a:solidFill>
                <a:schemeClr val="tx1"/>
              </a:solidFill>
              <a:effectLst/>
              <a:latin typeface="+mn-lt"/>
              <a:ea typeface="+mn-ea"/>
              <a:cs typeface="+mn-cs"/>
            </a:endParaRPr>
          </a:p>
          <a:p>
            <a:pPr lvl="0"/>
            <a:r>
              <a:rPr lang="es-MX" sz="1200" b="1" kern="1200" dirty="0" smtClean="0">
                <a:solidFill>
                  <a:schemeClr val="tx1"/>
                </a:solidFill>
                <a:effectLst/>
                <a:latin typeface="+mn-lt"/>
                <a:ea typeface="+mn-ea"/>
                <a:cs typeface="+mn-cs"/>
              </a:rPr>
              <a:t>Mantener un rango de revoluciones por minuto entre las 1000 y las 2500.</a:t>
            </a:r>
            <a:endParaRPr lang="en-US" sz="1200" b="1"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Circular con la transmisión de 3° a 10° marcha.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A00597-BCF9-4650-9BE6-20EF66E2F8BF}" type="slidenum">
              <a:rPr lang="es-MX" smtClean="0"/>
              <a:t>52</a:t>
            </a:fld>
            <a:endParaRPr lang="es-MX"/>
          </a:p>
        </p:txBody>
      </p:sp>
    </p:spTree>
    <p:extLst>
      <p:ext uri="{BB962C8B-B14F-4D97-AF65-F5344CB8AC3E}">
        <p14:creationId xmlns:p14="http://schemas.microsoft.com/office/powerpoint/2010/main" val="1606572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Sistema Stop/</a:t>
            </a:r>
            <a:r>
              <a:rPr lang="es-MX" sz="1200" b="1" kern="1200" dirty="0" err="1" smtClean="0">
                <a:solidFill>
                  <a:schemeClr val="tx1"/>
                </a:solidFill>
                <a:effectLst/>
                <a:latin typeface="+mn-lt"/>
                <a:ea typeface="+mn-ea"/>
                <a:cs typeface="+mn-cs"/>
              </a:rPr>
              <a:t>Start</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También se incorpora el sistema Stop/</a:t>
            </a:r>
            <a:r>
              <a:rPr lang="es-MX" sz="1200" kern="1200" dirty="0" err="1" smtClean="0">
                <a:solidFill>
                  <a:schemeClr val="tx1"/>
                </a:solidFill>
                <a:effectLst/>
                <a:latin typeface="+mn-lt"/>
                <a:ea typeface="+mn-ea"/>
                <a:cs typeface="+mn-cs"/>
              </a:rPr>
              <a:t>Start</a:t>
            </a:r>
            <a:r>
              <a:rPr lang="es-MX" sz="1200" kern="1200" dirty="0" smtClean="0">
                <a:solidFill>
                  <a:schemeClr val="tx1"/>
                </a:solidFill>
                <a:effectLst/>
                <a:latin typeface="+mn-lt"/>
                <a:ea typeface="+mn-ea"/>
                <a:cs typeface="+mn-cs"/>
              </a:rPr>
              <a:t>, el cual apaga el motor automáticamente cuando el vehículo se detiene por completo, manteniendo activos los sistemas hidráulicos y eléctricos. Cuando esto sucede, la aguja del tacómetro se mueve a la posición “Auto Stop” para indicar al conductor sobre su activación. Cuando se retira el pie del pedal del freno, el motor se enciende automáticamente de forma instantánea y casi imperceptible. Todo esto ayuda a reducir el consumo de combustible y la emisión de gases.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A00597-BCF9-4650-9BE6-20EF66E2F8BF}" type="slidenum">
              <a:rPr lang="es-MX" smtClean="0"/>
              <a:t>53</a:t>
            </a:fld>
            <a:endParaRPr lang="es-MX"/>
          </a:p>
        </p:txBody>
      </p:sp>
    </p:spTree>
    <p:extLst>
      <p:ext uri="{BB962C8B-B14F-4D97-AF65-F5344CB8AC3E}">
        <p14:creationId xmlns:p14="http://schemas.microsoft.com/office/powerpoint/2010/main" val="4287213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Sistema Stop/</a:t>
            </a:r>
            <a:r>
              <a:rPr lang="es-MX" sz="1200" b="1" kern="1200" dirty="0" err="1" smtClean="0">
                <a:solidFill>
                  <a:schemeClr val="tx1"/>
                </a:solidFill>
                <a:effectLst/>
                <a:latin typeface="+mn-lt"/>
                <a:ea typeface="+mn-ea"/>
                <a:cs typeface="+mn-cs"/>
              </a:rPr>
              <a:t>Start</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Es posible que el apagado automático no ocurra debido a que:</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b="1" kern="1200" dirty="0" smtClean="0">
                <a:solidFill>
                  <a:schemeClr val="tx1"/>
                </a:solidFill>
                <a:effectLst/>
                <a:latin typeface="+mn-lt"/>
                <a:ea typeface="+mn-ea"/>
                <a:cs typeface="+mn-cs"/>
              </a:rPr>
              <a:t>No se alcanzó la velocidad mínima del vehículo.</a:t>
            </a:r>
            <a:endParaRPr lang="en-US" sz="12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El motor o la transmisión no se encuentran en su temperatura óptima de operación.</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b="1" kern="1200" dirty="0" smtClean="0">
                <a:solidFill>
                  <a:schemeClr val="tx1"/>
                </a:solidFill>
                <a:effectLst/>
                <a:latin typeface="+mn-lt"/>
                <a:ea typeface="+mn-ea"/>
                <a:cs typeface="+mn-cs"/>
              </a:rPr>
              <a:t>Los ajustes del aire acondicionado/calefacción del vehículo necesitan del funcionamiento del motor para enfriar/calentar la cabina.</a:t>
            </a:r>
            <a:endParaRPr lang="en-US" sz="12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El vehículo está en cualquier marcha que no sea DRIVE.</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La carga de la batería del vehículo es baja.</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b="1" kern="1200" dirty="0" smtClean="0">
                <a:solidFill>
                  <a:schemeClr val="tx1"/>
                </a:solidFill>
                <a:effectLst/>
                <a:latin typeface="+mn-lt"/>
                <a:ea typeface="+mn-ea"/>
                <a:cs typeface="+mn-cs"/>
              </a:rPr>
              <a:t>La detención automática ha funcionado por más tiempo del permitido, normalmente dos minutos.</a:t>
            </a:r>
            <a:endParaRPr lang="en-US" sz="12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El cofre del vehículo está abierto.</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El pedal del acelerador está presionado.</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Se seleccionó el modo arrastre u otros modos de conducción.</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El conductor desactivó la función.</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A00597-BCF9-4650-9BE6-20EF66E2F8BF}" type="slidenum">
              <a:rPr lang="es-MX" smtClean="0"/>
              <a:t>54</a:t>
            </a:fld>
            <a:endParaRPr lang="es-MX"/>
          </a:p>
        </p:txBody>
      </p:sp>
    </p:spTree>
    <p:extLst>
      <p:ext uri="{BB962C8B-B14F-4D97-AF65-F5344CB8AC3E}">
        <p14:creationId xmlns:p14="http://schemas.microsoft.com/office/powerpoint/2010/main" val="1240718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video 3→</a:t>
            </a:r>
          </a:p>
          <a:p>
            <a:r>
              <a:rPr lang="es-MX" sz="1200" b="1" kern="1200" dirty="0" err="1" smtClean="0">
                <a:solidFill>
                  <a:schemeClr val="tx1"/>
                </a:solidFill>
                <a:effectLst/>
                <a:latin typeface="+mn-lt"/>
                <a:ea typeface="+mn-ea"/>
                <a:cs typeface="+mn-cs"/>
              </a:rPr>
              <a:t>Electronic</a:t>
            </a:r>
            <a:r>
              <a:rPr lang="es-MX" sz="1200" b="1" kern="1200" dirty="0" smtClean="0">
                <a:solidFill>
                  <a:schemeClr val="tx1"/>
                </a:solidFill>
                <a:effectLst/>
                <a:latin typeface="+mn-lt"/>
                <a:ea typeface="+mn-ea"/>
                <a:cs typeface="+mn-cs"/>
              </a:rPr>
              <a:t> </a:t>
            </a:r>
            <a:r>
              <a:rPr lang="es-MX" sz="1200" b="1" kern="1200" dirty="0" err="1" smtClean="0">
                <a:solidFill>
                  <a:schemeClr val="tx1"/>
                </a:solidFill>
                <a:effectLst/>
                <a:latin typeface="+mn-lt"/>
                <a:ea typeface="+mn-ea"/>
                <a:cs typeface="+mn-cs"/>
              </a:rPr>
              <a:t>Precision</a:t>
            </a:r>
            <a:r>
              <a:rPr lang="es-MX" sz="1200" b="1" kern="1200" dirty="0" smtClean="0">
                <a:solidFill>
                  <a:schemeClr val="tx1"/>
                </a:solidFill>
                <a:effectLst/>
                <a:latin typeface="+mn-lt"/>
                <a:ea typeface="+mn-ea"/>
                <a:cs typeface="+mn-cs"/>
              </a:rPr>
              <a:t> </a:t>
            </a:r>
            <a:r>
              <a:rPr lang="es-MX" sz="1200" b="1" kern="1200" dirty="0" err="1" smtClean="0">
                <a:solidFill>
                  <a:schemeClr val="tx1"/>
                </a:solidFill>
                <a:effectLst/>
                <a:latin typeface="+mn-lt"/>
                <a:ea typeface="+mn-ea"/>
                <a:cs typeface="+mn-cs"/>
              </a:rPr>
              <a:t>Shift</a:t>
            </a:r>
            <a:r>
              <a:rPr lang="es-MX" sz="1200" b="1"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Este innovador sistema ha llegado a la nueva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para atender las necesidades de nuestros Clientes que cada vez buscan mayor tecnología y practicidad en su vehículo. Es por esto que el sistema </a:t>
            </a:r>
            <a:r>
              <a:rPr lang="es-MX" sz="1200" kern="1200" dirty="0" err="1" smtClean="0">
                <a:solidFill>
                  <a:schemeClr val="tx1"/>
                </a:solidFill>
                <a:effectLst/>
                <a:latin typeface="+mn-lt"/>
                <a:ea typeface="+mn-ea"/>
                <a:cs typeface="+mn-cs"/>
              </a:rPr>
              <a:t>Electronic</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Precision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Shift</a:t>
            </a:r>
            <a:r>
              <a:rPr lang="es-MX" sz="1200" kern="1200" dirty="0" smtClean="0">
                <a:solidFill>
                  <a:schemeClr val="tx1"/>
                </a:solidFill>
                <a:effectLst/>
                <a:latin typeface="+mn-lt"/>
                <a:ea typeface="+mn-ea"/>
                <a:cs typeface="+mn-cs"/>
              </a:rPr>
              <a:t> elimina la palanca de velocidades intercambiándola por botones electrónicos de control de cambios ubicados en la consola central a un costado del volante. El vehículo hace los cambios entre P, R, N, D y L al presionar o jalar dichos botones. Con ayuda de esta característica tecnológicamente avanzada, se permite a los conductores cambiar de marcha electrónicamente, en lugar de usar una palanca de cambios tradicional con una conexión mecánica. De esta forma, los cambios se vuelven más rápidos y se libera espacio en la consola central para obtener más espacio de almacenamiento. Por si esto fuera poco, el sistema también se protege ante cambios de marcha incorrectos o accidentales mostrando en el clúster mensajes como “Reducir velocidad para la marcha solicitada” o “Condiciones no correctas para el cambio”.</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A00597-BCF9-4650-9BE6-20EF66E2F8BF}" type="slidenum">
              <a:rPr lang="es-MX" smtClean="0"/>
              <a:t>55</a:t>
            </a:fld>
            <a:endParaRPr lang="es-MX"/>
          </a:p>
        </p:txBody>
      </p:sp>
    </p:spTree>
    <p:extLst>
      <p:ext uri="{BB962C8B-B14F-4D97-AF65-F5344CB8AC3E}">
        <p14:creationId xmlns:p14="http://schemas.microsoft.com/office/powerpoint/2010/main" val="3327853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Transmisión automática de 10 velocidades</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Para poder transmitir todo el poder que genera el gran motor de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es necesaria una transmisión rápida y capaz de soportar grandes cantidades de torque, por lo que se incorpora una transmisión automática de 10 velocidades que beneficia la economía de combustible y rendimiento al minimizar la perdida de potencia entre cada cambio. Otra gran ventaja de esta transmisión es su gran confort en el manejo ya que puede realizar cambios que apenas son perceptibles para el conductor. También ayuda a reducir las revoluciones del motor a velocidades de carretera, </a:t>
            </a:r>
            <a:r>
              <a:rPr lang="es-MX" sz="1200" b="1" kern="1200" dirty="0" smtClean="0">
                <a:solidFill>
                  <a:schemeClr val="tx1"/>
                </a:solidFill>
                <a:effectLst/>
                <a:latin typeface="+mn-lt"/>
                <a:ea typeface="+mn-ea"/>
                <a:cs typeface="+mn-cs"/>
              </a:rPr>
              <a:t>ya que cuenta con 3 marchas </a:t>
            </a:r>
            <a:r>
              <a:rPr lang="es-MX" sz="1200" b="1" kern="1200" dirty="0" err="1" smtClean="0">
                <a:solidFill>
                  <a:schemeClr val="tx1"/>
                </a:solidFill>
                <a:effectLst/>
                <a:latin typeface="+mn-lt"/>
                <a:ea typeface="+mn-ea"/>
                <a:cs typeface="+mn-cs"/>
              </a:rPr>
              <a:t>overdrive</a:t>
            </a:r>
            <a:r>
              <a:rPr lang="es-MX" sz="1200" b="1" kern="1200" dirty="0" smtClean="0">
                <a:solidFill>
                  <a:schemeClr val="tx1"/>
                </a:solidFill>
                <a:effectLst/>
                <a:latin typeface="+mn-lt"/>
                <a:ea typeface="+mn-ea"/>
                <a:cs typeface="+mn-cs"/>
              </a:rPr>
              <a:t> </a:t>
            </a:r>
            <a:r>
              <a:rPr lang="es-MX" sz="1200" kern="1200" dirty="0" smtClean="0">
                <a:solidFill>
                  <a:schemeClr val="tx1"/>
                </a:solidFill>
                <a:effectLst/>
                <a:latin typeface="+mn-lt"/>
                <a:ea typeface="+mn-ea"/>
                <a:cs typeface="+mn-cs"/>
              </a:rPr>
              <a:t>que permiten al motor trabajar con menor esfuerzo cuando se circula a velocidades mayores. Por último, se integra un sistema preciso de lubricación el cual mantiene en perfecto estado operativo a la transmisión en todo momento.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A00597-BCF9-4650-9BE6-20EF66E2F8BF}" type="slidenum">
              <a:rPr lang="es-MX" smtClean="0"/>
              <a:t>56</a:t>
            </a:fld>
            <a:endParaRPr lang="es-MX"/>
          </a:p>
        </p:txBody>
      </p:sp>
    </p:spTree>
    <p:extLst>
      <p:ext uri="{BB962C8B-B14F-4D97-AF65-F5344CB8AC3E}">
        <p14:creationId xmlns:p14="http://schemas.microsoft.com/office/powerpoint/2010/main" val="35567201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←video 4</a:t>
            </a:r>
          </a:p>
          <a:p>
            <a:r>
              <a:rPr lang="es-MX" sz="1200" b="1" kern="1200" dirty="0" err="1" smtClean="0">
                <a:solidFill>
                  <a:schemeClr val="tx1"/>
                </a:solidFill>
                <a:effectLst/>
                <a:latin typeface="+mn-lt"/>
                <a:ea typeface="+mn-ea"/>
                <a:cs typeface="+mn-cs"/>
              </a:rPr>
              <a:t>Magnetic</a:t>
            </a:r>
            <a:r>
              <a:rPr lang="es-MX" sz="1200" b="1" kern="1200" dirty="0" smtClean="0">
                <a:solidFill>
                  <a:schemeClr val="tx1"/>
                </a:solidFill>
                <a:effectLst/>
                <a:latin typeface="+mn-lt"/>
                <a:ea typeface="+mn-ea"/>
                <a:cs typeface="+mn-cs"/>
              </a:rPr>
              <a:t> </a:t>
            </a:r>
            <a:r>
              <a:rPr lang="es-MX" sz="1200" b="1" kern="1200" dirty="0" err="1" smtClean="0">
                <a:solidFill>
                  <a:schemeClr val="tx1"/>
                </a:solidFill>
                <a:effectLst/>
                <a:latin typeface="+mn-lt"/>
                <a:ea typeface="+mn-ea"/>
                <a:cs typeface="+mn-cs"/>
              </a:rPr>
              <a:t>Ride</a:t>
            </a:r>
            <a:r>
              <a:rPr lang="es-MX" sz="1200" b="1" kern="1200" dirty="0" smtClean="0">
                <a:solidFill>
                  <a:schemeClr val="tx1"/>
                </a:solidFill>
                <a:effectLst/>
                <a:latin typeface="+mn-lt"/>
                <a:ea typeface="+mn-ea"/>
                <a:cs typeface="+mn-cs"/>
              </a:rPr>
              <a:t> Control®</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Otro elemento que equipa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es el sistema </a:t>
            </a:r>
            <a:r>
              <a:rPr lang="es-MX" sz="1200" kern="1200" dirty="0" err="1" smtClean="0">
                <a:solidFill>
                  <a:schemeClr val="tx1"/>
                </a:solidFill>
                <a:effectLst/>
                <a:latin typeface="+mn-lt"/>
                <a:ea typeface="+mn-ea"/>
                <a:cs typeface="+mn-cs"/>
              </a:rPr>
              <a:t>Magnetic</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Ride</a:t>
            </a:r>
            <a:r>
              <a:rPr lang="es-MX" sz="1200" kern="1200" dirty="0" smtClean="0">
                <a:solidFill>
                  <a:schemeClr val="tx1"/>
                </a:solidFill>
                <a:effectLst/>
                <a:latin typeface="+mn-lt"/>
                <a:ea typeface="+mn-ea"/>
                <a:cs typeface="+mn-cs"/>
              </a:rPr>
              <a:t> Control® de 4ta generación, el cual es una tecnología de chasis y suspensión que ajusta la densidad del fluido de los 4 amortiguadores de forma independiente en tiempo real para reducir el movimiento vertical del vehículo y absorber las vibraciones provenientes del camino. Todo esto sucede cada milisegundo con ayuda amortiguadores especiales </a:t>
            </a:r>
            <a:r>
              <a:rPr lang="es-MX" sz="1200" kern="1200" dirty="0" err="1" smtClean="0">
                <a:solidFill>
                  <a:schemeClr val="tx1"/>
                </a:solidFill>
                <a:effectLst/>
                <a:latin typeface="+mn-lt"/>
                <a:ea typeface="+mn-ea"/>
                <a:cs typeface="+mn-cs"/>
              </a:rPr>
              <a:t>monotubo</a:t>
            </a:r>
            <a:r>
              <a:rPr lang="es-MX" sz="1200" kern="1200" dirty="0" smtClean="0">
                <a:solidFill>
                  <a:schemeClr val="tx1"/>
                </a:solidFill>
                <a:effectLst/>
                <a:latin typeface="+mn-lt"/>
                <a:ea typeface="+mn-ea"/>
                <a:cs typeface="+mn-cs"/>
              </a:rPr>
              <a:t> llenos de fluido </a:t>
            </a:r>
            <a:r>
              <a:rPr lang="es-MX" sz="1200" kern="1200" dirty="0" err="1" smtClean="0">
                <a:solidFill>
                  <a:schemeClr val="tx1"/>
                </a:solidFill>
                <a:effectLst/>
                <a:latin typeface="+mn-lt"/>
                <a:ea typeface="+mn-ea"/>
                <a:cs typeface="+mn-cs"/>
              </a:rPr>
              <a:t>magnetorreológico</a:t>
            </a:r>
            <a:r>
              <a:rPr lang="es-MX" sz="1200" kern="1200" dirty="0" smtClean="0">
                <a:solidFill>
                  <a:schemeClr val="tx1"/>
                </a:solidFill>
                <a:effectLst/>
                <a:latin typeface="+mn-lt"/>
                <a:ea typeface="+mn-ea"/>
                <a:cs typeface="+mn-cs"/>
              </a:rPr>
              <a:t> ubicado en cada rueda del vehículo, un conjunto de sensores para medir el movimiento del chasis y la unidad de control electrónico que toma las decisiones de los ajustes de forma instantánea y automática.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A00597-BCF9-4650-9BE6-20EF66E2F8BF}" type="slidenum">
              <a:rPr lang="es-MX" smtClean="0"/>
              <a:t>57</a:t>
            </a:fld>
            <a:endParaRPr lang="es-MX"/>
          </a:p>
        </p:txBody>
      </p:sp>
    </p:spTree>
    <p:extLst>
      <p:ext uri="{BB962C8B-B14F-4D97-AF65-F5344CB8AC3E}">
        <p14:creationId xmlns:p14="http://schemas.microsoft.com/office/powerpoint/2010/main" val="7791087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err="1" smtClean="0">
                <a:solidFill>
                  <a:schemeClr val="tx1"/>
                </a:solidFill>
                <a:effectLst/>
                <a:latin typeface="+mn-lt"/>
                <a:ea typeface="+mn-ea"/>
                <a:cs typeface="+mn-cs"/>
              </a:rPr>
              <a:t>Magnetic</a:t>
            </a:r>
            <a:r>
              <a:rPr lang="es-MX" sz="1200" b="1" kern="1200" dirty="0" smtClean="0">
                <a:solidFill>
                  <a:schemeClr val="tx1"/>
                </a:solidFill>
                <a:effectLst/>
                <a:latin typeface="+mn-lt"/>
                <a:ea typeface="+mn-ea"/>
                <a:cs typeface="+mn-cs"/>
              </a:rPr>
              <a:t> </a:t>
            </a:r>
            <a:r>
              <a:rPr lang="es-MX" sz="1200" b="1" kern="1200" dirty="0" err="1" smtClean="0">
                <a:solidFill>
                  <a:schemeClr val="tx1"/>
                </a:solidFill>
                <a:effectLst/>
                <a:latin typeface="+mn-lt"/>
                <a:ea typeface="+mn-ea"/>
                <a:cs typeface="+mn-cs"/>
              </a:rPr>
              <a:t>Ride</a:t>
            </a:r>
            <a:r>
              <a:rPr lang="es-MX" sz="1200" b="1" kern="1200" dirty="0" smtClean="0">
                <a:solidFill>
                  <a:schemeClr val="tx1"/>
                </a:solidFill>
                <a:effectLst/>
                <a:latin typeface="+mn-lt"/>
                <a:ea typeface="+mn-ea"/>
                <a:cs typeface="+mn-cs"/>
              </a:rPr>
              <a:t> Control®</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Gracias a esta tecnología se obtiene:</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Excelente capacidad de equilibrio y control del chasis para un mejor agarre en carretera.</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Perfecta respuesta a cambios del terreno en el que se conduce ofreciendo un viaje suave y confortable. </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Increíble tecnología más avanzada que lee las condiciones de camino cada milisegundo, la generación anterior de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era cada 5 milisegundos. Esto hace que los amortiguadores respondan y reaccionen a cada movimiento del vehículo 10 veces más rápido que un abrir y cerrar de ojos.</a:t>
            </a:r>
            <a:endParaRPr lang="es-MX" dirty="0"/>
          </a:p>
        </p:txBody>
      </p:sp>
      <p:sp>
        <p:nvSpPr>
          <p:cNvPr id="4" name="Slide Number Placeholder 3"/>
          <p:cNvSpPr>
            <a:spLocks noGrp="1"/>
          </p:cNvSpPr>
          <p:nvPr>
            <p:ph type="sldNum" sz="quarter" idx="10"/>
          </p:nvPr>
        </p:nvSpPr>
        <p:spPr/>
        <p:txBody>
          <a:bodyPr/>
          <a:lstStyle/>
          <a:p>
            <a:fld id="{F7A00597-BCF9-4650-9BE6-20EF66E2F8BF}" type="slidenum">
              <a:rPr lang="es-MX" smtClean="0"/>
              <a:t>58</a:t>
            </a:fld>
            <a:endParaRPr lang="es-MX"/>
          </a:p>
        </p:txBody>
      </p:sp>
    </p:spTree>
    <p:extLst>
      <p:ext uri="{BB962C8B-B14F-4D97-AF65-F5344CB8AC3E}">
        <p14:creationId xmlns:p14="http://schemas.microsoft.com/office/powerpoint/2010/main" val="28458245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Tracción 4x4</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La nueva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también</a:t>
            </a:r>
            <a:r>
              <a:rPr lang="es-MX" sz="1200" kern="1200" baseline="0" dirty="0" smtClean="0">
                <a:solidFill>
                  <a:schemeClr val="tx1"/>
                </a:solidFill>
                <a:effectLst/>
                <a:latin typeface="+mn-lt"/>
                <a:ea typeface="+mn-ea"/>
                <a:cs typeface="+mn-cs"/>
              </a:rPr>
              <a:t> cuenta con una </a:t>
            </a:r>
            <a:r>
              <a:rPr lang="es-MX" sz="1200" kern="1200" dirty="0" smtClean="0">
                <a:solidFill>
                  <a:schemeClr val="tx1"/>
                </a:solidFill>
                <a:effectLst/>
                <a:latin typeface="+mn-lt"/>
                <a:ea typeface="+mn-ea"/>
                <a:cs typeface="+mn-cs"/>
              </a:rPr>
              <a:t>caja de transferencia de 2 velocidades que ayuda a los conductores a tener el control total del vehículo para</a:t>
            </a:r>
            <a:r>
              <a:rPr lang="es-MX" sz="1200" kern="1200" baseline="0" dirty="0" smtClean="0">
                <a:solidFill>
                  <a:schemeClr val="tx1"/>
                </a:solidFill>
                <a:effectLst/>
                <a:latin typeface="+mn-lt"/>
                <a:ea typeface="+mn-ea"/>
                <a:cs typeface="+mn-cs"/>
              </a:rPr>
              <a:t> cruzar cualquier tipo de</a:t>
            </a:r>
            <a:r>
              <a:rPr lang="es-MX" sz="1200" kern="1200" dirty="0" smtClean="0">
                <a:solidFill>
                  <a:schemeClr val="tx1"/>
                </a:solidFill>
                <a:effectLst/>
                <a:latin typeface="+mn-lt"/>
                <a:ea typeface="+mn-ea"/>
                <a:cs typeface="+mn-cs"/>
              </a:rPr>
              <a:t> terreno.</a:t>
            </a:r>
            <a:r>
              <a:rPr lang="es-MX" sz="1200" kern="1200" baseline="0" dirty="0" smtClean="0">
                <a:solidFill>
                  <a:schemeClr val="tx1"/>
                </a:solidFill>
                <a:effectLst/>
                <a:latin typeface="+mn-lt"/>
                <a:ea typeface="+mn-ea"/>
                <a:cs typeface="+mn-cs"/>
              </a:rPr>
              <a:t> Sólo se requiere</a:t>
            </a:r>
            <a:r>
              <a:rPr lang="es-MX" sz="1200" kern="1200" dirty="0" smtClean="0">
                <a:solidFill>
                  <a:schemeClr val="tx1"/>
                </a:solidFill>
                <a:effectLst/>
                <a:latin typeface="+mn-lt"/>
                <a:ea typeface="+mn-ea"/>
                <a:cs typeface="+mn-cs"/>
              </a:rPr>
              <a:t> seleccionar el tipo de tracción ideal, según las condiciones del camino y las preferencias del conductor por medio de botones ubicados en tablero de instrumentos. Este sistema ofrece cuatro modos, lo que permite al conductor seleccionar el modo ideal para condiciones específicas en carretera o fuera de carretera.</a:t>
            </a:r>
            <a:endParaRPr lang="en-US" sz="1200" kern="1200" dirty="0" smtClean="0">
              <a:solidFill>
                <a:schemeClr val="tx1"/>
              </a:solidFill>
              <a:effectLst/>
              <a:latin typeface="+mn-lt"/>
              <a:ea typeface="+mn-ea"/>
              <a:cs typeface="+mn-cs"/>
            </a:endParaRPr>
          </a:p>
          <a:p>
            <a:endParaRPr lang="es-MX" dirty="0" smtClean="0"/>
          </a:p>
          <a:p>
            <a:endParaRPr lang="es-MX" dirty="0" smtClean="0"/>
          </a:p>
          <a:p>
            <a:endParaRPr lang="es-MX" dirty="0"/>
          </a:p>
        </p:txBody>
      </p:sp>
      <p:sp>
        <p:nvSpPr>
          <p:cNvPr id="4" name="Slide Number Placeholder 3"/>
          <p:cNvSpPr>
            <a:spLocks noGrp="1"/>
          </p:cNvSpPr>
          <p:nvPr>
            <p:ph type="sldNum" sz="quarter" idx="10"/>
          </p:nvPr>
        </p:nvSpPr>
        <p:spPr/>
        <p:txBody>
          <a:bodyPr/>
          <a:lstStyle/>
          <a:p>
            <a:fld id="{F7A00597-BCF9-4650-9BE6-20EF66E2F8BF}" type="slidenum">
              <a:rPr lang="es-MX" smtClean="0"/>
              <a:t>59</a:t>
            </a:fld>
            <a:endParaRPr lang="es-MX"/>
          </a:p>
        </p:txBody>
      </p:sp>
    </p:spTree>
    <p:extLst>
      <p:ext uri="{BB962C8B-B14F-4D97-AF65-F5344CB8AC3E}">
        <p14:creationId xmlns:p14="http://schemas.microsoft.com/office/powerpoint/2010/main" val="1269046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Temario</a:t>
            </a:r>
          </a:p>
          <a:p>
            <a:pPr lvl="0"/>
            <a:endParaRPr lang="es-MX" sz="1200" b="1" kern="1200" dirty="0" smtClean="0">
              <a:solidFill>
                <a:schemeClr val="tx1"/>
              </a:solidFill>
              <a:effectLst/>
              <a:latin typeface="+mn-lt"/>
              <a:ea typeface="+mn-ea"/>
              <a:cs typeface="+mn-cs"/>
            </a:endParaRPr>
          </a:p>
          <a:p>
            <a:pPr marL="0" lvl="0" indent="0" algn="l" rtl="0">
              <a:spcBef>
                <a:spcPts val="0"/>
              </a:spcBef>
              <a:spcAft>
                <a:spcPts val="0"/>
              </a:spcAft>
              <a:buClr>
                <a:schemeClr val="dk1"/>
              </a:buClr>
              <a:buSzPts val="1200"/>
              <a:buFont typeface="Calibri"/>
              <a:buNone/>
            </a:pPr>
            <a:r>
              <a:rPr lang="es-MX" noProof="0" dirty="0" smtClean="0">
                <a:latin typeface="Calibri" panose="020F0502020204030204" pitchFamily="34" charset="0"/>
              </a:rPr>
              <a:t>Para alcanzar el objetivo, este curso está dividido en 5 módulos:</a:t>
            </a:r>
          </a:p>
          <a:p>
            <a:pPr marL="0" lvl="0" indent="0" algn="l" rtl="0">
              <a:spcBef>
                <a:spcPts val="0"/>
              </a:spcBef>
              <a:spcAft>
                <a:spcPts val="0"/>
              </a:spcAft>
              <a:buClr>
                <a:schemeClr val="dk1"/>
              </a:buClr>
              <a:buSzPts val="1200"/>
              <a:buFont typeface="Calibri"/>
              <a:buNone/>
            </a:pPr>
            <a:r>
              <a:rPr lang="es-MX" noProof="0" dirty="0" smtClean="0">
                <a:latin typeface="Calibri" panose="020F0502020204030204" pitchFamily="34" charset="0"/>
              </a:rPr>
              <a:t>Módulo 1. Generalidades. </a:t>
            </a:r>
          </a:p>
          <a:p>
            <a:pPr marL="0" lvl="0" indent="0" algn="l" rtl="0">
              <a:spcBef>
                <a:spcPts val="0"/>
              </a:spcBef>
              <a:spcAft>
                <a:spcPts val="0"/>
              </a:spcAft>
              <a:buClr>
                <a:schemeClr val="dk1"/>
              </a:buClr>
              <a:buSzPts val="1200"/>
              <a:buFont typeface="Calibri"/>
              <a:buNone/>
            </a:pPr>
            <a:r>
              <a:rPr lang="es-ES" noProof="0" dirty="0" smtClean="0">
                <a:latin typeface="Calibri" panose="020F0502020204030204" pitchFamily="34" charset="0"/>
              </a:rPr>
              <a:t>Módulo 2. Diseño exterior</a:t>
            </a:r>
            <a:endParaRPr lang="es-MX" noProof="0" dirty="0" smtClean="0">
              <a:latin typeface="Calibri" panose="020F0502020204030204" pitchFamily="34" charset="0"/>
            </a:endParaRPr>
          </a:p>
          <a:p>
            <a:pPr marL="0" lvl="0" indent="0" algn="l" rtl="0">
              <a:spcBef>
                <a:spcPts val="0"/>
              </a:spcBef>
              <a:spcAft>
                <a:spcPts val="0"/>
              </a:spcAft>
              <a:buClr>
                <a:schemeClr val="dk1"/>
              </a:buClr>
              <a:buSzPts val="1200"/>
              <a:buFont typeface="Calibri"/>
              <a:buNone/>
            </a:pPr>
            <a:r>
              <a:rPr lang="es-MX" noProof="0" dirty="0" smtClean="0">
                <a:latin typeface="Calibri" panose="020F0502020204030204" pitchFamily="34" charset="0"/>
              </a:rPr>
              <a:t>Módulo 3. Diseño interior</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s-MX" noProof="0" dirty="0" smtClean="0">
                <a:latin typeface="Calibri" panose="020F0502020204030204" pitchFamily="34" charset="0"/>
              </a:rPr>
              <a:t>Módulo 4. Desempeño</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s-MX" noProof="0" dirty="0" smtClean="0">
                <a:latin typeface="Calibri" panose="020F0502020204030204" pitchFamily="34" charset="0"/>
              </a:rPr>
              <a:t>Módulo 5.</a:t>
            </a:r>
            <a:r>
              <a:rPr lang="es-MX" baseline="0" noProof="0" dirty="0" smtClean="0">
                <a:latin typeface="Calibri" panose="020F0502020204030204" pitchFamily="34" charset="0"/>
              </a:rPr>
              <a:t> </a:t>
            </a:r>
            <a:r>
              <a:rPr lang="es-MX" noProof="0" dirty="0" smtClean="0">
                <a:latin typeface="Calibri" panose="020F0502020204030204" pitchFamily="34" charset="0"/>
              </a:rPr>
              <a:t>Tecnología</a:t>
            </a:r>
            <a:r>
              <a:rPr lang="es-MX" baseline="0" noProof="0" dirty="0" smtClean="0">
                <a:latin typeface="Calibri" panose="020F0502020204030204" pitchFamily="34" charset="0"/>
              </a:rPr>
              <a:t> y </a:t>
            </a:r>
            <a:endParaRPr lang="es-MX" noProof="0" dirty="0" smtClean="0">
              <a:latin typeface="Calibri" panose="020F0502020204030204" pitchFamily="34" charset="0"/>
            </a:endParaRPr>
          </a:p>
          <a:p>
            <a:pPr marL="0" lvl="0" indent="0" algn="l" rtl="0">
              <a:spcBef>
                <a:spcPts val="0"/>
              </a:spcBef>
              <a:spcAft>
                <a:spcPts val="0"/>
              </a:spcAft>
              <a:buClr>
                <a:schemeClr val="dk1"/>
              </a:buClr>
              <a:buSzPts val="1200"/>
              <a:buFont typeface="Calibri"/>
              <a:buNone/>
            </a:pPr>
            <a:r>
              <a:rPr lang="es-MX" noProof="0" dirty="0" smtClean="0">
                <a:latin typeface="Calibri" panose="020F0502020204030204" pitchFamily="34" charset="0"/>
              </a:rPr>
              <a:t>Módulo 6. </a:t>
            </a:r>
            <a:r>
              <a:rPr lang="es-MX" baseline="0" noProof="0" dirty="0" smtClean="0">
                <a:latin typeface="Calibri" panose="020F0502020204030204" pitchFamily="34" charset="0"/>
              </a:rPr>
              <a:t>Seguridad</a:t>
            </a:r>
            <a:endParaRPr lang="es-MX" noProof="0"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6</a:t>
            </a:fld>
            <a:endParaRPr lang="es-MX"/>
          </a:p>
        </p:txBody>
      </p:sp>
    </p:spTree>
    <p:extLst>
      <p:ext uri="{BB962C8B-B14F-4D97-AF65-F5344CB8AC3E}">
        <p14:creationId xmlns:p14="http://schemas.microsoft.com/office/powerpoint/2010/main" val="11057871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kern="1200" dirty="0" smtClean="0">
                <a:solidFill>
                  <a:schemeClr val="tx1"/>
                </a:solidFill>
                <a:effectLst/>
                <a:latin typeface="+mn-lt"/>
                <a:ea typeface="+mn-ea"/>
                <a:cs typeface="+mn-cs"/>
              </a:rPr>
              <a:t>2 High: es usado en conducción normal en carreteras pavimentadas donde no hay pérdida de tracción. Este modo permite que el vehículo funcione como 2WD siendo las llantas traseras las que impulsen el vehículo ayudando a mejorar la eficiencia del combustible. Es el ajuste óptimo para condiciones normales de manejo en carreteras y autopistas.</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AUTO: en este tipo de tracción, el eje delantero está activado y la caja de transferencia utiliza un embrague controlado electrónicamente para gestionar el torque enviado a cada eje. La caja de transferencia ajusta automáticamente el embrague para ayudar a proporcionar una mejor tracción, estabilidad y control. Este modo se puede usar en cualquier superficie de la carretera, sin embargo, es ideal en carreteras mojadas o en condiciones invernales. En comparación con el modo 2 High, se puede reducir ligeramente la eficiencia del combustible.</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4 High: está diseñado para ayudar a aumentar la tracción al conducir sobre terreno suelto, resbaladizo o exigente, como condiciones fuera de la carretera, arena o nieve. En este modo, la caja de transferencia envía torque a las cuatro ruedas obligando a los ejes a girar a la misma velocidad por lo que será notable un mayor consumo de combustible.</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4 </a:t>
            </a:r>
            <a:r>
              <a:rPr lang="es-MX" sz="1200" kern="1200" dirty="0" err="1" smtClean="0">
                <a:solidFill>
                  <a:schemeClr val="tx1"/>
                </a:solidFill>
                <a:effectLst/>
                <a:latin typeface="+mn-lt"/>
                <a:ea typeface="+mn-ea"/>
                <a:cs typeface="+mn-cs"/>
              </a:rPr>
              <a:t>Low</a:t>
            </a:r>
            <a:r>
              <a:rPr lang="es-MX" sz="1200" kern="1200" dirty="0" smtClean="0">
                <a:solidFill>
                  <a:schemeClr val="tx1"/>
                </a:solidFill>
                <a:effectLst/>
                <a:latin typeface="+mn-lt"/>
                <a:ea typeface="+mn-ea"/>
                <a:cs typeface="+mn-cs"/>
              </a:rPr>
              <a:t>: este tipo de tracción activa los engranajes de reducción dentro de la caja de transferencia para proporcionar más torque a las ruedas para la conducción fuera de carretera, como en arena profunda o barro. En escenarios todo terreno, 4 </a:t>
            </a:r>
            <a:r>
              <a:rPr lang="es-MX" sz="1200" kern="1200" dirty="0" err="1" smtClean="0">
                <a:solidFill>
                  <a:schemeClr val="tx1"/>
                </a:solidFill>
                <a:effectLst/>
                <a:latin typeface="+mn-lt"/>
                <a:ea typeface="+mn-ea"/>
                <a:cs typeface="+mn-cs"/>
              </a:rPr>
              <a:t>Low</a:t>
            </a:r>
            <a:r>
              <a:rPr lang="es-MX" sz="1200" kern="1200" dirty="0" smtClean="0">
                <a:solidFill>
                  <a:schemeClr val="tx1"/>
                </a:solidFill>
                <a:effectLst/>
                <a:latin typeface="+mn-lt"/>
                <a:ea typeface="+mn-ea"/>
                <a:cs typeface="+mn-cs"/>
              </a:rPr>
              <a:t> está diseñado para ayudar a darle al conductor más control de la velocidad del vehículo al cruzar obstáculos como rocas o al subir pendientes pronunciadas. </a:t>
            </a:r>
            <a:r>
              <a:rPr lang="es-MX" sz="1200" b="1" kern="1200" dirty="0" smtClean="0">
                <a:solidFill>
                  <a:schemeClr val="tx1"/>
                </a:solidFill>
                <a:effectLst/>
                <a:latin typeface="+mn-lt"/>
                <a:ea typeface="+mn-ea"/>
                <a:cs typeface="+mn-cs"/>
              </a:rPr>
              <a:t>Para la correcta activación de este tipo de tracción es necesario colocar la caja de cambios en posición neutral antes y después de su activación</a:t>
            </a:r>
            <a:r>
              <a:rPr lang="es-MX" sz="1200" kern="1200" dirty="0" smtClean="0">
                <a:solidFill>
                  <a:schemeClr val="tx1"/>
                </a:solidFill>
                <a:effectLst/>
                <a:latin typeface="+mn-lt"/>
                <a:ea typeface="+mn-ea"/>
                <a:cs typeface="+mn-cs"/>
              </a:rPr>
              <a:t>, de otra forma, se mostrará un mensaje en el clúster indicando que realices esta función para poder acoplar los engranes reductores de la caja de transferencia.</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Este tipo de tracción NO debe utilizarse a velocidades superiores a 70 km/h y NO se diseñó para su uso en superficies con buena tracción; por lo que es importante cambiar este tipo de tracción tan pronto como mejoren las condiciones del camino, </a:t>
            </a:r>
            <a:r>
              <a:rPr lang="es-MX" sz="1200" b="1" kern="1200" dirty="0" smtClean="0">
                <a:solidFill>
                  <a:schemeClr val="tx1"/>
                </a:solidFill>
                <a:effectLst/>
                <a:latin typeface="+mn-lt"/>
                <a:ea typeface="+mn-ea"/>
                <a:cs typeface="+mn-cs"/>
              </a:rPr>
              <a:t>incluso durante la tracción 4 </a:t>
            </a:r>
            <a:r>
              <a:rPr lang="es-MX" sz="1200" b="1" kern="1200" dirty="0" err="1" smtClean="0">
                <a:solidFill>
                  <a:schemeClr val="tx1"/>
                </a:solidFill>
                <a:effectLst/>
                <a:latin typeface="+mn-lt"/>
                <a:ea typeface="+mn-ea"/>
                <a:cs typeface="+mn-cs"/>
              </a:rPr>
              <a:t>low</a:t>
            </a:r>
            <a:r>
              <a:rPr lang="es-MX" sz="1200" b="1" kern="1200" dirty="0" smtClean="0">
                <a:solidFill>
                  <a:schemeClr val="tx1"/>
                </a:solidFill>
                <a:effectLst/>
                <a:latin typeface="+mn-lt"/>
                <a:ea typeface="+mn-ea"/>
                <a:cs typeface="+mn-cs"/>
              </a:rPr>
              <a:t> el vehículo no permite elegir el modo de manejo Sport para no sobrepasar las capacidades de torque que puede soportar la caja de transferencia. </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A00597-BCF9-4650-9BE6-20EF66E2F8BF}" type="slidenum">
              <a:rPr lang="es-MX" smtClean="0"/>
              <a:t>60</a:t>
            </a:fld>
            <a:endParaRPr lang="es-MX"/>
          </a:p>
        </p:txBody>
      </p:sp>
    </p:spTree>
    <p:extLst>
      <p:ext uri="{BB962C8B-B14F-4D97-AF65-F5344CB8AC3E}">
        <p14:creationId xmlns:p14="http://schemas.microsoft.com/office/powerpoint/2010/main" val="40641944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kern="1200" dirty="0" smtClean="0">
                <a:solidFill>
                  <a:schemeClr val="tx1"/>
                </a:solidFill>
                <a:effectLst/>
                <a:latin typeface="+mn-lt"/>
                <a:ea typeface="+mn-ea"/>
                <a:cs typeface="+mn-cs"/>
              </a:rPr>
              <a:t>2 High: es usado en conducción normal en carreteras pavimentadas donde no hay pérdida de tracción. Este modo permite que el vehículo funcione como 2WD siendo las llantas traseras las que impulsen el vehículo ayudando a mejorar la eficiencia del combustible. Es el ajuste óptimo para condiciones normales de manejo en carreteras y autopistas.</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AUTO: en este tipo de tracción, el eje delantero está activado y la caja de transferencia utiliza un embrague controlado electrónicamente para gestionar el torque enviado a cada eje. La caja de transferencia ajusta automáticamente el embrague para ayudar a proporcionar una mejor tracción, estabilidad y control. Este modo se puede usar en cualquier superficie de la carretera, sin embargo, es ideal en carreteras mojadas o en condiciones invernales. En comparación con el modo 2 High, se puede reducir ligeramente la eficiencia del combustible.</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4 High: está diseñado para ayudar a aumentar la tracción al conducir sobre terreno suelto, resbaladizo o exigente, como condiciones fuera de la carretera, arena o nieve. En este modo, la caja de transferencia envía torque a las cuatro ruedas obligando a los ejes a girar a la misma velocidad por lo que será notable un mayor consumo de combustible.</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4 </a:t>
            </a:r>
            <a:r>
              <a:rPr lang="es-MX" sz="1200" kern="1200" dirty="0" err="1" smtClean="0">
                <a:solidFill>
                  <a:schemeClr val="tx1"/>
                </a:solidFill>
                <a:effectLst/>
                <a:latin typeface="+mn-lt"/>
                <a:ea typeface="+mn-ea"/>
                <a:cs typeface="+mn-cs"/>
              </a:rPr>
              <a:t>Low</a:t>
            </a:r>
            <a:r>
              <a:rPr lang="es-MX" sz="1200" kern="1200" dirty="0" smtClean="0">
                <a:solidFill>
                  <a:schemeClr val="tx1"/>
                </a:solidFill>
                <a:effectLst/>
                <a:latin typeface="+mn-lt"/>
                <a:ea typeface="+mn-ea"/>
                <a:cs typeface="+mn-cs"/>
              </a:rPr>
              <a:t>: este tipo de tracción activa los engranajes de reducción dentro de la caja de transferencia para proporcionar más torque a las ruedas para la conducción fuera de carretera, como en arena profunda o barro. En escenarios todo terreno, 4 </a:t>
            </a:r>
            <a:r>
              <a:rPr lang="es-MX" sz="1200" kern="1200" dirty="0" err="1" smtClean="0">
                <a:solidFill>
                  <a:schemeClr val="tx1"/>
                </a:solidFill>
                <a:effectLst/>
                <a:latin typeface="+mn-lt"/>
                <a:ea typeface="+mn-ea"/>
                <a:cs typeface="+mn-cs"/>
              </a:rPr>
              <a:t>Low</a:t>
            </a:r>
            <a:r>
              <a:rPr lang="es-MX" sz="1200" kern="1200" dirty="0" smtClean="0">
                <a:solidFill>
                  <a:schemeClr val="tx1"/>
                </a:solidFill>
                <a:effectLst/>
                <a:latin typeface="+mn-lt"/>
                <a:ea typeface="+mn-ea"/>
                <a:cs typeface="+mn-cs"/>
              </a:rPr>
              <a:t> está diseñado para ayudar a darle al conductor más control de la velocidad del vehículo al cruzar obstáculos como rocas o al subir pendientes pronunciadas. </a:t>
            </a:r>
            <a:r>
              <a:rPr lang="es-MX" sz="1200" b="1" kern="1200" dirty="0" smtClean="0">
                <a:solidFill>
                  <a:schemeClr val="tx1"/>
                </a:solidFill>
                <a:effectLst/>
                <a:latin typeface="+mn-lt"/>
                <a:ea typeface="+mn-ea"/>
                <a:cs typeface="+mn-cs"/>
              </a:rPr>
              <a:t>Para la correcta activación de este tipo de tracción es necesario colocar la caja de cambios en posición neutral antes y después de su activación</a:t>
            </a:r>
            <a:r>
              <a:rPr lang="es-MX" sz="1200" kern="1200" dirty="0" smtClean="0">
                <a:solidFill>
                  <a:schemeClr val="tx1"/>
                </a:solidFill>
                <a:effectLst/>
                <a:latin typeface="+mn-lt"/>
                <a:ea typeface="+mn-ea"/>
                <a:cs typeface="+mn-cs"/>
              </a:rPr>
              <a:t>, de otra forma, se mostrará un mensaje en el clúster indicando que realices esta función para poder acoplar los engranes reductores de la caja de transferencia.</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Este tipo de tracción NO debe utilizarse a velocidades superiores a 70 km/h y NO se diseñó para su uso en superficies con buena tracción; por lo que es importante cambiar este tipo de tracción tan pronto como mejoren las condiciones del camino, </a:t>
            </a:r>
            <a:r>
              <a:rPr lang="es-MX" sz="1200" b="1" kern="1200" dirty="0" smtClean="0">
                <a:solidFill>
                  <a:schemeClr val="tx1"/>
                </a:solidFill>
                <a:effectLst/>
                <a:latin typeface="+mn-lt"/>
                <a:ea typeface="+mn-ea"/>
                <a:cs typeface="+mn-cs"/>
              </a:rPr>
              <a:t>incluso durante la tracción 4 </a:t>
            </a:r>
            <a:r>
              <a:rPr lang="es-MX" sz="1200" b="1" kern="1200" dirty="0" err="1" smtClean="0">
                <a:solidFill>
                  <a:schemeClr val="tx1"/>
                </a:solidFill>
                <a:effectLst/>
                <a:latin typeface="+mn-lt"/>
                <a:ea typeface="+mn-ea"/>
                <a:cs typeface="+mn-cs"/>
              </a:rPr>
              <a:t>low</a:t>
            </a:r>
            <a:r>
              <a:rPr lang="es-MX" sz="1200" b="1" kern="1200" dirty="0" smtClean="0">
                <a:solidFill>
                  <a:schemeClr val="tx1"/>
                </a:solidFill>
                <a:effectLst/>
                <a:latin typeface="+mn-lt"/>
                <a:ea typeface="+mn-ea"/>
                <a:cs typeface="+mn-cs"/>
              </a:rPr>
              <a:t> el vehículo no permite elegir el modo de manejo Sport para no sobrepasar las capacidades de torque que puede soportar la caja de transferencia. </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A00597-BCF9-4650-9BE6-20EF66E2F8BF}" type="slidenum">
              <a:rPr lang="es-MX" smtClean="0"/>
              <a:t>61</a:t>
            </a:fld>
            <a:endParaRPr lang="es-MX"/>
          </a:p>
        </p:txBody>
      </p:sp>
    </p:spTree>
    <p:extLst>
      <p:ext uri="{BB962C8B-B14F-4D97-AF65-F5344CB8AC3E}">
        <p14:creationId xmlns:p14="http://schemas.microsoft.com/office/powerpoint/2010/main" val="8462285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Modos de manejo</a:t>
            </a:r>
            <a:endParaRPr lang="en-US" sz="1200" b="1" kern="1200" dirty="0" smtClean="0">
              <a:solidFill>
                <a:schemeClr val="tx1"/>
              </a:solidFill>
              <a:effectLst/>
              <a:latin typeface="+mn-lt"/>
              <a:ea typeface="+mn-ea"/>
              <a:cs typeface="+mn-cs"/>
            </a:endParaRPr>
          </a:p>
          <a:p>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también cuenta</a:t>
            </a:r>
            <a:r>
              <a:rPr lang="es-MX" sz="1200" kern="1200" baseline="0" dirty="0" smtClean="0">
                <a:solidFill>
                  <a:schemeClr val="tx1"/>
                </a:solidFill>
                <a:effectLst/>
                <a:latin typeface="+mn-lt"/>
                <a:ea typeface="+mn-ea"/>
                <a:cs typeface="+mn-cs"/>
              </a:rPr>
              <a:t> con</a:t>
            </a:r>
            <a:r>
              <a:rPr lang="es-MX" sz="1200" kern="1200" dirty="0" smtClean="0">
                <a:solidFill>
                  <a:schemeClr val="tx1"/>
                </a:solidFill>
                <a:effectLst/>
                <a:latin typeface="+mn-lt"/>
                <a:ea typeface="+mn-ea"/>
                <a:cs typeface="+mn-cs"/>
              </a:rPr>
              <a:t> 4 modos de manejo</a:t>
            </a:r>
            <a:r>
              <a:rPr lang="es-MX" sz="1200" kern="1200" baseline="0" dirty="0" smtClean="0">
                <a:solidFill>
                  <a:schemeClr val="tx1"/>
                </a:solidFill>
                <a:effectLst/>
                <a:latin typeface="+mn-lt"/>
                <a:ea typeface="+mn-ea"/>
                <a:cs typeface="+mn-cs"/>
              </a:rPr>
              <a:t> para tener una conducción especializada en diferentes situaciones</a:t>
            </a:r>
            <a:r>
              <a:rPr lang="es-MX"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Tour (Normal): Proporciona una experiencia equilibrada ideal para la mayoría escenarios de manejo.</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Sport (Deportivo): Convierte todos los subsistemas en una sensación más deportiva que aumenta la capacidad de respuesta del vehículo. Este modo prioriza el manejo y el aumento de la sensación de la dirección.</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err="1" smtClean="0">
                <a:solidFill>
                  <a:schemeClr val="tx1"/>
                </a:solidFill>
                <a:effectLst/>
                <a:latin typeface="+mn-lt"/>
                <a:ea typeface="+mn-ea"/>
                <a:cs typeface="+mn-cs"/>
              </a:rPr>
              <a:t>Tow</a:t>
            </a:r>
            <a:r>
              <a:rPr lang="es-MX" sz="1200" kern="1200" dirty="0" smtClean="0">
                <a:solidFill>
                  <a:schemeClr val="tx1"/>
                </a:solidFill>
                <a:effectLst/>
                <a:latin typeface="+mn-lt"/>
                <a:ea typeface="+mn-ea"/>
                <a:cs typeface="+mn-cs"/>
              </a:rPr>
              <a:t>/</a:t>
            </a:r>
            <a:r>
              <a:rPr lang="es-MX" sz="1200" kern="1200" dirty="0" err="1" smtClean="0">
                <a:solidFill>
                  <a:schemeClr val="tx1"/>
                </a:solidFill>
                <a:effectLst/>
                <a:latin typeface="+mn-lt"/>
                <a:ea typeface="+mn-ea"/>
                <a:cs typeface="+mn-cs"/>
              </a:rPr>
              <a:t>Haul</a:t>
            </a:r>
            <a:r>
              <a:rPr lang="es-MX" sz="1200" kern="1200" dirty="0" smtClean="0">
                <a:solidFill>
                  <a:schemeClr val="tx1"/>
                </a:solidFill>
                <a:effectLst/>
                <a:latin typeface="+mn-lt"/>
                <a:ea typeface="+mn-ea"/>
                <a:cs typeface="+mn-cs"/>
              </a:rPr>
              <a:t> (Remolque/Arrastre): Optimiza la comodidad del conductor mientras remolca cargas pesadas o cuando el área de carga trasera está completamente cargada. Reduce los cambios de velocidades de la transmisión en carretera y también impacta el control de balanceo del remolque y la sensación de la dirección.</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smtClean="0">
                <a:solidFill>
                  <a:schemeClr val="tx1"/>
                </a:solidFill>
                <a:effectLst/>
                <a:latin typeface="+mn-lt"/>
                <a:ea typeface="+mn-ea"/>
                <a:cs typeface="+mn-cs"/>
              </a:rPr>
              <a:t>Off-Road (todo terreno): Diseñado para entornos sin pavimentar (césped, grava, tierra, etc.) a velocidades moderadas.</a:t>
            </a:r>
            <a:endParaRPr lang="es-MX" dirty="0"/>
          </a:p>
        </p:txBody>
      </p:sp>
      <p:sp>
        <p:nvSpPr>
          <p:cNvPr id="4" name="Slide Number Placeholder 3"/>
          <p:cNvSpPr>
            <a:spLocks noGrp="1"/>
          </p:cNvSpPr>
          <p:nvPr>
            <p:ph type="sldNum" sz="quarter" idx="10"/>
          </p:nvPr>
        </p:nvSpPr>
        <p:spPr/>
        <p:txBody>
          <a:bodyPr/>
          <a:lstStyle/>
          <a:p>
            <a:fld id="{F7A00597-BCF9-4650-9BE6-20EF66E2F8BF}" type="slidenum">
              <a:rPr lang="es-MX" smtClean="0"/>
              <a:t>62</a:t>
            </a:fld>
            <a:endParaRPr lang="es-MX"/>
          </a:p>
        </p:txBody>
      </p:sp>
    </p:spTree>
    <p:extLst>
      <p:ext uri="{BB962C8B-B14F-4D97-AF65-F5344CB8AC3E}">
        <p14:creationId xmlns:p14="http://schemas.microsoft.com/office/powerpoint/2010/main" val="33550538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Diferencial de deslizamiento limitado con función de bloqueo (LSD)</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Este tipo de diferencial LSD por sus siglas en inglés, </a:t>
            </a:r>
            <a:r>
              <a:rPr lang="es-MX" sz="1200" kern="1200" dirty="0" err="1" smtClean="0">
                <a:solidFill>
                  <a:schemeClr val="tx1"/>
                </a:solidFill>
                <a:effectLst/>
                <a:latin typeface="+mn-lt"/>
                <a:ea typeface="+mn-ea"/>
                <a:cs typeface="+mn-cs"/>
              </a:rPr>
              <a:t>Limited</a:t>
            </a:r>
            <a:r>
              <a:rPr lang="es-MX" sz="1200" kern="1200" dirty="0" smtClean="0">
                <a:solidFill>
                  <a:schemeClr val="tx1"/>
                </a:solidFill>
                <a:effectLst/>
                <a:latin typeface="+mn-lt"/>
                <a:ea typeface="+mn-ea"/>
                <a:cs typeface="+mn-cs"/>
              </a:rPr>
              <a:t> Slip </a:t>
            </a:r>
            <a:r>
              <a:rPr lang="es-MX" sz="1200" kern="1200" dirty="0" err="1" smtClean="0">
                <a:solidFill>
                  <a:schemeClr val="tx1"/>
                </a:solidFill>
                <a:effectLst/>
                <a:latin typeface="+mn-lt"/>
                <a:ea typeface="+mn-ea"/>
                <a:cs typeface="+mn-cs"/>
              </a:rPr>
              <a:t>Differential</a:t>
            </a:r>
            <a:r>
              <a:rPr lang="es-MX" sz="1200" kern="1200" dirty="0" smtClean="0">
                <a:solidFill>
                  <a:schemeClr val="tx1"/>
                </a:solidFill>
                <a:effectLst/>
                <a:latin typeface="+mn-lt"/>
                <a:ea typeface="+mn-ea"/>
                <a:cs typeface="+mn-cs"/>
              </a:rPr>
              <a:t>, funciona en todas las superficies y ayuda en gran medida al desempeño y desplazamiento del vehículo en terrenos difíciles de poca tracción cuando una rueda pierde adherencia con el piso ofreciendo una tracción más precisa y un acoplamiento de potencia para las ruedas traseras. </a:t>
            </a:r>
            <a:r>
              <a:rPr lang="es-MX" sz="1200" b="1" kern="1200" dirty="0" smtClean="0">
                <a:solidFill>
                  <a:schemeClr val="tx1"/>
                </a:solidFill>
                <a:effectLst/>
                <a:latin typeface="+mn-lt"/>
                <a:ea typeface="+mn-ea"/>
                <a:cs typeface="+mn-cs"/>
              </a:rPr>
              <a:t>Este sistema trabaja de manera inteligente ya que no existe un botón o configuraciones electrónicas para su activación</a:t>
            </a:r>
            <a:r>
              <a:rPr lang="es-MX" sz="1200" kern="1200" dirty="0" smtClean="0">
                <a:solidFill>
                  <a:schemeClr val="tx1"/>
                </a:solidFill>
                <a:effectLst/>
                <a:latin typeface="+mn-lt"/>
                <a:ea typeface="+mn-ea"/>
                <a:cs typeface="+mn-cs"/>
              </a:rPr>
              <a:t>, el trabajo se realiza de manera instantánea y silenciosa tanto en altas como bajas velocidades. Además, incluye la función de bloque, el cual puede bloquear completamente el eje trasero para repartir el torque 50/50 entre las dos llantas. </a:t>
            </a:r>
            <a:endParaRPr lang="es-MX" dirty="0"/>
          </a:p>
        </p:txBody>
      </p:sp>
      <p:sp>
        <p:nvSpPr>
          <p:cNvPr id="4" name="Slide Number Placeholder 3"/>
          <p:cNvSpPr>
            <a:spLocks noGrp="1"/>
          </p:cNvSpPr>
          <p:nvPr>
            <p:ph type="sldNum" sz="quarter" idx="10"/>
          </p:nvPr>
        </p:nvSpPr>
        <p:spPr/>
        <p:txBody>
          <a:bodyPr/>
          <a:lstStyle/>
          <a:p>
            <a:fld id="{F7A00597-BCF9-4650-9BE6-20EF66E2F8BF}" type="slidenum">
              <a:rPr lang="es-MX" smtClean="0"/>
              <a:t>63</a:t>
            </a:fld>
            <a:endParaRPr lang="es-MX"/>
          </a:p>
        </p:txBody>
      </p:sp>
    </p:spTree>
    <p:extLst>
      <p:ext uri="{BB962C8B-B14F-4D97-AF65-F5344CB8AC3E}">
        <p14:creationId xmlns:p14="http://schemas.microsoft.com/office/powerpoint/2010/main" val="4379553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600" b="1" kern="1200" dirty="0" smtClean="0">
                <a:solidFill>
                  <a:schemeClr val="tx1"/>
                </a:solidFill>
                <a:effectLst/>
                <a:latin typeface="+mn-lt"/>
                <a:ea typeface="+mn-ea"/>
                <a:cs typeface="+mn-cs"/>
              </a:rPr>
              <a:t>← video 1</a:t>
            </a:r>
          </a:p>
          <a:p>
            <a:r>
              <a:rPr lang="es-MX" sz="1600" b="1" kern="1200" dirty="0" smtClean="0">
                <a:solidFill>
                  <a:schemeClr val="tx1"/>
                </a:solidFill>
                <a:effectLst/>
                <a:latin typeface="+mn-lt"/>
                <a:ea typeface="+mn-ea"/>
                <a:cs typeface="+mn-cs"/>
              </a:rPr>
              <a:t>Ventilas </a:t>
            </a:r>
            <a:r>
              <a:rPr lang="es-MX" sz="1600" b="1" kern="1200" dirty="0" err="1" smtClean="0">
                <a:solidFill>
                  <a:schemeClr val="tx1"/>
                </a:solidFill>
                <a:effectLst/>
                <a:latin typeface="+mn-lt"/>
                <a:ea typeface="+mn-ea"/>
                <a:cs typeface="+mn-cs"/>
              </a:rPr>
              <a:t>aeroactivas</a:t>
            </a:r>
            <a:r>
              <a:rPr lang="es-MX" sz="16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r>
              <a:rPr lang="es-MX" sz="1400" kern="1200" dirty="0" smtClean="0">
                <a:solidFill>
                  <a:schemeClr val="tx1"/>
                </a:solidFill>
                <a:effectLst/>
                <a:latin typeface="+mn-lt"/>
                <a:ea typeface="+mn-ea"/>
                <a:cs typeface="+mn-cs"/>
              </a:rPr>
              <a:t>Este elemento se encuentra montado en la parrilla frontal de </a:t>
            </a:r>
            <a:r>
              <a:rPr lang="es-MX" sz="1400" kern="1200" dirty="0" err="1" smtClean="0">
                <a:solidFill>
                  <a:schemeClr val="tx1"/>
                </a:solidFill>
                <a:effectLst/>
                <a:latin typeface="+mn-lt"/>
                <a:ea typeface="+mn-ea"/>
                <a:cs typeface="+mn-cs"/>
              </a:rPr>
              <a:t>Yukon</a:t>
            </a:r>
            <a:r>
              <a:rPr lang="es-MX" sz="1400" kern="1200" dirty="0" smtClean="0">
                <a:solidFill>
                  <a:schemeClr val="tx1"/>
                </a:solidFill>
                <a:effectLst/>
                <a:latin typeface="+mn-lt"/>
                <a:ea typeface="+mn-ea"/>
                <a:cs typeface="+mn-cs"/>
              </a:rPr>
              <a:t> </a:t>
            </a:r>
            <a:r>
              <a:rPr lang="es-MX" sz="1400" kern="1200" dirty="0" err="1" smtClean="0">
                <a:solidFill>
                  <a:schemeClr val="tx1"/>
                </a:solidFill>
                <a:effectLst/>
                <a:latin typeface="+mn-lt"/>
                <a:ea typeface="+mn-ea"/>
                <a:cs typeface="+mn-cs"/>
              </a:rPr>
              <a:t>Denali</a:t>
            </a:r>
            <a:r>
              <a:rPr lang="es-MX" sz="1400" kern="1200" dirty="0" smtClean="0">
                <a:solidFill>
                  <a:schemeClr val="tx1"/>
                </a:solidFill>
                <a:effectLst/>
                <a:latin typeface="+mn-lt"/>
                <a:ea typeface="+mn-ea"/>
                <a:cs typeface="+mn-cs"/>
              </a:rPr>
              <a:t> y contribuye al dinamismo del vehículo cuando está a altas velocidades, estas ventilas se cierran cuando se está en marcha y el motor no requiere refrigeración para mejorar la aerodinámica y así reducir la resistencia del viento permitiendo el flujo del aire desde la parte delantera del cofre, hacia la parte trasera del vehículo. En el momento que el motor requiera mayor ventilación, </a:t>
            </a:r>
            <a:r>
              <a:rPr lang="es-MX" sz="1400" b="1" kern="1200" dirty="0" smtClean="0">
                <a:solidFill>
                  <a:schemeClr val="tx1"/>
                </a:solidFill>
                <a:effectLst/>
                <a:latin typeface="+mn-lt"/>
                <a:ea typeface="+mn-ea"/>
                <a:cs typeface="+mn-cs"/>
              </a:rPr>
              <a:t>las ventilas se abren automáticamente</a:t>
            </a:r>
            <a:r>
              <a:rPr lang="es-MX" sz="1400" kern="1200" dirty="0" smtClean="0">
                <a:solidFill>
                  <a:schemeClr val="tx1"/>
                </a:solidFill>
                <a:effectLst/>
                <a:latin typeface="+mn-lt"/>
                <a:ea typeface="+mn-ea"/>
                <a:cs typeface="+mn-cs"/>
              </a:rPr>
              <a:t>. De esta forma se optimiza el consumo de combustible. Puede ser necesario conducir el vehículo hasta por 15 minutos a velocidades mayores a 40 km/h para que el sistema funcione. Sin embargo, si se detecta una temperatura ambiente baja, las ventilas permanecerán cerradas.</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A00597-BCF9-4650-9BE6-20EF66E2F8BF}" type="slidenum">
              <a:rPr lang="es-MX" smtClean="0"/>
              <a:t>64</a:t>
            </a:fld>
            <a:endParaRPr lang="es-MX"/>
          </a:p>
        </p:txBody>
      </p:sp>
    </p:spTree>
    <p:extLst>
      <p:ext uri="{BB962C8B-B14F-4D97-AF65-F5344CB8AC3E}">
        <p14:creationId xmlns:p14="http://schemas.microsoft.com/office/powerpoint/2010/main" val="2105992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Suspensión trasera independiente</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Una de las mayores innovaciones para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es la nueva arquitectura la cual incorpora una suspensión trasera independiente. Dentro de este nuevo atributo es que transforma fundamentalmente la dinámica de conducción, permitiendo que cada rueda trasera maneje las condiciones del camino por separado. Esto mejora drásticamente la calidad de la conducción, la capacidad de respuesta de la dirección y el confort del habitáculo. </a:t>
            </a:r>
            <a:r>
              <a:rPr lang="es-MX" sz="1200" b="1" kern="1200" dirty="0" smtClean="0">
                <a:solidFill>
                  <a:schemeClr val="tx1"/>
                </a:solidFill>
                <a:effectLst/>
                <a:latin typeface="+mn-lt"/>
                <a:ea typeface="+mn-ea"/>
                <a:cs typeface="+mn-cs"/>
              </a:rPr>
              <a:t>Esta suspensión independiente </a:t>
            </a:r>
            <a:r>
              <a:rPr lang="es-MX" sz="1200" b="1" kern="1200" dirty="0" err="1" smtClean="0">
                <a:solidFill>
                  <a:schemeClr val="tx1"/>
                </a:solidFill>
                <a:effectLst/>
                <a:latin typeface="+mn-lt"/>
                <a:ea typeface="+mn-ea"/>
                <a:cs typeface="+mn-cs"/>
              </a:rPr>
              <a:t>multilink</a:t>
            </a:r>
            <a:r>
              <a:rPr lang="es-MX" sz="1200" b="1" kern="1200" dirty="0" smtClean="0">
                <a:solidFill>
                  <a:schemeClr val="tx1"/>
                </a:solidFill>
                <a:effectLst/>
                <a:latin typeface="+mn-lt"/>
                <a:ea typeface="+mn-ea"/>
                <a:cs typeface="+mn-cs"/>
              </a:rPr>
              <a:t> se compone de 4 brazos, resortes helicoidales y una barra estabilizadora robusta</a:t>
            </a:r>
            <a:r>
              <a:rPr lang="es-MX" sz="1200" kern="1200" dirty="0" smtClean="0">
                <a:solidFill>
                  <a:schemeClr val="tx1"/>
                </a:solidFill>
                <a:effectLst/>
                <a:latin typeface="+mn-lt"/>
                <a:ea typeface="+mn-ea"/>
                <a:cs typeface="+mn-cs"/>
              </a:rPr>
              <a:t>, lo cual permite la sofisticación de conducción y las características de aislamiento típicamente asociadas con vehículos más pequeños pero adaptadas a los requisitos de capacidad superior de un SUV de lujo de tamaño completo. Esta es una actualización importante que ofrece importantes beneficios para el cliente como una conducción más suave y mayor comodidad debido al movimiento independiente de la rueda, mejor dirección y manejo debido a la mayor rigidez lateral y al control preciso del movimiento de la rueda; y mayor espacio para las piernas en la tercera fila y el espacio de carga trasero.</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A00597-BCF9-4650-9BE6-20EF66E2F8BF}" type="slidenum">
              <a:rPr lang="es-MX" smtClean="0"/>
              <a:t>65</a:t>
            </a:fld>
            <a:endParaRPr lang="es-MX"/>
          </a:p>
        </p:txBody>
      </p:sp>
    </p:spTree>
    <p:extLst>
      <p:ext uri="{BB962C8B-B14F-4D97-AF65-F5344CB8AC3E}">
        <p14:creationId xmlns:p14="http://schemas.microsoft.com/office/powerpoint/2010/main" val="3641588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video 5→</a:t>
            </a:r>
          </a:p>
          <a:p>
            <a:r>
              <a:rPr lang="es-MX" sz="1200" b="1" kern="1200" dirty="0" smtClean="0">
                <a:solidFill>
                  <a:schemeClr val="tx1"/>
                </a:solidFill>
                <a:effectLst/>
                <a:latin typeface="+mn-lt"/>
                <a:ea typeface="+mn-ea"/>
                <a:cs typeface="+mn-cs"/>
              </a:rPr>
              <a:t>Air </a:t>
            </a:r>
            <a:r>
              <a:rPr lang="es-MX" sz="1200" b="1" kern="1200" dirty="0" err="1" smtClean="0">
                <a:solidFill>
                  <a:schemeClr val="tx1"/>
                </a:solidFill>
                <a:effectLst/>
                <a:latin typeface="+mn-lt"/>
                <a:ea typeface="+mn-ea"/>
                <a:cs typeface="+mn-cs"/>
              </a:rPr>
              <a:t>Ride</a:t>
            </a:r>
            <a:r>
              <a:rPr lang="es-MX" sz="1200" b="1" kern="1200" dirty="0" smtClean="0">
                <a:solidFill>
                  <a:schemeClr val="tx1"/>
                </a:solidFill>
                <a:effectLst/>
                <a:latin typeface="+mn-lt"/>
                <a:ea typeface="+mn-ea"/>
                <a:cs typeface="+mn-cs"/>
              </a:rPr>
              <a:t> </a:t>
            </a:r>
            <a:r>
              <a:rPr lang="es-MX" sz="1200" b="1" kern="1200" dirty="0" err="1" smtClean="0">
                <a:solidFill>
                  <a:schemeClr val="tx1"/>
                </a:solidFill>
                <a:effectLst/>
                <a:latin typeface="+mn-lt"/>
                <a:ea typeface="+mn-ea"/>
                <a:cs typeface="+mn-cs"/>
              </a:rPr>
              <a:t>Adaptive</a:t>
            </a:r>
            <a:r>
              <a:rPr lang="es-MX" sz="1200" b="1" kern="1200" dirty="0" smtClean="0">
                <a:solidFill>
                  <a:schemeClr val="tx1"/>
                </a:solidFill>
                <a:effectLst/>
                <a:latin typeface="+mn-lt"/>
                <a:ea typeface="+mn-ea"/>
                <a:cs typeface="+mn-cs"/>
              </a:rPr>
              <a:t> </a:t>
            </a:r>
            <a:r>
              <a:rPr lang="es-MX" sz="1200" b="1" kern="1200" dirty="0" err="1" smtClean="0">
                <a:solidFill>
                  <a:schemeClr val="tx1"/>
                </a:solidFill>
                <a:effectLst/>
                <a:latin typeface="+mn-lt"/>
                <a:ea typeface="+mn-ea"/>
                <a:cs typeface="+mn-cs"/>
              </a:rPr>
              <a:t>Suspension</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Otro elemento sumamente innovador en la nueva generación de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es su sistema Air </a:t>
            </a:r>
            <a:r>
              <a:rPr lang="es-MX" sz="1200" kern="1200" dirty="0" err="1" smtClean="0">
                <a:solidFill>
                  <a:schemeClr val="tx1"/>
                </a:solidFill>
                <a:effectLst/>
                <a:latin typeface="+mn-lt"/>
                <a:ea typeface="+mn-ea"/>
                <a:cs typeface="+mn-cs"/>
              </a:rPr>
              <a:t>Ride</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Adaptive</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Suspension</a:t>
            </a:r>
            <a:r>
              <a:rPr lang="es-MX" sz="1200" kern="1200" dirty="0" smtClean="0">
                <a:solidFill>
                  <a:schemeClr val="tx1"/>
                </a:solidFill>
                <a:effectLst/>
                <a:latin typeface="+mn-lt"/>
                <a:ea typeface="+mn-ea"/>
                <a:cs typeface="+mn-cs"/>
              </a:rPr>
              <a:t> el cual permite un ajuste de altura en las 4 llantas del vehículo por medio de compresiones</a:t>
            </a:r>
            <a:r>
              <a:rPr lang="es-MX" sz="1200" kern="1200" baseline="0" dirty="0" smtClean="0">
                <a:solidFill>
                  <a:schemeClr val="tx1"/>
                </a:solidFill>
                <a:effectLst/>
                <a:latin typeface="+mn-lt"/>
                <a:ea typeface="+mn-ea"/>
                <a:cs typeface="+mn-cs"/>
              </a:rPr>
              <a:t> de aire</a:t>
            </a:r>
            <a:r>
              <a:rPr lang="es-MX" sz="1200" kern="1200" dirty="0" smtClean="0">
                <a:solidFill>
                  <a:schemeClr val="tx1"/>
                </a:solidFill>
                <a:effectLst/>
                <a:latin typeface="+mn-lt"/>
                <a:ea typeface="+mn-ea"/>
                <a:cs typeface="+mn-cs"/>
              </a:rPr>
              <a:t>. Esta tecnología permite bajar la altura del vehículo aproximadamente 5 cm para facilitar la entrada y salida en lugares reducidos o para facilitar la cargar y descarga de la cajuela. Para la correcta activación de esta función, el vehículo debe circular por debajo de los 12 km/h. </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También permite incrementar 2.5 cm aproximadamente su altura normal para realizar conducciones en caminos irregulares eliminando el temor de golpear la carrocería del vehículo y cuando se detecten maniobras agresivas a velocidades mayores de 80 km/h, el vehículo bajará automáticamente a su altura normal para proporcionar una mayor estabilidad.</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Otra configuración del sistema Air </a:t>
            </a:r>
            <a:r>
              <a:rPr lang="es-MX" sz="1200" kern="1200" dirty="0" err="1" smtClean="0">
                <a:solidFill>
                  <a:schemeClr val="tx1"/>
                </a:solidFill>
                <a:effectLst/>
                <a:latin typeface="+mn-lt"/>
                <a:ea typeface="+mn-ea"/>
                <a:cs typeface="+mn-cs"/>
              </a:rPr>
              <a:t>Ride</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Adaptive</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Suspension</a:t>
            </a:r>
            <a:r>
              <a:rPr lang="es-MX" sz="1200" kern="1200" dirty="0" smtClean="0">
                <a:solidFill>
                  <a:schemeClr val="tx1"/>
                </a:solidFill>
                <a:effectLst/>
                <a:latin typeface="+mn-lt"/>
                <a:ea typeface="+mn-ea"/>
                <a:cs typeface="+mn-cs"/>
              </a:rPr>
              <a:t> es permitir una </a:t>
            </a:r>
            <a:r>
              <a:rPr lang="es-MX" sz="1200" b="1" kern="1200" dirty="0" smtClean="0">
                <a:solidFill>
                  <a:schemeClr val="tx1"/>
                </a:solidFill>
                <a:effectLst/>
                <a:latin typeface="+mn-lt"/>
                <a:ea typeface="+mn-ea"/>
                <a:cs typeface="+mn-cs"/>
              </a:rPr>
              <a:t>elevación máxima de 5 cm aproximadamente </a:t>
            </a:r>
            <a:r>
              <a:rPr lang="es-MX" sz="1200" kern="1200" dirty="0" smtClean="0">
                <a:solidFill>
                  <a:schemeClr val="tx1"/>
                </a:solidFill>
                <a:effectLst/>
                <a:latin typeface="+mn-lt"/>
                <a:ea typeface="+mn-ea"/>
                <a:cs typeface="+mn-cs"/>
              </a:rPr>
              <a:t>para brindar una conducción todo terreno y poder superar obstáculos con mayor facilidad. Para poder activar esta configuración se necesita activar el tipo de tracción 4 </a:t>
            </a:r>
            <a:r>
              <a:rPr lang="es-MX" sz="1200" kern="1200" dirty="0" err="1" smtClean="0">
                <a:solidFill>
                  <a:schemeClr val="tx1"/>
                </a:solidFill>
                <a:effectLst/>
                <a:latin typeface="+mn-lt"/>
                <a:ea typeface="+mn-ea"/>
                <a:cs typeface="+mn-cs"/>
              </a:rPr>
              <a:t>high</a:t>
            </a:r>
            <a:r>
              <a:rPr lang="es-MX" sz="1200" kern="1200" dirty="0" smtClean="0">
                <a:solidFill>
                  <a:schemeClr val="tx1"/>
                </a:solidFill>
                <a:effectLst/>
                <a:latin typeface="+mn-lt"/>
                <a:ea typeface="+mn-ea"/>
                <a:cs typeface="+mn-cs"/>
              </a:rPr>
              <a:t>  o 4 </a:t>
            </a:r>
            <a:r>
              <a:rPr lang="es-MX" sz="1200" kern="1200" dirty="0" err="1" smtClean="0">
                <a:solidFill>
                  <a:schemeClr val="tx1"/>
                </a:solidFill>
                <a:effectLst/>
                <a:latin typeface="+mn-lt"/>
                <a:ea typeface="+mn-ea"/>
                <a:cs typeface="+mn-cs"/>
              </a:rPr>
              <a:t>Low</a:t>
            </a:r>
            <a:r>
              <a:rPr lang="es-MX" sz="1200" kern="1200" baseline="0" dirty="0" smtClean="0">
                <a:solidFill>
                  <a:schemeClr val="tx1"/>
                </a:solidFill>
                <a:effectLst/>
                <a:latin typeface="+mn-lt"/>
                <a:ea typeface="+mn-ea"/>
                <a:cs typeface="+mn-cs"/>
              </a:rPr>
              <a:t> </a:t>
            </a:r>
            <a:r>
              <a:rPr lang="es-MX" sz="1200" kern="1200" dirty="0" smtClean="0">
                <a:solidFill>
                  <a:schemeClr val="tx1"/>
                </a:solidFill>
                <a:effectLst/>
                <a:latin typeface="+mn-lt"/>
                <a:ea typeface="+mn-ea"/>
                <a:cs typeface="+mn-cs"/>
              </a:rPr>
              <a:t>y circular por debajo de los 48 Km/h. De igual forma, el vehículo bajará a su altura normal si detecta maniobras agresivas. </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La última configuración que ofrece este sistema es una altura aerodinámica que baja al vehículo 2 cm aproximadamente cuando se circule por arriba de los 105 km/h (65 mph) por un período de tiempo. Este tipo de configuración mejora el desplazamiento aerodinámico del vehículo para brindar mayor estabilidad y control. </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F7A00597-BCF9-4650-9BE6-20EF66E2F8BF}" type="slidenum">
              <a:rPr lang="es-MX" smtClean="0"/>
              <a:t>66</a:t>
            </a:fld>
            <a:endParaRPr lang="es-MX"/>
          </a:p>
        </p:txBody>
      </p:sp>
    </p:spTree>
    <p:extLst>
      <p:ext uri="{BB962C8B-B14F-4D97-AF65-F5344CB8AC3E}">
        <p14:creationId xmlns:p14="http://schemas.microsoft.com/office/powerpoint/2010/main" val="91175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0" kern="1200" baseline="0" dirty="0" smtClean="0">
                <a:solidFill>
                  <a:schemeClr val="tx1"/>
                </a:solidFill>
                <a:effectLst/>
                <a:latin typeface="+mn-lt"/>
                <a:ea typeface="+mn-ea"/>
                <a:cs typeface="+mn-cs"/>
              </a:rPr>
              <a:t>Dudas o preguntas</a:t>
            </a:r>
          </a:p>
          <a:p>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effectLst/>
                <a:latin typeface="+mn-lt"/>
                <a:ea typeface="+mn-ea"/>
                <a:cs typeface="+mn-cs"/>
              </a:rPr>
              <a:t>Preguntar</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si</a:t>
            </a:r>
            <a:r>
              <a:rPr lang="en-US" sz="1200" b="1" kern="1200" baseline="0" dirty="0" smtClean="0">
                <a:solidFill>
                  <a:schemeClr val="tx1"/>
                </a:solidFill>
                <a:effectLst/>
                <a:latin typeface="+mn-lt"/>
                <a:ea typeface="+mn-ea"/>
                <a:cs typeface="+mn-cs"/>
              </a:rPr>
              <a:t> hay </a:t>
            </a:r>
            <a:r>
              <a:rPr lang="en-US" sz="1200" b="1" kern="1200" baseline="0" dirty="0" err="1" smtClean="0">
                <a:solidFill>
                  <a:schemeClr val="tx1"/>
                </a:solidFill>
                <a:effectLst/>
                <a:latin typeface="+mn-lt"/>
                <a:ea typeface="+mn-ea"/>
                <a:cs typeface="+mn-cs"/>
              </a:rPr>
              <a:t>dudas</a:t>
            </a:r>
            <a:r>
              <a:rPr lang="en-US" sz="1200" b="1" kern="1200" baseline="0" dirty="0" smtClean="0">
                <a:solidFill>
                  <a:schemeClr val="tx1"/>
                </a:solidFill>
                <a:effectLst/>
                <a:latin typeface="+mn-lt"/>
                <a:ea typeface="+mn-ea"/>
                <a:cs typeface="+mn-cs"/>
              </a:rPr>
              <a:t> o </a:t>
            </a:r>
            <a:r>
              <a:rPr lang="en-US" sz="1200" b="1" kern="1200" baseline="0" dirty="0" err="1" smtClean="0">
                <a:solidFill>
                  <a:schemeClr val="tx1"/>
                </a:solidFill>
                <a:effectLst/>
                <a:latin typeface="+mn-lt"/>
                <a:ea typeface="+mn-ea"/>
                <a:cs typeface="+mn-cs"/>
              </a:rPr>
              <a:t>preguntas</a:t>
            </a:r>
            <a:r>
              <a:rPr lang="en-US" sz="1200" b="1" kern="1200" baseline="0" dirty="0" smtClean="0">
                <a:solidFill>
                  <a:schemeClr val="tx1"/>
                </a:solidFill>
                <a:effectLst/>
                <a:latin typeface="+mn-lt"/>
                <a:ea typeface="+mn-ea"/>
                <a:cs typeface="+mn-cs"/>
              </a:rPr>
              <a:t> para </a:t>
            </a:r>
            <a:r>
              <a:rPr lang="en-US" sz="1200" b="1" kern="1200" baseline="0" dirty="0" err="1" smtClean="0">
                <a:solidFill>
                  <a:schemeClr val="tx1"/>
                </a:solidFill>
                <a:effectLst/>
                <a:latin typeface="+mn-lt"/>
                <a:ea typeface="+mn-ea"/>
                <a:cs typeface="+mn-cs"/>
              </a:rPr>
              <a:t>pasar</a:t>
            </a:r>
            <a:r>
              <a:rPr lang="en-US" sz="1200" b="1" kern="1200" baseline="0" dirty="0" smtClean="0">
                <a:solidFill>
                  <a:schemeClr val="tx1"/>
                </a:solidFill>
                <a:effectLst/>
                <a:latin typeface="+mn-lt"/>
                <a:ea typeface="+mn-ea"/>
                <a:cs typeface="+mn-cs"/>
              </a:rPr>
              <a:t> a la </a:t>
            </a:r>
            <a:r>
              <a:rPr lang="en-US" sz="1200" b="1" kern="1200" baseline="0" dirty="0" err="1" smtClean="0">
                <a:solidFill>
                  <a:schemeClr val="tx1"/>
                </a:solidFill>
                <a:effectLst/>
                <a:latin typeface="+mn-lt"/>
                <a:ea typeface="+mn-ea"/>
                <a:cs typeface="+mn-cs"/>
              </a:rPr>
              <a:t>actividad</a:t>
            </a:r>
            <a:r>
              <a:rPr lang="en-US" sz="1200" b="1" kern="1200" baseline="0" dirty="0" smtClean="0">
                <a:solidFill>
                  <a:schemeClr val="tx1"/>
                </a:solidFill>
                <a:effectLst/>
                <a:latin typeface="+mn-lt"/>
                <a:ea typeface="+mn-ea"/>
                <a:cs typeface="+mn-cs"/>
              </a:rPr>
              <a:t> de </a:t>
            </a:r>
            <a:r>
              <a:rPr lang="en-US" sz="1200" b="1" kern="1200" baseline="0" dirty="0" err="1" smtClean="0">
                <a:solidFill>
                  <a:schemeClr val="tx1"/>
                </a:solidFill>
                <a:effectLst/>
                <a:latin typeface="+mn-lt"/>
                <a:ea typeface="+mn-ea"/>
                <a:cs typeface="+mn-cs"/>
              </a:rPr>
              <a:t>reforzamiento</a:t>
            </a:r>
            <a:r>
              <a:rPr lang="en-US" sz="1200" b="1" kern="1200" baseline="0" dirty="0" smtClean="0">
                <a:solidFill>
                  <a:schemeClr val="tx1"/>
                </a:solidFill>
                <a:effectLst/>
                <a:latin typeface="+mn-lt"/>
                <a:ea typeface="+mn-ea"/>
                <a:cs typeface="+mn-cs"/>
              </a:rPr>
              <a:t>.</a:t>
            </a:r>
          </a:p>
          <a:p>
            <a:r>
              <a:rPr lang="es-MX" sz="1200" kern="1200" dirty="0" smtClean="0">
                <a:solidFill>
                  <a:schemeClr val="tx1"/>
                </a:solidFill>
                <a:effectLst/>
                <a:latin typeface="+mn-lt"/>
                <a:ea typeface="+mn-ea"/>
                <a:cs typeface="+mn-cs"/>
              </a:rPr>
              <a:t>1. ¿Cuál es el nuevo sistema que incorpora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el cual alterna la activación entre cilindros con la finalidad de mejorar el desempeño y la eficiencia de combustible?</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 AFM (Administración Activa de Combustible)</a:t>
            </a:r>
            <a:endParaRPr lang="en-US" sz="1200"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b) DFM (Administración Dinámica de Combustible)</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c) SIDI (Inyección Directa)</a:t>
            </a: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2. ¿Qué tipo de tracción de la nueva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NO es compatible con el modo de manejo Sport (deportivo)?</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4 High</a:t>
            </a:r>
          </a:p>
          <a:p>
            <a:r>
              <a:rPr lang="en-US" sz="1200" b="1" kern="1200" dirty="0" smtClean="0">
                <a:solidFill>
                  <a:schemeClr val="tx1"/>
                </a:solidFill>
                <a:effectLst/>
                <a:latin typeface="+mn-lt"/>
                <a:ea typeface="+mn-ea"/>
                <a:cs typeface="+mn-cs"/>
              </a:rPr>
              <a:t>b) 4 Low</a:t>
            </a:r>
          </a:p>
          <a:p>
            <a:r>
              <a:rPr lang="en-US" sz="1200" kern="1200" dirty="0" smtClean="0">
                <a:solidFill>
                  <a:schemeClr val="tx1"/>
                </a:solidFill>
                <a:effectLst/>
                <a:latin typeface="+mn-lt"/>
                <a:ea typeface="+mn-ea"/>
                <a:cs typeface="+mn-cs"/>
              </a:rPr>
              <a:t>c) Auto</a:t>
            </a: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3. ¿Qué tipo de suspensión trasera integra la nueva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 Eje rígido</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b) Independiente de doble brazo </a:t>
            </a:r>
            <a:endParaRPr lang="en-US" sz="1200"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c) Independiente </a:t>
            </a:r>
            <a:r>
              <a:rPr lang="es-MX" sz="1200" b="1" kern="1200" dirty="0" err="1" smtClean="0">
                <a:solidFill>
                  <a:schemeClr val="tx1"/>
                </a:solidFill>
                <a:effectLst/>
                <a:latin typeface="+mn-lt"/>
                <a:ea typeface="+mn-ea"/>
                <a:cs typeface="+mn-cs"/>
              </a:rPr>
              <a:t>multilink</a:t>
            </a:r>
            <a:endParaRPr lang="es-MX" sz="1200" b="1"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4. ¿Cuál es la elevación máxima que permite el sistema Air </a:t>
            </a:r>
            <a:r>
              <a:rPr lang="es-MX" sz="1200" kern="1200" dirty="0" err="1" smtClean="0">
                <a:solidFill>
                  <a:schemeClr val="tx1"/>
                </a:solidFill>
                <a:effectLst/>
                <a:latin typeface="+mn-lt"/>
                <a:ea typeface="+mn-ea"/>
                <a:cs typeface="+mn-cs"/>
              </a:rPr>
              <a:t>Ride</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Adaptive</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Suspension</a:t>
            </a:r>
            <a:r>
              <a:rPr lang="es-MX"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 2.5 cm aproximadamente </a:t>
            </a:r>
            <a:endParaRPr lang="en-US" sz="1200"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b) 5 cm aproximadamente</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c) 10 cm aproximadamente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5CECD62-2AA5-4170-B3A9-4450F87FBCE2}" type="slidenum">
              <a:rPr lang="es-MX" smtClean="0"/>
              <a:t>67</a:t>
            </a:fld>
            <a:endParaRPr lang="es-MX"/>
          </a:p>
        </p:txBody>
      </p:sp>
    </p:spTree>
    <p:extLst>
      <p:ext uri="{BB962C8B-B14F-4D97-AF65-F5344CB8AC3E}">
        <p14:creationId xmlns:p14="http://schemas.microsoft.com/office/powerpoint/2010/main" val="35702293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200"/>
              </a:spcBef>
              <a:spcAft>
                <a:spcPts val="1200"/>
              </a:spcAft>
              <a:buClr>
                <a:srgbClr val="FF0000"/>
              </a:buClr>
            </a:pPr>
            <a:r>
              <a:rPr lang="es-MX" noProof="0" dirty="0" smtClean="0"/>
              <a:t>En este módulo</a:t>
            </a:r>
            <a:r>
              <a:rPr lang="es-MX" baseline="0" noProof="0" dirty="0" smtClean="0"/>
              <a:t> pudimos observar los diferentes elementos que conforman el </a:t>
            </a:r>
            <a:r>
              <a:rPr lang="es-MX" baseline="0" noProof="0" dirty="0" err="1" smtClean="0"/>
              <a:t>tran</a:t>
            </a:r>
            <a:r>
              <a:rPr lang="es-MX" baseline="0" noProof="0" dirty="0" smtClean="0"/>
              <a:t> </a:t>
            </a:r>
            <a:r>
              <a:rPr lang="es-MX" baseline="0" noProof="0" dirty="0" err="1" smtClean="0"/>
              <a:t>otriz</a:t>
            </a:r>
            <a:r>
              <a:rPr lang="es-MX" baseline="0" noProof="0" dirty="0" smtClean="0"/>
              <a:t> y que harán de GMC </a:t>
            </a:r>
            <a:r>
              <a:rPr lang="es-MX" baseline="0" noProof="0" dirty="0" err="1" smtClean="0"/>
              <a:t>Yukon</a:t>
            </a:r>
            <a:r>
              <a:rPr lang="es-MX" baseline="0" noProof="0" dirty="0" smtClean="0"/>
              <a:t> la mejor en el segmento como </a:t>
            </a:r>
            <a:r>
              <a:rPr lang="es-MX" dirty="0" smtClean="0">
                <a:solidFill>
                  <a:schemeClr val="tx1">
                    <a:lumMod val="95000"/>
                    <a:lumOff val="5000"/>
                  </a:schemeClr>
                </a:solidFill>
                <a:latin typeface="StratumGMC Regular" panose="020B0506030000020004" pitchFamily="34" charset="0"/>
              </a:rPr>
              <a:t>Motor y sus tecnologías, Transmisión , Suspensión y las tecnologías que la acompañan</a:t>
            </a:r>
            <a:r>
              <a:rPr lang="es-MX" baseline="0" dirty="0" smtClean="0">
                <a:solidFill>
                  <a:schemeClr val="tx1">
                    <a:lumMod val="95000"/>
                    <a:lumOff val="5000"/>
                  </a:schemeClr>
                </a:solidFill>
                <a:latin typeface="StratumGMC Regular" panose="020B0506030000020004" pitchFamily="34" charset="0"/>
              </a:rPr>
              <a:t> y </a:t>
            </a:r>
            <a:r>
              <a:rPr lang="es-MX" dirty="0" smtClean="0">
                <a:solidFill>
                  <a:schemeClr val="tx1">
                    <a:lumMod val="95000"/>
                    <a:lumOff val="5000"/>
                  </a:schemeClr>
                </a:solidFill>
                <a:latin typeface="StratumGMC Regular" panose="020B0506030000020004" pitchFamily="34" charset="0"/>
              </a:rPr>
              <a:t>Tracción y los diferentes modos de manejo  </a:t>
            </a:r>
          </a:p>
          <a:p>
            <a:endParaRPr lang="es-MX" noProof="0" dirty="0"/>
          </a:p>
        </p:txBody>
      </p:sp>
      <p:sp>
        <p:nvSpPr>
          <p:cNvPr id="4" name="Slide Number Placeholder 3"/>
          <p:cNvSpPr>
            <a:spLocks noGrp="1"/>
          </p:cNvSpPr>
          <p:nvPr>
            <p:ph type="sldNum" sz="quarter" idx="10"/>
          </p:nvPr>
        </p:nvSpPr>
        <p:spPr/>
        <p:txBody>
          <a:bodyPr/>
          <a:lstStyle/>
          <a:p>
            <a:fld id="{C5CECD62-2AA5-4170-B3A9-4450F87FBCE2}" type="slidenum">
              <a:rPr lang="es-MX" smtClean="0"/>
              <a:t>68</a:t>
            </a:fld>
            <a:endParaRPr lang="es-MX"/>
          </a:p>
        </p:txBody>
      </p:sp>
    </p:spTree>
    <p:extLst>
      <p:ext uri="{BB962C8B-B14F-4D97-AF65-F5344CB8AC3E}">
        <p14:creationId xmlns:p14="http://schemas.microsoft.com/office/powerpoint/2010/main" val="33656801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Tener una temperatura óptima de funcionamiento del motor</a:t>
            </a:r>
          </a:p>
          <a:p>
            <a:endParaRPr lang="en-US" sz="1200" b="1"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Mantener un rango de revoluciones por minuto entre las 1,000 y las 2,500</a:t>
            </a:r>
          </a:p>
          <a:p>
            <a:endParaRPr lang="en-US" sz="1200" b="1"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Circular con la transmisión de 3° a 10° marcha</a:t>
            </a:r>
            <a:endParaRPr lang="en-US" sz="1200" b="1"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F7A00597-BCF9-4650-9BE6-20EF66E2F8BF}" type="slidenum">
              <a:rPr lang="es-MX" smtClean="0"/>
              <a:t>69</a:t>
            </a:fld>
            <a:endParaRPr lang="es-MX"/>
          </a:p>
        </p:txBody>
      </p:sp>
    </p:spTree>
    <p:extLst>
      <p:ext uri="{BB962C8B-B14F-4D97-AF65-F5344CB8AC3E}">
        <p14:creationId xmlns:p14="http://schemas.microsoft.com/office/powerpoint/2010/main" val="2911895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Módulo 1 - Generalidades</a:t>
            </a:r>
          </a:p>
          <a:p>
            <a:pPr lvl="0"/>
            <a:endParaRPr lang="es-MX" sz="1200" b="1" kern="1200" dirty="0" smtClean="0">
              <a:solidFill>
                <a:schemeClr val="tx1"/>
              </a:solidFill>
              <a:effectLst/>
              <a:latin typeface="+mn-lt"/>
              <a:ea typeface="+mn-ea"/>
              <a:cs typeface="+mn-cs"/>
            </a:endParaRPr>
          </a:p>
          <a:p>
            <a:r>
              <a:rPr lang="es-MX" noProof="0" dirty="0" smtClean="0">
                <a:latin typeface="Calibri" panose="020F0502020204030204" pitchFamily="34" charset="0"/>
                <a:ea typeface="Arial"/>
                <a:cs typeface="Arial"/>
                <a:sym typeface="Arial"/>
              </a:rPr>
              <a:t>En este módulo, conocerás las principales características y diferenciadores de la totalmente renovada GMC </a:t>
            </a:r>
            <a:r>
              <a:rPr lang="es-MX" noProof="0" dirty="0" err="1" smtClean="0">
                <a:latin typeface="Calibri" panose="020F0502020204030204" pitchFamily="34" charset="0"/>
                <a:ea typeface="Arial"/>
                <a:cs typeface="Arial"/>
                <a:sym typeface="Arial"/>
              </a:rPr>
              <a:t>Yukon</a:t>
            </a:r>
            <a:r>
              <a:rPr lang="es-MX" noProof="0" dirty="0" smtClean="0">
                <a:latin typeface="Calibri" panose="020F0502020204030204" pitchFamily="34" charset="0"/>
                <a:ea typeface="Arial"/>
                <a:cs typeface="Arial"/>
                <a:sym typeface="Arial"/>
              </a:rPr>
              <a:t> </a:t>
            </a:r>
            <a:r>
              <a:rPr lang="es-MX" noProof="0" dirty="0" err="1" smtClean="0">
                <a:latin typeface="Calibri" panose="020F0502020204030204" pitchFamily="34" charset="0"/>
                <a:ea typeface="Arial"/>
                <a:cs typeface="Arial"/>
                <a:sym typeface="Arial"/>
              </a:rPr>
              <a:t>Denali</a:t>
            </a:r>
            <a:r>
              <a:rPr lang="es-MX" noProof="0" dirty="0" smtClean="0">
                <a:latin typeface="Calibri" panose="020F0502020204030204" pitchFamily="34" charset="0"/>
                <a:ea typeface="Arial"/>
                <a:cs typeface="Arial"/>
                <a:sym typeface="Arial"/>
              </a:rPr>
              <a:t> 2021.</a:t>
            </a:r>
            <a:endParaRPr lang="es-ES" sz="1200" dirty="0" smtClean="0">
              <a:solidFill>
                <a:srgbClr val="444444"/>
              </a:solidFill>
              <a:latin typeface="Louis"/>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7</a:t>
            </a:fld>
            <a:endParaRPr lang="es-MX"/>
          </a:p>
        </p:txBody>
      </p:sp>
    </p:spTree>
    <p:extLst>
      <p:ext uri="{BB962C8B-B14F-4D97-AF65-F5344CB8AC3E}">
        <p14:creationId xmlns:p14="http://schemas.microsoft.com/office/powerpoint/2010/main" val="11368468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smtClean="0"/>
              <a:t>10</a:t>
            </a:r>
            <a:r>
              <a:rPr lang="es-MX" baseline="0" dirty="0" smtClean="0"/>
              <a:t> cm</a:t>
            </a:r>
            <a:endParaRPr lang="es-MX" dirty="0"/>
          </a:p>
        </p:txBody>
      </p:sp>
      <p:sp>
        <p:nvSpPr>
          <p:cNvPr id="4" name="Slide Number Placeholder 3"/>
          <p:cNvSpPr>
            <a:spLocks noGrp="1"/>
          </p:cNvSpPr>
          <p:nvPr>
            <p:ph type="sldNum" sz="quarter" idx="10"/>
          </p:nvPr>
        </p:nvSpPr>
        <p:spPr/>
        <p:txBody>
          <a:bodyPr/>
          <a:lstStyle/>
          <a:p>
            <a:fld id="{F7A00597-BCF9-4650-9BE6-20EF66E2F8BF}" type="slidenum">
              <a:rPr lang="es-MX" smtClean="0"/>
              <a:t>70</a:t>
            </a:fld>
            <a:endParaRPr lang="es-MX"/>
          </a:p>
        </p:txBody>
      </p:sp>
    </p:spTree>
    <p:extLst>
      <p:ext uri="{BB962C8B-B14F-4D97-AF65-F5344CB8AC3E}">
        <p14:creationId xmlns:p14="http://schemas.microsoft.com/office/powerpoint/2010/main" val="7118850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b="1" dirty="0" smtClean="0"/>
          </a:p>
        </p:txBody>
      </p:sp>
      <p:sp>
        <p:nvSpPr>
          <p:cNvPr id="4" name="Slide Number Placeholder 3"/>
          <p:cNvSpPr>
            <a:spLocks noGrp="1"/>
          </p:cNvSpPr>
          <p:nvPr>
            <p:ph type="sldNum" sz="quarter" idx="10"/>
          </p:nvPr>
        </p:nvSpPr>
        <p:spPr/>
        <p:txBody>
          <a:bodyPr/>
          <a:lstStyle/>
          <a:p>
            <a:fld id="{C5CECD62-2AA5-4170-B3A9-4450F87FBCE2}" type="slidenum">
              <a:rPr lang="es-MX" smtClean="0"/>
              <a:t>71</a:t>
            </a:fld>
            <a:endParaRPr lang="es-MX"/>
          </a:p>
        </p:txBody>
      </p:sp>
    </p:spTree>
    <p:extLst>
      <p:ext uri="{BB962C8B-B14F-4D97-AF65-F5344CB8AC3E}">
        <p14:creationId xmlns:p14="http://schemas.microsoft.com/office/powerpoint/2010/main" val="3686240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kern="1200" dirty="0" smtClean="0">
                <a:solidFill>
                  <a:schemeClr val="tx1"/>
                </a:solidFill>
                <a:effectLst/>
                <a:latin typeface="+mn-lt"/>
                <a:ea typeface="+mn-ea"/>
                <a:cs typeface="+mn-cs"/>
              </a:rPr>
              <a:t>Tecnología para el conductor y cada pasajero</a:t>
            </a:r>
            <a:endParaRPr lang="en-US" sz="1200" kern="1200" dirty="0" smtClean="0">
              <a:solidFill>
                <a:schemeClr val="tx1"/>
              </a:solidFill>
              <a:effectLst/>
              <a:latin typeface="+mn-lt"/>
              <a:ea typeface="+mn-ea"/>
              <a:cs typeface="+mn-cs"/>
            </a:endParaRPr>
          </a:p>
          <a:p>
            <a:r>
              <a:rPr lang="es-MX" dirty="0" smtClean="0"/>
              <a:t>En este módulo,</a:t>
            </a:r>
            <a:r>
              <a:rPr lang="es-MX" baseline="0" dirty="0" smtClean="0"/>
              <a:t> revisaremos las asombrosas tecnología de punta con las que </a:t>
            </a:r>
            <a:r>
              <a:rPr lang="es-MX" baseline="0" dirty="0" err="1" smtClean="0"/>
              <a:t>Yukon</a:t>
            </a:r>
            <a:r>
              <a:rPr lang="es-MX" baseline="0" dirty="0" smtClean="0"/>
              <a:t> se convertirá en la mejor opción de compra de su segmento, al igual que todos sus sistemas con sello </a:t>
            </a:r>
            <a:r>
              <a:rPr lang="es-MX" baseline="0" dirty="0" err="1" smtClean="0"/>
              <a:t>Denali</a:t>
            </a:r>
            <a:r>
              <a:rPr lang="es-MX" baseline="0" dirty="0" smtClean="0"/>
              <a:t> que mantendrán al conductor siempre conectado con su vehículo. Aquí veremos:</a:t>
            </a:r>
          </a:p>
          <a:p>
            <a:pPr marL="171450" indent="-171450">
              <a:buFont typeface="Arial" panose="020B0604020202020204" pitchFamily="34" charset="0"/>
              <a:buChar char="•"/>
            </a:pPr>
            <a:r>
              <a:rPr lang="es-MX" baseline="0" dirty="0" smtClean="0"/>
              <a:t>El Innovador Sistema de </a:t>
            </a:r>
            <a:r>
              <a:rPr lang="es-MX" baseline="0" dirty="0" err="1" smtClean="0"/>
              <a:t>infoentretenimiento</a:t>
            </a:r>
            <a:endParaRPr lang="es-MX" baseline="0" dirty="0" smtClean="0"/>
          </a:p>
          <a:p>
            <a:pPr marL="171450" indent="-171450">
              <a:buFont typeface="Arial" panose="020B0604020202020204" pitchFamily="34" charset="0"/>
              <a:buChar char="•"/>
            </a:pPr>
            <a:r>
              <a:rPr lang="es-MX" dirty="0" smtClean="0"/>
              <a:t>Wireless </a:t>
            </a:r>
            <a:r>
              <a:rPr lang="es-MX" dirty="0" err="1" smtClean="0"/>
              <a:t>Phone</a:t>
            </a:r>
            <a:r>
              <a:rPr lang="es-MX" dirty="0" smtClean="0"/>
              <a:t> </a:t>
            </a:r>
            <a:r>
              <a:rPr lang="es-MX" dirty="0" err="1" smtClean="0"/>
              <a:t>Pojection</a:t>
            </a:r>
            <a:endParaRPr lang="es-MX" dirty="0" smtClean="0"/>
          </a:p>
          <a:p>
            <a:pPr marL="171450" indent="-171450">
              <a:buFont typeface="Arial" panose="020B0604020202020204" pitchFamily="34" charset="0"/>
              <a:buChar char="•"/>
            </a:pPr>
            <a:r>
              <a:rPr lang="es-MX" dirty="0" smtClean="0"/>
              <a:t>Cargador inalámbrico de carga rápida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Sistema avanzado de remolque </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ES" dirty="0" smtClean="0"/>
              <a:t>Sistema de sonido BOSE® con 14 bocinas y amplificador </a:t>
            </a:r>
          </a:p>
          <a:p>
            <a:pPr marL="171450" indent="-171450">
              <a:buFont typeface="Arial" panose="020B0604020202020204" pitchFamily="34" charset="0"/>
              <a:buChar char="•"/>
            </a:pPr>
            <a:r>
              <a:rPr lang="es-MX" dirty="0" smtClean="0"/>
              <a:t>Sistema de entretenimiento trasero con Flex 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Head Up </a:t>
            </a:r>
            <a:r>
              <a:rPr lang="es-MX" sz="1200" kern="1200" dirty="0" err="1" smtClean="0">
                <a:solidFill>
                  <a:schemeClr val="tx1"/>
                </a:solidFill>
                <a:effectLst/>
                <a:latin typeface="+mn-lt"/>
                <a:ea typeface="+mn-ea"/>
                <a:cs typeface="+mn-cs"/>
              </a:rPr>
              <a:t>Display</a:t>
            </a:r>
            <a:r>
              <a:rPr lang="es-MX" sz="1200" kern="1200" dirty="0" smtClean="0">
                <a:solidFill>
                  <a:schemeClr val="tx1"/>
                </a:solidFill>
                <a:effectLst/>
                <a:latin typeface="+mn-lt"/>
                <a:ea typeface="+mn-ea"/>
                <a:cs typeface="+mn-cs"/>
              </a:rPr>
              <a:t> de 15”</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 Mirror Display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kern="1200" dirty="0" smtClean="0">
                <a:solidFill>
                  <a:schemeClr val="tx1"/>
                </a:solidFill>
                <a:effectLst/>
                <a:latin typeface="+mn-lt"/>
                <a:ea typeface="+mn-ea"/>
                <a:cs typeface="+mn-cs"/>
              </a:rPr>
              <a:t>Cámara trasera con 9 vistas incluyendo 360°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Y aplicación móvil </a:t>
            </a:r>
            <a:r>
              <a:rPr lang="es-MX" sz="1200" kern="1200" dirty="0" err="1" smtClean="0">
                <a:solidFill>
                  <a:schemeClr val="tx1"/>
                </a:solidFill>
                <a:effectLst/>
                <a:latin typeface="+mn-lt"/>
                <a:ea typeface="+mn-ea"/>
                <a:cs typeface="+mn-cs"/>
              </a:rPr>
              <a:t>MyGMC</a:t>
            </a:r>
            <a:endParaRPr lang="en-US" sz="1200" kern="120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72</a:t>
            </a:fld>
            <a:endParaRPr lang="es-MX"/>
          </a:p>
        </p:txBody>
      </p:sp>
    </p:spTree>
    <p:extLst>
      <p:ext uri="{BB962C8B-B14F-4D97-AF65-F5344CB8AC3E}">
        <p14:creationId xmlns:p14="http://schemas.microsoft.com/office/powerpoint/2010/main" val="4018592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←video 8</a:t>
            </a:r>
          </a:p>
          <a:p>
            <a:r>
              <a:rPr lang="es-MX" sz="1200" b="1" kern="1200" dirty="0" smtClean="0">
                <a:solidFill>
                  <a:schemeClr val="tx1"/>
                </a:solidFill>
                <a:effectLst/>
                <a:latin typeface="+mn-lt"/>
                <a:ea typeface="+mn-ea"/>
                <a:cs typeface="+mn-cs"/>
              </a:rPr>
              <a:t>Head Up </a:t>
            </a:r>
            <a:r>
              <a:rPr lang="es-MX" sz="1200" b="1" kern="1200" dirty="0" err="1" smtClean="0">
                <a:solidFill>
                  <a:schemeClr val="tx1"/>
                </a:solidFill>
                <a:effectLst/>
                <a:latin typeface="+mn-lt"/>
                <a:ea typeface="+mn-ea"/>
                <a:cs typeface="+mn-cs"/>
              </a:rPr>
              <a:t>Display</a:t>
            </a:r>
            <a:r>
              <a:rPr lang="es-MX" sz="1200" b="1" kern="1200" dirty="0" smtClean="0">
                <a:solidFill>
                  <a:schemeClr val="tx1"/>
                </a:solidFill>
                <a:effectLst/>
                <a:latin typeface="+mn-lt"/>
                <a:ea typeface="+mn-ea"/>
                <a:cs typeface="+mn-cs"/>
              </a:rPr>
              <a:t> de 15”</a:t>
            </a:r>
            <a:endParaRPr lang="en-US" sz="1200" b="1" kern="1200" dirty="0" smtClean="0">
              <a:solidFill>
                <a:schemeClr val="tx1"/>
              </a:solidFill>
              <a:effectLst/>
              <a:latin typeface="+mn-lt"/>
              <a:ea typeface="+mn-ea"/>
              <a:cs typeface="+mn-cs"/>
            </a:endParaRPr>
          </a:p>
          <a:p>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ofrece lo último en tecnología dando más de lo que cualquier persona podría imaginar, y eso se refleja en su increíble sistema Head Up </a:t>
            </a:r>
            <a:r>
              <a:rPr lang="es-MX" sz="1200" kern="1200" dirty="0" err="1" smtClean="0">
                <a:solidFill>
                  <a:schemeClr val="tx1"/>
                </a:solidFill>
                <a:effectLst/>
                <a:latin typeface="+mn-lt"/>
                <a:ea typeface="+mn-ea"/>
                <a:cs typeface="+mn-cs"/>
              </a:rPr>
              <a:t>Display</a:t>
            </a:r>
            <a:r>
              <a:rPr lang="es-MX" sz="1200" kern="1200" dirty="0" smtClean="0">
                <a:solidFill>
                  <a:schemeClr val="tx1"/>
                </a:solidFill>
                <a:effectLst/>
                <a:latin typeface="+mn-lt"/>
                <a:ea typeface="+mn-ea"/>
                <a:cs typeface="+mn-cs"/>
              </a:rPr>
              <a:t> de 15”. Head Up </a:t>
            </a:r>
            <a:r>
              <a:rPr lang="es-MX" sz="1200" kern="1200" dirty="0" err="1" smtClean="0">
                <a:solidFill>
                  <a:schemeClr val="tx1"/>
                </a:solidFill>
                <a:effectLst/>
                <a:latin typeface="+mn-lt"/>
                <a:ea typeface="+mn-ea"/>
                <a:cs typeface="+mn-cs"/>
              </a:rPr>
              <a:t>Display</a:t>
            </a:r>
            <a:r>
              <a:rPr lang="es-MX" sz="1200" kern="1200" dirty="0" smtClean="0">
                <a:solidFill>
                  <a:schemeClr val="tx1"/>
                </a:solidFill>
                <a:effectLst/>
                <a:latin typeface="+mn-lt"/>
                <a:ea typeface="+mn-ea"/>
                <a:cs typeface="+mn-cs"/>
              </a:rPr>
              <a:t> es una tecnología, el cual muestra información vital reflejada en el parabrisas, esto hace que el conductor esté siempre enfocado en el camino. El conductor puede usar los controles situados de lado izquierdo para </a:t>
            </a:r>
            <a:r>
              <a:rPr lang="es-MX" sz="1200" b="1" kern="1200" dirty="0" smtClean="0">
                <a:solidFill>
                  <a:schemeClr val="tx1"/>
                </a:solidFill>
                <a:effectLst/>
                <a:latin typeface="+mn-lt"/>
                <a:ea typeface="+mn-ea"/>
                <a:cs typeface="+mn-cs"/>
              </a:rPr>
              <a:t>ajustar la altura y brillo de la pantalla y desde el clúster se puede ajustar la inclinación de la proyección. Por si fuera poco, también pueden seleccionar entre cuatro vistas. </a:t>
            </a:r>
            <a:endParaRPr lang="en-US" sz="1200" b="1"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73</a:t>
            </a:fld>
            <a:endParaRPr lang="es-MX"/>
          </a:p>
        </p:txBody>
      </p:sp>
    </p:spTree>
    <p:extLst>
      <p:ext uri="{BB962C8B-B14F-4D97-AF65-F5344CB8AC3E}">
        <p14:creationId xmlns:p14="http://schemas.microsoft.com/office/powerpoint/2010/main" val="2595250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Head Up </a:t>
            </a:r>
            <a:r>
              <a:rPr lang="es-MX" sz="1200" b="1" kern="1200" dirty="0" err="1" smtClean="0">
                <a:solidFill>
                  <a:schemeClr val="tx1"/>
                </a:solidFill>
                <a:effectLst/>
                <a:latin typeface="+mn-lt"/>
                <a:ea typeface="+mn-ea"/>
                <a:cs typeface="+mn-cs"/>
              </a:rPr>
              <a:t>Display</a:t>
            </a:r>
            <a:r>
              <a:rPr lang="es-MX" sz="1200" b="1" kern="1200" dirty="0" smtClean="0">
                <a:solidFill>
                  <a:schemeClr val="tx1"/>
                </a:solidFill>
                <a:effectLst/>
                <a:latin typeface="+mn-lt"/>
                <a:ea typeface="+mn-ea"/>
                <a:cs typeface="+mn-cs"/>
              </a:rPr>
              <a:t> de 15”</a:t>
            </a:r>
            <a:endParaRPr lang="en-US" sz="1200" b="1"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smtClean="0">
                <a:solidFill>
                  <a:schemeClr val="tx1"/>
                </a:solidFill>
                <a:effectLst/>
                <a:latin typeface="+mn-lt"/>
                <a:ea typeface="+mn-ea"/>
                <a:cs typeface="+mn-cs"/>
              </a:rPr>
              <a:t>Vista Off Road. Muestra los ángulos de inclinación, balanceo y dirección, junto con una alerta de velocidad y velocidad del vehículo.</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smtClean="0">
                <a:solidFill>
                  <a:schemeClr val="tx1"/>
                </a:solidFill>
                <a:effectLst/>
                <a:latin typeface="+mn-lt"/>
                <a:ea typeface="+mn-ea"/>
                <a:cs typeface="+mn-cs"/>
              </a:rPr>
              <a:t>Vista de velocidad. Muestra la velocidad del vehículo y una alerta de velocidad, la cual puede ser eliminada de la proyección del parabrisas.</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smtClean="0">
                <a:solidFill>
                  <a:schemeClr val="tx1"/>
                </a:solidFill>
                <a:effectLst/>
                <a:latin typeface="+mn-lt"/>
                <a:ea typeface="+mn-ea"/>
                <a:cs typeface="+mn-cs"/>
              </a:rPr>
              <a:t>Vista de seguridad activa. Muestra nuestro vehículo y el vehículo que está adelante, advertencias para peatones, velocidad del vehículo y más.</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smtClean="0">
                <a:solidFill>
                  <a:schemeClr val="tx1"/>
                </a:solidFill>
                <a:effectLst/>
                <a:latin typeface="+mn-lt"/>
                <a:ea typeface="+mn-ea"/>
                <a:cs typeface="+mn-cs"/>
              </a:rPr>
              <a:t>Navegación/Vista Activa de </a:t>
            </a:r>
            <a:r>
              <a:rPr lang="es-MX" sz="1200" kern="1200" dirty="0" err="1" smtClean="0">
                <a:solidFill>
                  <a:schemeClr val="tx1"/>
                </a:solidFill>
                <a:effectLst/>
                <a:latin typeface="+mn-lt"/>
                <a:ea typeface="+mn-ea"/>
                <a:cs typeface="+mn-cs"/>
              </a:rPr>
              <a:t>OnStar</a:t>
            </a:r>
            <a:r>
              <a:rPr lang="es-MX" sz="1200" kern="1200" dirty="0" smtClean="0">
                <a:solidFill>
                  <a:schemeClr val="tx1"/>
                </a:solidFill>
                <a:effectLst/>
                <a:latin typeface="+mn-lt"/>
                <a:ea typeface="+mn-ea"/>
                <a:cs typeface="+mn-cs"/>
              </a:rPr>
              <a:t>®. Muestra direcciones de navegación, una alerta de velocidad y velocidad del vehículo.</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74</a:t>
            </a:fld>
            <a:endParaRPr lang="es-MX"/>
          </a:p>
        </p:txBody>
      </p:sp>
    </p:spTree>
    <p:extLst>
      <p:ext uri="{BB962C8B-B14F-4D97-AF65-F5344CB8AC3E}">
        <p14:creationId xmlns:p14="http://schemas.microsoft.com/office/powerpoint/2010/main" val="35442408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←video 9</a:t>
            </a:r>
          </a:p>
          <a:p>
            <a:r>
              <a:rPr lang="es-MX" sz="1200" b="1" kern="1200" dirty="0" smtClean="0">
                <a:solidFill>
                  <a:schemeClr val="tx1"/>
                </a:solidFill>
                <a:effectLst/>
                <a:latin typeface="+mn-lt"/>
                <a:ea typeface="+mn-ea"/>
                <a:cs typeface="+mn-cs"/>
              </a:rPr>
              <a:t>Full </a:t>
            </a:r>
            <a:r>
              <a:rPr lang="es-MX" sz="1200" b="1" kern="1200" dirty="0" err="1" smtClean="0">
                <a:solidFill>
                  <a:schemeClr val="tx1"/>
                </a:solidFill>
                <a:effectLst/>
                <a:latin typeface="+mn-lt"/>
                <a:ea typeface="+mn-ea"/>
                <a:cs typeface="+mn-cs"/>
              </a:rPr>
              <a:t>Mirror</a:t>
            </a:r>
            <a:r>
              <a:rPr lang="es-MX" sz="1200" b="1" kern="1200" dirty="0" smtClean="0">
                <a:solidFill>
                  <a:schemeClr val="tx1"/>
                </a:solidFill>
                <a:effectLst/>
                <a:latin typeface="+mn-lt"/>
                <a:ea typeface="+mn-ea"/>
                <a:cs typeface="+mn-cs"/>
              </a:rPr>
              <a:t> </a:t>
            </a:r>
            <a:r>
              <a:rPr lang="es-MX" sz="1200" b="1" kern="1200" dirty="0" err="1" smtClean="0">
                <a:solidFill>
                  <a:schemeClr val="tx1"/>
                </a:solidFill>
                <a:effectLst/>
                <a:latin typeface="+mn-lt"/>
                <a:ea typeface="+mn-ea"/>
                <a:cs typeface="+mn-cs"/>
              </a:rPr>
              <a:t>Display</a:t>
            </a:r>
            <a:r>
              <a:rPr lang="es-MX" sz="1200" b="1" kern="1200" dirty="0" smtClean="0">
                <a:solidFill>
                  <a:schemeClr val="tx1"/>
                </a:solidFill>
                <a:effectLst/>
                <a:latin typeface="+mn-lt"/>
                <a:ea typeface="+mn-ea"/>
                <a:cs typeface="+mn-cs"/>
              </a:rPr>
              <a:t> </a:t>
            </a:r>
          </a:p>
          <a:p>
            <a:r>
              <a:rPr lang="es-MX" sz="1200" kern="1200" dirty="0" smtClean="0">
                <a:solidFill>
                  <a:schemeClr val="tx1"/>
                </a:solidFill>
                <a:effectLst/>
                <a:latin typeface="+mn-lt"/>
                <a:ea typeface="+mn-ea"/>
                <a:cs typeface="+mn-cs"/>
              </a:rPr>
              <a:t>Otro de los elementos únicos de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que ayudan al conductor en todo momento, es el espejo retrovisor </a:t>
            </a:r>
            <a:r>
              <a:rPr lang="es-MX" sz="1200" kern="1200" dirty="0" err="1" smtClean="0">
                <a:solidFill>
                  <a:schemeClr val="tx1"/>
                </a:solidFill>
                <a:effectLst/>
                <a:latin typeface="+mn-lt"/>
                <a:ea typeface="+mn-ea"/>
                <a:cs typeface="+mn-cs"/>
              </a:rPr>
              <a:t>electrocrómico</a:t>
            </a:r>
            <a:r>
              <a:rPr lang="es-MX" sz="1200" kern="1200" dirty="0" smtClean="0">
                <a:solidFill>
                  <a:schemeClr val="tx1"/>
                </a:solidFill>
                <a:effectLst/>
                <a:latin typeface="+mn-lt"/>
                <a:ea typeface="+mn-ea"/>
                <a:cs typeface="+mn-cs"/>
              </a:rPr>
              <a:t>, con proyector de segunda cámara de visión trasera o Full </a:t>
            </a:r>
            <a:r>
              <a:rPr lang="es-MX" sz="1200" kern="1200" dirty="0" err="1" smtClean="0">
                <a:solidFill>
                  <a:schemeClr val="tx1"/>
                </a:solidFill>
                <a:effectLst/>
                <a:latin typeface="+mn-lt"/>
                <a:ea typeface="+mn-ea"/>
                <a:cs typeface="+mn-cs"/>
              </a:rPr>
              <a:t>Mirror</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Display</a:t>
            </a:r>
            <a:r>
              <a:rPr lang="es-MX" sz="1200" kern="1200" dirty="0" smtClean="0">
                <a:solidFill>
                  <a:schemeClr val="tx1"/>
                </a:solidFill>
                <a:effectLst/>
                <a:latin typeface="+mn-lt"/>
                <a:ea typeface="+mn-ea"/>
                <a:cs typeface="+mn-cs"/>
              </a:rPr>
              <a:t>. Este es un espejo de doble función, el cual se puede usar como un espejo retrovisor convencional o bien como un espejo retrovisor con cámara para ayudar al conductor a ver alrededor de posibles obstrucciones de visión en la parte trasera del vehículo. Full </a:t>
            </a:r>
            <a:r>
              <a:rPr lang="es-MX" sz="1200" kern="1200" dirty="0" err="1" smtClean="0">
                <a:solidFill>
                  <a:schemeClr val="tx1"/>
                </a:solidFill>
                <a:effectLst/>
                <a:latin typeface="+mn-lt"/>
                <a:ea typeface="+mn-ea"/>
                <a:cs typeface="+mn-cs"/>
              </a:rPr>
              <a:t>Mirror</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Display</a:t>
            </a:r>
            <a:r>
              <a:rPr lang="es-MX" sz="1200" kern="1200" dirty="0" smtClean="0">
                <a:solidFill>
                  <a:schemeClr val="tx1"/>
                </a:solidFill>
                <a:effectLst/>
                <a:latin typeface="+mn-lt"/>
                <a:ea typeface="+mn-ea"/>
                <a:cs typeface="+mn-cs"/>
              </a:rPr>
              <a:t> es de gran ayuda cuando se tiene una carga en la cajuela de nuestra camioneta ya que nos permite ver lo que tenemos detrás del coche sin obstrucciones, esta cámara también tiene la posibilidad de </a:t>
            </a:r>
            <a:r>
              <a:rPr lang="es-MX" sz="1200" b="1" kern="1200" dirty="0" smtClean="0">
                <a:solidFill>
                  <a:schemeClr val="tx1"/>
                </a:solidFill>
                <a:effectLst/>
                <a:latin typeface="+mn-lt"/>
                <a:ea typeface="+mn-ea"/>
                <a:cs typeface="+mn-cs"/>
              </a:rPr>
              <a:t>hacer zoom a 3 niveles y mover de arriba hacia abajo la imagen así como modificación del brillo en la pantalla.</a:t>
            </a:r>
            <a:endParaRPr lang="en-US" sz="1200" b="1"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75</a:t>
            </a:fld>
            <a:endParaRPr lang="es-MX"/>
          </a:p>
        </p:txBody>
      </p:sp>
    </p:spTree>
    <p:extLst>
      <p:ext uri="{BB962C8B-B14F-4D97-AF65-F5344CB8AC3E}">
        <p14:creationId xmlns:p14="http://schemas.microsoft.com/office/powerpoint/2010/main" val="6390620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←video 10</a:t>
            </a:r>
          </a:p>
          <a:p>
            <a:r>
              <a:rPr lang="es-MX" sz="1200" b="1" kern="1200" dirty="0" smtClean="0">
                <a:solidFill>
                  <a:schemeClr val="tx1"/>
                </a:solidFill>
                <a:effectLst/>
                <a:latin typeface="+mn-lt"/>
                <a:ea typeface="+mn-ea"/>
                <a:cs typeface="+mn-cs"/>
              </a:rPr>
              <a:t>Cámara trasera HD con 9 vistas incluyendo 360° </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No nos podíamos quedar atrás en seguridad y para esta nueva generación se incluye una cámara trasera HD con 9 vistas incluyendo 360° la cual nos ayuda a mantener al conductor seguro. Estas cámaras son líderes en su clase y ayudan a que el conductor pueda evitar las molestias que surgen de todo tipo de situaciones de manejo, como remolcar o maniobrar en el último espacio disponible en un estacionamiento estrecho. </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Para las demás vistas se accede rápidamente a través de la pantalla del sistema de </a:t>
            </a:r>
            <a:r>
              <a:rPr lang="es-MX" sz="1200" kern="1200" dirty="0" err="1" smtClean="0">
                <a:solidFill>
                  <a:schemeClr val="tx1"/>
                </a:solidFill>
                <a:effectLst/>
                <a:latin typeface="+mn-lt"/>
                <a:ea typeface="+mn-ea"/>
                <a:cs typeface="+mn-cs"/>
              </a:rPr>
              <a:t>infoentretenimiento</a:t>
            </a:r>
            <a:r>
              <a:rPr lang="es-MX" sz="1200" kern="1200" dirty="0" smtClean="0">
                <a:solidFill>
                  <a:schemeClr val="tx1"/>
                </a:solidFill>
                <a:effectLst/>
                <a:latin typeface="+mn-lt"/>
                <a:ea typeface="+mn-ea"/>
                <a:cs typeface="+mn-cs"/>
              </a:rPr>
              <a:t>, las vistas disponibles son:</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•Vista frontal: facilita maniobras de estacionado frontal en espacios limitados.</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•Vista trasera: facilita maniobras de estacionado trasero en espacios limitados.</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•Vista cenital frontal: ayuda en maniobras de estacionado preciso frontal en situaciones de espacio reducido.</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•Vista cenital trasera: ayuda en maniobras de estacionado preciso trasero en situaciones de espacio reducido y enganche de remolque.</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•Vista cenital trasera con acercamiento a gancho de remolque: permite visualizar la defensa trasera con la mejor precisión para asistir en enganches de remolque </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•Vista doble lateral a llantas frontales: mejora la visibilidad de las llantas delanteras para maniobras de estacionado frontal en espacio reducido.</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•Vista doble lateral a llantas traseras: mejora la visibilidad de las llantas traseras para maniobras de estacionado trasero en espacio reducido.</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•Vista doble 360° y trasera/delantera: facilita las maniobras de estacionado en todas direcciones en espacios reducidos.</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•y vista trasera con proyección de líneas guías de trayecto o acoplamiento: proyecta el trayecto de las llantas o de la línea de enganche de remolque al girar el volante.</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76</a:t>
            </a:fld>
            <a:endParaRPr lang="es-MX"/>
          </a:p>
        </p:txBody>
      </p:sp>
    </p:spTree>
    <p:extLst>
      <p:ext uri="{BB962C8B-B14F-4D97-AF65-F5344CB8AC3E}">
        <p14:creationId xmlns:p14="http://schemas.microsoft.com/office/powerpoint/2010/main" val="26996359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←video 7</a:t>
            </a:r>
          </a:p>
          <a:p>
            <a:r>
              <a:rPr lang="es-MX" sz="1200" b="1" kern="1200" dirty="0" smtClean="0">
                <a:solidFill>
                  <a:schemeClr val="tx1"/>
                </a:solidFill>
                <a:effectLst/>
                <a:latin typeface="+mn-lt"/>
                <a:ea typeface="+mn-ea"/>
                <a:cs typeface="+mn-cs"/>
              </a:rPr>
              <a:t>Sistema de entretenimiento trasero Flex View</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La nueva generación de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incorpora el sistema de entretenimiento tarsero Flex</a:t>
            </a:r>
            <a:r>
              <a:rPr lang="es-MX" sz="1200" kern="1200" baseline="0" dirty="0" smtClean="0">
                <a:solidFill>
                  <a:schemeClr val="tx1"/>
                </a:solidFill>
                <a:effectLst/>
                <a:latin typeface="+mn-lt"/>
                <a:ea typeface="+mn-ea"/>
                <a:cs typeface="+mn-cs"/>
              </a:rPr>
              <a:t> View que </a:t>
            </a:r>
            <a:r>
              <a:rPr lang="es-MX" sz="1200" kern="1200" dirty="0" smtClean="0">
                <a:solidFill>
                  <a:schemeClr val="tx1"/>
                </a:solidFill>
                <a:effectLst/>
                <a:latin typeface="+mn-lt"/>
                <a:ea typeface="+mn-ea"/>
                <a:cs typeface="+mn-cs"/>
              </a:rPr>
              <a:t>se compone de 2 pantallas HD de 12.6” para la segunda fila de asientos colocadas en las cabeceras de la 1era fila, las cuales incluyen 2 audífonos inalámbricos y la posibilidad de registrar más pares de audífonos. La parte trasera de la consola central </a:t>
            </a:r>
            <a:r>
              <a:rPr lang="es-MX" sz="1200" b="1" kern="1200" dirty="0" smtClean="0">
                <a:solidFill>
                  <a:schemeClr val="tx1"/>
                </a:solidFill>
                <a:effectLst/>
                <a:latin typeface="+mn-lt"/>
                <a:ea typeface="+mn-ea"/>
                <a:cs typeface="+mn-cs"/>
              </a:rPr>
              <a:t>cuenta con 2 puertos USB C </a:t>
            </a:r>
            <a:r>
              <a:rPr lang="es-MX" sz="1200" kern="1200" dirty="0" smtClean="0">
                <a:solidFill>
                  <a:schemeClr val="tx1"/>
                </a:solidFill>
                <a:effectLst/>
                <a:latin typeface="+mn-lt"/>
                <a:ea typeface="+mn-ea"/>
                <a:cs typeface="+mn-cs"/>
              </a:rPr>
              <a:t>y 2 entradas HDMI para conectar diversos dispositivos tal como lo pueden ser consolas de videojuego, </a:t>
            </a:r>
            <a:r>
              <a:rPr lang="es-MX" sz="1200" kern="1200" dirty="0" err="1" smtClean="0">
                <a:solidFill>
                  <a:schemeClr val="tx1"/>
                </a:solidFill>
                <a:effectLst/>
                <a:latin typeface="+mn-lt"/>
                <a:ea typeface="+mn-ea"/>
                <a:cs typeface="+mn-cs"/>
              </a:rPr>
              <a:t>appletv</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amazon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firestick</a:t>
            </a:r>
            <a:r>
              <a:rPr lang="es-MX" sz="1200" kern="1200" dirty="0" smtClean="0">
                <a:solidFill>
                  <a:schemeClr val="tx1"/>
                </a:solidFill>
                <a:effectLst/>
                <a:latin typeface="+mn-lt"/>
                <a:ea typeface="+mn-ea"/>
                <a:cs typeface="+mn-cs"/>
              </a:rPr>
              <a:t>, Roku, etc. Esto con el fin de y realizar proyección de audio y video. Además se cuenta con la función </a:t>
            </a:r>
            <a:r>
              <a:rPr lang="es-MX" sz="1200" kern="1200" dirty="0" err="1" smtClean="0">
                <a:solidFill>
                  <a:schemeClr val="tx1"/>
                </a:solidFill>
                <a:effectLst/>
                <a:latin typeface="+mn-lt"/>
                <a:ea typeface="+mn-ea"/>
                <a:cs typeface="+mn-cs"/>
              </a:rPr>
              <a:t>Miracast</a:t>
            </a:r>
            <a:r>
              <a:rPr lang="es-MX" sz="1200" kern="1200" dirty="0" smtClean="0">
                <a:solidFill>
                  <a:schemeClr val="tx1"/>
                </a:solidFill>
                <a:effectLst/>
                <a:latin typeface="+mn-lt"/>
                <a:ea typeface="+mn-ea"/>
                <a:cs typeface="+mn-cs"/>
              </a:rPr>
              <a:t>, la cual hace la proyección de un dispositivo</a:t>
            </a:r>
            <a:r>
              <a:rPr lang="es-MX" sz="1200" kern="1200" baseline="0" dirty="0" smtClean="0">
                <a:solidFill>
                  <a:schemeClr val="tx1"/>
                </a:solidFill>
                <a:effectLst/>
                <a:latin typeface="+mn-lt"/>
                <a:ea typeface="+mn-ea"/>
                <a:cs typeface="+mn-cs"/>
              </a:rPr>
              <a:t> Android</a:t>
            </a:r>
            <a:r>
              <a:rPr lang="es-MX" sz="1200" kern="1200" dirty="0" smtClean="0">
                <a:solidFill>
                  <a:schemeClr val="tx1"/>
                </a:solidFill>
                <a:effectLst/>
                <a:latin typeface="+mn-lt"/>
                <a:ea typeface="+mn-ea"/>
                <a:cs typeface="+mn-cs"/>
              </a:rPr>
              <a:t> hacia el sistema de entretenimiento, </a:t>
            </a:r>
            <a:r>
              <a:rPr lang="es-MX" sz="1200" b="1" kern="1200" dirty="0" smtClean="0">
                <a:solidFill>
                  <a:schemeClr val="tx1"/>
                </a:solidFill>
                <a:effectLst/>
                <a:latin typeface="+mn-lt"/>
                <a:ea typeface="+mn-ea"/>
                <a:cs typeface="+mn-cs"/>
              </a:rPr>
              <a:t>posibilitando la reproducción de audio y video desde dispositivos compatibles.</a:t>
            </a:r>
            <a:r>
              <a:rPr lang="es-MX" sz="1200" b="1" kern="1200" baseline="0" dirty="0" smtClean="0">
                <a:solidFill>
                  <a:schemeClr val="tx1"/>
                </a:solidFill>
                <a:effectLst/>
                <a:latin typeface="+mn-lt"/>
                <a:ea typeface="+mn-ea"/>
                <a:cs typeface="+mn-cs"/>
              </a:rPr>
              <a:t> </a:t>
            </a:r>
            <a:r>
              <a:rPr lang="es-MX" sz="1200" b="0" kern="1200" baseline="0" dirty="0" smtClean="0">
                <a:solidFill>
                  <a:schemeClr val="tx1"/>
                </a:solidFill>
                <a:effectLst/>
                <a:latin typeface="+mn-lt"/>
                <a:ea typeface="+mn-ea"/>
                <a:cs typeface="+mn-cs"/>
              </a:rPr>
              <a:t>Otra de sus enormes ventajas de este sistema es la posibilidad de </a:t>
            </a:r>
            <a:r>
              <a:rPr lang="es-MX" sz="1200" b="1" kern="1200" dirty="0" smtClean="0">
                <a:solidFill>
                  <a:schemeClr val="tx1"/>
                </a:solidFill>
                <a:effectLst/>
                <a:latin typeface="+mn-lt"/>
                <a:ea typeface="+mn-ea"/>
                <a:cs typeface="+mn-cs"/>
              </a:rPr>
              <a:t>compartir el contenido de una pantalla hacia</a:t>
            </a:r>
            <a:r>
              <a:rPr lang="es-MX" sz="1200" b="1" kern="1200" baseline="0" dirty="0" smtClean="0">
                <a:solidFill>
                  <a:schemeClr val="tx1"/>
                </a:solidFill>
                <a:effectLst/>
                <a:latin typeface="+mn-lt"/>
                <a:ea typeface="+mn-ea"/>
                <a:cs typeface="+mn-cs"/>
              </a:rPr>
              <a:t> la otra </a:t>
            </a:r>
            <a:r>
              <a:rPr lang="es-MX" sz="1200" b="1" kern="1200" dirty="0" smtClean="0">
                <a:solidFill>
                  <a:schemeClr val="tx1"/>
                </a:solidFill>
                <a:effectLst/>
                <a:latin typeface="+mn-lt"/>
                <a:ea typeface="+mn-ea"/>
                <a:cs typeface="+mn-cs"/>
              </a:rPr>
              <a:t>o visualizar medios separados</a:t>
            </a:r>
            <a:r>
              <a:rPr lang="es-MX" sz="1200" kern="1200" dirty="0" smtClean="0">
                <a:solidFill>
                  <a:schemeClr val="tx1"/>
                </a:solidFill>
                <a:effectLst/>
                <a:latin typeface="+mn-lt"/>
                <a:ea typeface="+mn-ea"/>
                <a:cs typeface="+mn-cs"/>
              </a:rPr>
              <a:t>. Adicionando lo que se puede hacer con este sistema, es importante mencionar que cuenta con características de navegación que permiten a los pasajeros de asientos traseros sugerir destinos para el conductor y ver el mapa cuando una ruta está en proceso,</a:t>
            </a:r>
            <a:r>
              <a:rPr lang="es-MX" sz="1200" kern="1200" baseline="0" dirty="0" smtClean="0">
                <a:solidFill>
                  <a:schemeClr val="tx1"/>
                </a:solidFill>
                <a:effectLst/>
                <a:latin typeface="+mn-lt"/>
                <a:ea typeface="+mn-ea"/>
                <a:cs typeface="+mn-cs"/>
              </a:rPr>
              <a:t> incluso los pasajeros de la segunda fila puede tener la comodidad de controlar la música desde su lugar. </a:t>
            </a:r>
            <a:endParaRPr lang="en-US" sz="1200" kern="1200" dirty="0" smtClean="0">
              <a:solidFill>
                <a:schemeClr val="tx1"/>
              </a:solidFill>
              <a:effectLst/>
              <a:latin typeface="+mn-lt"/>
              <a:ea typeface="+mn-ea"/>
              <a:cs typeface="+mn-cs"/>
            </a:endParaRPr>
          </a:p>
          <a:p>
            <a:endParaRPr lang="es-MX" dirty="0" smtClean="0"/>
          </a:p>
          <a:p>
            <a:endParaRPr lang="es-MX" dirty="0" smtClean="0"/>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77</a:t>
            </a:fld>
            <a:endParaRPr lang="es-MX"/>
          </a:p>
        </p:txBody>
      </p:sp>
    </p:spTree>
    <p:extLst>
      <p:ext uri="{BB962C8B-B14F-4D97-AF65-F5344CB8AC3E}">
        <p14:creationId xmlns:p14="http://schemas.microsoft.com/office/powerpoint/2010/main" val="905852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Video 6→</a:t>
            </a:r>
          </a:p>
          <a:p>
            <a:r>
              <a:rPr lang="es-MX" sz="1200" b="1" kern="1200" dirty="0" smtClean="0">
                <a:solidFill>
                  <a:schemeClr val="tx1"/>
                </a:solidFill>
                <a:effectLst/>
                <a:latin typeface="+mn-lt"/>
                <a:ea typeface="+mn-ea"/>
                <a:cs typeface="+mn-cs"/>
              </a:rPr>
              <a:t>Wireless </a:t>
            </a:r>
            <a:r>
              <a:rPr lang="es-MX" sz="1200" b="1" kern="1200" dirty="0" err="1" smtClean="0">
                <a:solidFill>
                  <a:schemeClr val="tx1"/>
                </a:solidFill>
                <a:effectLst/>
                <a:latin typeface="+mn-lt"/>
                <a:ea typeface="+mn-ea"/>
                <a:cs typeface="+mn-cs"/>
              </a:rPr>
              <a:t>Phone</a:t>
            </a:r>
            <a:r>
              <a:rPr lang="es-MX" sz="1200" b="1" kern="1200" dirty="0" smtClean="0">
                <a:solidFill>
                  <a:schemeClr val="tx1"/>
                </a:solidFill>
                <a:effectLst/>
                <a:latin typeface="+mn-lt"/>
                <a:ea typeface="+mn-ea"/>
                <a:cs typeface="+mn-cs"/>
              </a:rPr>
              <a:t> </a:t>
            </a:r>
            <a:r>
              <a:rPr lang="es-MX" sz="1200" b="1" kern="1200" dirty="0" err="1" smtClean="0">
                <a:solidFill>
                  <a:schemeClr val="tx1"/>
                </a:solidFill>
                <a:effectLst/>
                <a:latin typeface="+mn-lt"/>
                <a:ea typeface="+mn-ea"/>
                <a:cs typeface="+mn-cs"/>
              </a:rPr>
              <a:t>Projection</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Por si esto no fuera suficiente, también se equipa </a:t>
            </a:r>
            <a:r>
              <a:rPr lang="es-MX" sz="1200" b="1" kern="1200" dirty="0" smtClean="0">
                <a:solidFill>
                  <a:schemeClr val="tx1"/>
                </a:solidFill>
                <a:effectLst/>
                <a:latin typeface="+mn-lt"/>
                <a:ea typeface="+mn-ea"/>
                <a:cs typeface="+mn-cs"/>
              </a:rPr>
              <a:t>el nuevo sistema Wireless </a:t>
            </a:r>
            <a:r>
              <a:rPr lang="es-MX" sz="1200" b="1" kern="1200" dirty="0" err="1" smtClean="0">
                <a:solidFill>
                  <a:schemeClr val="tx1"/>
                </a:solidFill>
                <a:effectLst/>
                <a:latin typeface="+mn-lt"/>
                <a:ea typeface="+mn-ea"/>
                <a:cs typeface="+mn-cs"/>
              </a:rPr>
              <a:t>Phone</a:t>
            </a:r>
            <a:r>
              <a:rPr lang="es-MX" sz="1200" b="1" kern="1200" dirty="0" smtClean="0">
                <a:solidFill>
                  <a:schemeClr val="tx1"/>
                </a:solidFill>
                <a:effectLst/>
                <a:latin typeface="+mn-lt"/>
                <a:ea typeface="+mn-ea"/>
                <a:cs typeface="+mn-cs"/>
              </a:rPr>
              <a:t> </a:t>
            </a:r>
            <a:r>
              <a:rPr lang="es-MX" sz="1200" b="1" kern="1200" dirty="0" err="1" smtClean="0">
                <a:solidFill>
                  <a:schemeClr val="tx1"/>
                </a:solidFill>
                <a:effectLst/>
                <a:latin typeface="+mn-lt"/>
                <a:ea typeface="+mn-ea"/>
                <a:cs typeface="+mn-cs"/>
              </a:rPr>
              <a:t>Projection</a:t>
            </a:r>
            <a:r>
              <a:rPr lang="es-MX" sz="1200" b="1" kern="1200" dirty="0" smtClean="0">
                <a:solidFill>
                  <a:schemeClr val="tx1"/>
                </a:solidFill>
                <a:effectLst/>
                <a:latin typeface="+mn-lt"/>
                <a:ea typeface="+mn-ea"/>
                <a:cs typeface="+mn-cs"/>
              </a:rPr>
              <a:t> con Android Auto™ y Apple </a:t>
            </a:r>
            <a:r>
              <a:rPr lang="es-MX" sz="1200" b="1" kern="1200" dirty="0" err="1" smtClean="0">
                <a:solidFill>
                  <a:schemeClr val="tx1"/>
                </a:solidFill>
                <a:effectLst/>
                <a:latin typeface="+mn-lt"/>
                <a:ea typeface="+mn-ea"/>
                <a:cs typeface="+mn-cs"/>
              </a:rPr>
              <a:t>CarPlay</a:t>
            </a:r>
            <a:r>
              <a:rPr lang="es-MX" sz="1200" b="1" kern="1200" dirty="0" smtClean="0">
                <a:solidFill>
                  <a:schemeClr val="tx1"/>
                </a:solidFill>
                <a:effectLst/>
                <a:latin typeface="+mn-lt"/>
                <a:ea typeface="+mn-ea"/>
                <a:cs typeface="+mn-cs"/>
              </a:rPr>
              <a:t>™</a:t>
            </a:r>
            <a:r>
              <a:rPr lang="es-MX" sz="1200" kern="1200" dirty="0" smtClean="0">
                <a:solidFill>
                  <a:schemeClr val="tx1"/>
                </a:solidFill>
                <a:effectLst/>
                <a:latin typeface="+mn-lt"/>
                <a:ea typeface="+mn-ea"/>
                <a:cs typeface="+mn-cs"/>
              </a:rPr>
              <a:t>, el cual te permite proyectar y manipular aplicaciones de tu celular desde la pantalla de tu vehículo sin necesidad de cables. Esto funciona a través de las conexiones inalámbricas Bluetooth® para transferencia de audio y comandos, y </a:t>
            </a:r>
            <a:r>
              <a:rPr lang="es-MX" sz="1200" kern="1200" dirty="0" err="1" smtClean="0">
                <a:solidFill>
                  <a:schemeClr val="tx1"/>
                </a:solidFill>
                <a:effectLst/>
                <a:latin typeface="+mn-lt"/>
                <a:ea typeface="+mn-ea"/>
                <a:cs typeface="+mn-cs"/>
              </a:rPr>
              <a:t>Wi</a:t>
            </a:r>
            <a:r>
              <a:rPr lang="es-MX" sz="1200" kern="1200" dirty="0" smtClean="0">
                <a:solidFill>
                  <a:schemeClr val="tx1"/>
                </a:solidFill>
                <a:effectLst/>
                <a:latin typeface="+mn-lt"/>
                <a:ea typeface="+mn-ea"/>
                <a:cs typeface="+mn-cs"/>
              </a:rPr>
              <a:t>-Fi® para transferencia de video principalmente. Una vez que se haya hecho la conexión, en los siguientes ciclos en los que se encienda el vehículo, la conexión se realizará de manera automática. Para el correcto funcionamiento de este sistema con dispositivos Android, es necesario tener un teléfono inteligente que cuente con la última versión de la aplicación Android Auto™ y que incorpore la función de proyección inalámbrica, la cual puede ser activada desde sus ajustes. </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78</a:t>
            </a:fld>
            <a:endParaRPr lang="es-MX"/>
          </a:p>
        </p:txBody>
      </p:sp>
    </p:spTree>
    <p:extLst>
      <p:ext uri="{BB962C8B-B14F-4D97-AF65-F5344CB8AC3E}">
        <p14:creationId xmlns:p14="http://schemas.microsoft.com/office/powerpoint/2010/main" val="36140171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Cargador inalámbrico de carga rápida </a:t>
            </a:r>
            <a:endParaRPr lang="en-US" sz="1200" b="1"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Para que siempre te encuentres conectado y con batería, se introduce el cargador inalámbrico de carga rápida. Para acceder a él se debe deslizar la cubierta ubicada en la consola central</a:t>
            </a:r>
            <a:r>
              <a:rPr lang="es-MX" sz="1200" kern="1200" dirty="0" smtClean="0">
                <a:solidFill>
                  <a:schemeClr val="tx1"/>
                </a:solidFill>
                <a:effectLst/>
                <a:latin typeface="+mn-lt"/>
                <a:ea typeface="+mn-ea"/>
                <a:cs typeface="+mn-cs"/>
              </a:rPr>
              <a:t>. Basta con colocar el teléfono móvil boca arriba sobre la almohadilla para que se inicie el proceso de carga. El cargador inalámbrico es de carga rápida, lo que complementa a la perfección el contar con Wireless </a:t>
            </a:r>
            <a:r>
              <a:rPr lang="es-MX" sz="1200" kern="1200" dirty="0" err="1" smtClean="0">
                <a:solidFill>
                  <a:schemeClr val="tx1"/>
                </a:solidFill>
                <a:effectLst/>
                <a:latin typeface="+mn-lt"/>
                <a:ea typeface="+mn-ea"/>
                <a:cs typeface="+mn-cs"/>
              </a:rPr>
              <a:t>Phone</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Projection</a:t>
            </a:r>
            <a:r>
              <a:rPr lang="es-MX" sz="1200" kern="1200" dirty="0" smtClean="0">
                <a:solidFill>
                  <a:schemeClr val="tx1"/>
                </a:solidFill>
                <a:effectLst/>
                <a:latin typeface="+mn-lt"/>
                <a:ea typeface="+mn-ea"/>
                <a:cs typeface="+mn-cs"/>
              </a:rPr>
              <a:t> para mantenerte conectado en todo momento. Recuerda siempre revisar la compatibilidad del </a:t>
            </a:r>
            <a:r>
              <a:rPr lang="es-MX" sz="1200" kern="1200" dirty="0" err="1" smtClean="0">
                <a:solidFill>
                  <a:schemeClr val="tx1"/>
                </a:solidFill>
                <a:effectLst/>
                <a:latin typeface="+mn-lt"/>
                <a:ea typeface="+mn-ea"/>
                <a:cs typeface="+mn-cs"/>
              </a:rPr>
              <a:t>smartphone</a:t>
            </a:r>
            <a:r>
              <a:rPr lang="es-MX" sz="1200" kern="1200" dirty="0" smtClean="0">
                <a:solidFill>
                  <a:schemeClr val="tx1"/>
                </a:solidFill>
                <a:effectLst/>
                <a:latin typeface="+mn-lt"/>
                <a:ea typeface="+mn-ea"/>
                <a:cs typeface="+mn-cs"/>
              </a:rPr>
              <a:t> y que incluya la función de este tipo de carga.</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79</a:t>
            </a:fld>
            <a:endParaRPr lang="es-MX"/>
          </a:p>
        </p:txBody>
      </p:sp>
    </p:spTree>
    <p:extLst>
      <p:ext uri="{BB962C8B-B14F-4D97-AF65-F5344CB8AC3E}">
        <p14:creationId xmlns:p14="http://schemas.microsoft.com/office/powerpoint/2010/main" val="200415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Professional Grade</a:t>
            </a:r>
          </a:p>
          <a:p>
            <a:pPr lvl="0"/>
            <a:endParaRPr lang="es-MX" sz="1200" b="0" kern="1200" baseline="0" dirty="0" smtClean="0">
              <a:solidFill>
                <a:schemeClr val="tx1"/>
              </a:solidFill>
              <a:effectLst/>
              <a:latin typeface="+mn-lt"/>
              <a:ea typeface="+mn-ea"/>
              <a:cs typeface="+mn-cs"/>
            </a:endParaRPr>
          </a:p>
          <a:p>
            <a:pPr lvl="0"/>
            <a:r>
              <a:rPr lang="es-ES" sz="1200" b="0" i="0" kern="1200" dirty="0" smtClean="0">
                <a:solidFill>
                  <a:schemeClr val="tx1"/>
                </a:solidFill>
                <a:effectLst/>
                <a:latin typeface="+mn-lt"/>
                <a:ea typeface="+mn-ea"/>
                <a:cs typeface="+mn-cs"/>
              </a:rPr>
              <a:t>“</a:t>
            </a:r>
            <a:r>
              <a:rPr lang="es-ES" sz="1200" b="0" i="0" kern="1200" dirty="0" err="1" smtClean="0">
                <a:solidFill>
                  <a:schemeClr val="tx1"/>
                </a:solidFill>
                <a:effectLst/>
                <a:latin typeface="+mn-lt"/>
                <a:ea typeface="+mn-ea"/>
                <a:cs typeface="+mn-cs"/>
              </a:rPr>
              <a:t>We</a:t>
            </a:r>
            <a:r>
              <a:rPr lang="es-ES" sz="1200" b="0" i="0" kern="1200" dirty="0" smtClean="0">
                <a:solidFill>
                  <a:schemeClr val="tx1"/>
                </a:solidFill>
                <a:effectLst/>
                <a:latin typeface="+mn-lt"/>
                <a:ea typeface="+mn-ea"/>
                <a:cs typeface="+mn-cs"/>
              </a:rPr>
              <a:t> are Professional Grade” es la</a:t>
            </a:r>
            <a:r>
              <a:rPr lang="es-ES" sz="1200" b="0" i="0" kern="1200" baseline="0" dirty="0" smtClean="0">
                <a:solidFill>
                  <a:schemeClr val="tx1"/>
                </a:solidFill>
                <a:effectLst/>
                <a:latin typeface="+mn-lt"/>
                <a:ea typeface="+mn-ea"/>
                <a:cs typeface="+mn-cs"/>
              </a:rPr>
              <a:t> filosofía con la que GMC busca reflejar el compromiso por crear productos con tecnología de punta, excelente desempeño y equipamiento más allá de las expectativas, desde sus inicios se ha dedicado a cubrir las necesidades de los Clientes más exigentes con vehículos con un potente desempeño, innovación y versatilidad.</a:t>
            </a:r>
            <a:endParaRPr lang="es-ES" sz="1200" b="0" i="0" kern="1200" dirty="0" smtClean="0">
              <a:solidFill>
                <a:schemeClr val="tx1"/>
              </a:solidFill>
              <a:effectLst/>
              <a:latin typeface="+mn-lt"/>
              <a:ea typeface="+mn-ea"/>
              <a:cs typeface="+mn-cs"/>
            </a:endParaRPr>
          </a:p>
          <a:p>
            <a:pPr lvl="0"/>
            <a:endParaRPr lang="es-ES" sz="1200" b="0" i="0" kern="1200" dirty="0" smtClean="0">
              <a:solidFill>
                <a:schemeClr val="tx1"/>
              </a:solidFill>
              <a:effectLst/>
              <a:latin typeface="+mn-lt"/>
              <a:ea typeface="+mn-ea"/>
              <a:cs typeface="+mn-cs"/>
            </a:endParaRPr>
          </a:p>
          <a:p>
            <a:r>
              <a:rPr lang="es-ES" sz="1200" b="0" i="0" kern="1200" baseline="0" dirty="0" smtClean="0">
                <a:solidFill>
                  <a:schemeClr val="tx1"/>
                </a:solidFill>
                <a:effectLst/>
                <a:latin typeface="+mn-lt"/>
                <a:ea typeface="+mn-ea"/>
                <a:cs typeface="+mn-cs"/>
              </a:rPr>
              <a:t>La máxima expresión de esta filosofía se deja ver en esta nueva generación, desde su motor V8 de 6.2L con 425 hp, el nuevo sistema Air </a:t>
            </a:r>
            <a:r>
              <a:rPr lang="es-ES" sz="1200" b="0" i="0" kern="1200" baseline="0" dirty="0" err="1" smtClean="0">
                <a:solidFill>
                  <a:schemeClr val="tx1"/>
                </a:solidFill>
                <a:effectLst/>
                <a:latin typeface="+mn-lt"/>
                <a:ea typeface="+mn-ea"/>
                <a:cs typeface="+mn-cs"/>
              </a:rPr>
              <a:t>Ride</a:t>
            </a:r>
            <a:r>
              <a:rPr lang="es-ES" sz="1200" b="0" i="0" kern="1200" baseline="0" dirty="0" smtClean="0">
                <a:solidFill>
                  <a:schemeClr val="tx1"/>
                </a:solidFill>
                <a:effectLst/>
                <a:latin typeface="+mn-lt"/>
                <a:ea typeface="+mn-ea"/>
                <a:cs typeface="+mn-cs"/>
              </a:rPr>
              <a:t> </a:t>
            </a:r>
            <a:r>
              <a:rPr lang="es-ES" sz="1200" b="0" i="0" kern="1200" baseline="0" dirty="0" err="1" smtClean="0">
                <a:solidFill>
                  <a:schemeClr val="tx1"/>
                </a:solidFill>
                <a:effectLst/>
                <a:latin typeface="+mn-lt"/>
                <a:ea typeface="+mn-ea"/>
                <a:cs typeface="+mn-cs"/>
              </a:rPr>
              <a:t>Adaptive</a:t>
            </a:r>
            <a:r>
              <a:rPr lang="es-ES" sz="1200" b="0" i="0" kern="1200" baseline="0" dirty="0" smtClean="0">
                <a:solidFill>
                  <a:schemeClr val="tx1"/>
                </a:solidFill>
                <a:effectLst/>
                <a:latin typeface="+mn-lt"/>
                <a:ea typeface="+mn-ea"/>
                <a:cs typeface="+mn-cs"/>
              </a:rPr>
              <a:t> </a:t>
            </a:r>
            <a:r>
              <a:rPr lang="es-ES" sz="1200" b="0" i="0" kern="1200" baseline="0" dirty="0" err="1" smtClean="0">
                <a:solidFill>
                  <a:schemeClr val="tx1"/>
                </a:solidFill>
                <a:effectLst/>
                <a:latin typeface="+mn-lt"/>
                <a:ea typeface="+mn-ea"/>
                <a:cs typeface="+mn-cs"/>
              </a:rPr>
              <a:t>Suspension</a:t>
            </a:r>
            <a:r>
              <a:rPr lang="es-ES" sz="1200" b="0" i="0" kern="1200" baseline="0" dirty="0" smtClean="0">
                <a:solidFill>
                  <a:schemeClr val="tx1"/>
                </a:solidFill>
                <a:effectLst/>
                <a:latin typeface="+mn-lt"/>
                <a:ea typeface="+mn-ea"/>
                <a:cs typeface="+mn-cs"/>
              </a:rPr>
              <a:t> y las amenidades interiores, hacen que la nueva </a:t>
            </a:r>
            <a:r>
              <a:rPr lang="es-ES" sz="1200" b="0" i="0" kern="1200" baseline="0" dirty="0" err="1" smtClean="0">
                <a:solidFill>
                  <a:schemeClr val="tx1"/>
                </a:solidFill>
                <a:effectLst/>
                <a:latin typeface="+mn-lt"/>
                <a:ea typeface="+mn-ea"/>
                <a:cs typeface="+mn-cs"/>
              </a:rPr>
              <a:t>Yukon</a:t>
            </a:r>
            <a:r>
              <a:rPr lang="es-ES" sz="1200" b="0" i="0" kern="1200" baseline="0" dirty="0" smtClean="0">
                <a:solidFill>
                  <a:schemeClr val="tx1"/>
                </a:solidFill>
                <a:effectLst/>
                <a:latin typeface="+mn-lt"/>
                <a:ea typeface="+mn-ea"/>
                <a:cs typeface="+mn-cs"/>
              </a:rPr>
              <a:t> </a:t>
            </a:r>
            <a:r>
              <a:rPr lang="es-ES" sz="1200" b="0" i="0" kern="1200" baseline="0" dirty="0" err="1" smtClean="0">
                <a:solidFill>
                  <a:schemeClr val="tx1"/>
                </a:solidFill>
                <a:effectLst/>
                <a:latin typeface="+mn-lt"/>
                <a:ea typeface="+mn-ea"/>
                <a:cs typeface="+mn-cs"/>
              </a:rPr>
              <a:t>Denali</a:t>
            </a:r>
            <a:r>
              <a:rPr lang="es-ES" sz="1200" b="0" i="0" kern="1200" baseline="0" dirty="0" smtClean="0">
                <a:solidFill>
                  <a:schemeClr val="tx1"/>
                </a:solidFill>
                <a:effectLst/>
                <a:latin typeface="+mn-lt"/>
                <a:ea typeface="+mn-ea"/>
                <a:cs typeface="+mn-cs"/>
              </a:rPr>
              <a:t> se eleve a un sistema totalmente superior. Y, detrás de las comodidades, existe ingeniería, diseño inteligente e innovación técnica.</a:t>
            </a:r>
          </a:p>
          <a:p>
            <a:endParaRPr lang="es-ES" sz="1200" b="0" i="0" kern="1200" baseline="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La meta es maximizar el control para que las funciones más complejas se conviertan en funciones fáciles de realizar.</a:t>
            </a:r>
            <a:endParaRPr lang="es-E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301F718-03EC-4435-9FB5-D518FE5C04DD}" type="slidenum">
              <a:rPr lang="es-MX" smtClean="0"/>
              <a:t>8</a:t>
            </a:fld>
            <a:endParaRPr lang="es-MX"/>
          </a:p>
        </p:txBody>
      </p:sp>
    </p:spTree>
    <p:extLst>
      <p:ext uri="{BB962C8B-B14F-4D97-AF65-F5344CB8AC3E}">
        <p14:creationId xmlns:p14="http://schemas.microsoft.com/office/powerpoint/2010/main" val="2764029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Innovador sistema de </a:t>
            </a:r>
            <a:r>
              <a:rPr lang="es-MX" sz="1200" b="1" kern="1200" dirty="0" err="1" smtClean="0">
                <a:solidFill>
                  <a:schemeClr val="tx1"/>
                </a:solidFill>
                <a:effectLst/>
                <a:latin typeface="+mn-lt"/>
                <a:ea typeface="+mn-ea"/>
                <a:cs typeface="+mn-cs"/>
              </a:rPr>
              <a:t>infoentretenimiento</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La nueva generación de GMC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incorpora un sistema de </a:t>
            </a:r>
            <a:r>
              <a:rPr lang="es-MX" sz="1200" kern="1200" dirty="0" err="1" smtClean="0">
                <a:solidFill>
                  <a:schemeClr val="tx1"/>
                </a:solidFill>
                <a:effectLst/>
                <a:latin typeface="+mn-lt"/>
                <a:ea typeface="+mn-ea"/>
                <a:cs typeface="+mn-cs"/>
              </a:rPr>
              <a:t>Infoentretenimiento</a:t>
            </a:r>
            <a:r>
              <a:rPr lang="es-MX" sz="1200" kern="1200" dirty="0" smtClean="0">
                <a:solidFill>
                  <a:schemeClr val="tx1"/>
                </a:solidFill>
                <a:effectLst/>
                <a:latin typeface="+mn-lt"/>
                <a:ea typeface="+mn-ea"/>
                <a:cs typeface="+mn-cs"/>
              </a:rPr>
              <a:t> con pantalla táctil a color de 10.2” de alta resolución con una interfaz increíblemente responsiva. Así mismo, cuenta con Bluetooth® para conectar hasta 2 dispositivos al mismo tiempo, </a:t>
            </a:r>
            <a:r>
              <a:rPr lang="es-MX" sz="1200" kern="1200" dirty="0" err="1" smtClean="0">
                <a:solidFill>
                  <a:schemeClr val="tx1"/>
                </a:solidFill>
                <a:effectLst/>
                <a:latin typeface="+mn-lt"/>
                <a:ea typeface="+mn-ea"/>
                <a:cs typeface="+mn-cs"/>
              </a:rPr>
              <a:t>OnStar</a:t>
            </a:r>
            <a:r>
              <a:rPr lang="es-MX" sz="1200" kern="1200" dirty="0" smtClean="0">
                <a:solidFill>
                  <a:schemeClr val="tx1"/>
                </a:solidFill>
                <a:effectLst/>
                <a:latin typeface="+mn-lt"/>
                <a:ea typeface="+mn-ea"/>
                <a:cs typeface="+mn-cs"/>
              </a:rPr>
              <a:t>® 4G LTE con </a:t>
            </a:r>
            <a:r>
              <a:rPr lang="es-MX" sz="1200" kern="1200" dirty="0" err="1" smtClean="0">
                <a:solidFill>
                  <a:schemeClr val="tx1"/>
                </a:solidFill>
                <a:effectLst/>
                <a:latin typeface="+mn-lt"/>
                <a:ea typeface="+mn-ea"/>
                <a:cs typeface="+mn-cs"/>
              </a:rPr>
              <a:t>Wi</a:t>
            </a:r>
            <a:r>
              <a:rPr lang="es-MX" sz="1200" kern="1200" dirty="0" smtClean="0">
                <a:solidFill>
                  <a:schemeClr val="tx1"/>
                </a:solidFill>
                <a:effectLst/>
                <a:latin typeface="+mn-lt"/>
                <a:ea typeface="+mn-ea"/>
                <a:cs typeface="+mn-cs"/>
              </a:rPr>
              <a:t>-Fi®, reconocimiento de voz con </a:t>
            </a:r>
            <a:r>
              <a:rPr lang="es-MX" sz="1200" kern="1200" dirty="0" err="1" smtClean="0">
                <a:solidFill>
                  <a:schemeClr val="tx1"/>
                </a:solidFill>
                <a:effectLst/>
                <a:latin typeface="+mn-lt"/>
                <a:ea typeface="+mn-ea"/>
                <a:cs typeface="+mn-cs"/>
              </a:rPr>
              <a:t>Siri</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Eyes</a:t>
            </a:r>
            <a:r>
              <a:rPr lang="es-MX" sz="1200" kern="1200" dirty="0" smtClean="0">
                <a:solidFill>
                  <a:schemeClr val="tx1"/>
                </a:solidFill>
                <a:effectLst/>
                <a:latin typeface="+mn-lt"/>
                <a:ea typeface="+mn-ea"/>
                <a:cs typeface="+mn-cs"/>
              </a:rPr>
              <a:t> Free y mapas de navegación para permitirte desplazar en cualquier ciudad sin miedo a perderte. </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80</a:t>
            </a:fld>
            <a:endParaRPr lang="es-MX"/>
          </a:p>
        </p:txBody>
      </p:sp>
    </p:spTree>
    <p:extLst>
      <p:ext uri="{BB962C8B-B14F-4D97-AF65-F5344CB8AC3E}">
        <p14:creationId xmlns:p14="http://schemas.microsoft.com/office/powerpoint/2010/main" val="11232752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Sistema de sonido BOSE® con 14 bocinas y amplificador </a:t>
            </a:r>
            <a:endParaRPr lang="en-US" sz="1200" b="1" kern="1200" dirty="0" smtClean="0">
              <a:solidFill>
                <a:schemeClr val="tx1"/>
              </a:solidFill>
              <a:effectLst/>
              <a:latin typeface="+mn-lt"/>
              <a:ea typeface="+mn-ea"/>
              <a:cs typeface="+mn-cs"/>
            </a:endParaRPr>
          </a:p>
          <a:p>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incorpora un </a:t>
            </a:r>
            <a:r>
              <a:rPr lang="es-MX" sz="1200" b="1" kern="1200" dirty="0" smtClean="0">
                <a:solidFill>
                  <a:schemeClr val="tx1"/>
                </a:solidFill>
                <a:effectLst/>
                <a:latin typeface="+mn-lt"/>
                <a:ea typeface="+mn-ea"/>
                <a:cs typeface="+mn-cs"/>
              </a:rPr>
              <a:t>sistema de sonido BOSE® con 14 bocinas y amplificador</a:t>
            </a:r>
            <a:r>
              <a:rPr lang="es-MX" sz="1200" kern="1200" dirty="0" smtClean="0">
                <a:solidFill>
                  <a:schemeClr val="tx1"/>
                </a:solidFill>
                <a:effectLst/>
                <a:latin typeface="+mn-lt"/>
                <a:ea typeface="+mn-ea"/>
                <a:cs typeface="+mn-cs"/>
              </a:rPr>
              <a:t> con Active </a:t>
            </a:r>
            <a:r>
              <a:rPr lang="es-MX" sz="1200" kern="1200" dirty="0" err="1" smtClean="0">
                <a:solidFill>
                  <a:schemeClr val="tx1"/>
                </a:solidFill>
                <a:effectLst/>
                <a:latin typeface="+mn-lt"/>
                <a:ea typeface="+mn-ea"/>
                <a:cs typeface="+mn-cs"/>
              </a:rPr>
              <a:t>Noise</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Cancellation</a:t>
            </a:r>
            <a:r>
              <a:rPr lang="es-MX" sz="1200" kern="1200" dirty="0" smtClean="0">
                <a:solidFill>
                  <a:schemeClr val="tx1"/>
                </a:solidFill>
                <a:effectLst/>
                <a:latin typeface="+mn-lt"/>
                <a:ea typeface="+mn-ea"/>
                <a:cs typeface="+mn-cs"/>
              </a:rPr>
              <a:t> (Sistema Activo de Cancelación de Sonido), el cual neutraliza los sonidos no deseados del tren motriz por medio de micrófonos situados en lugares estratégicos de la cabina. Este increíble sistema de sonido le brinda gran claridad y volumen a toda reproducción de sonido que emite el vehículo tal como música y llamadas. </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81</a:t>
            </a:fld>
            <a:endParaRPr lang="es-MX"/>
          </a:p>
        </p:txBody>
      </p:sp>
    </p:spTree>
    <p:extLst>
      <p:ext uri="{BB962C8B-B14F-4D97-AF65-F5344CB8AC3E}">
        <p14:creationId xmlns:p14="http://schemas.microsoft.com/office/powerpoint/2010/main" val="6925367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Sistema avanzado de remolque </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El Sistema Avanzado de Remolque integrado en el </a:t>
            </a:r>
            <a:r>
              <a:rPr lang="es-MX" sz="1200" kern="1200" dirty="0" err="1" smtClean="0">
                <a:solidFill>
                  <a:schemeClr val="tx1"/>
                </a:solidFill>
                <a:effectLst/>
                <a:latin typeface="+mn-lt"/>
                <a:ea typeface="+mn-ea"/>
                <a:cs typeface="+mn-cs"/>
              </a:rPr>
              <a:t>infoentretenimiento</a:t>
            </a:r>
            <a:r>
              <a:rPr lang="es-MX" sz="1200" kern="1200" dirty="0" smtClean="0">
                <a:solidFill>
                  <a:schemeClr val="tx1"/>
                </a:solidFill>
                <a:effectLst/>
                <a:latin typeface="+mn-lt"/>
                <a:ea typeface="+mn-ea"/>
                <a:cs typeface="+mn-cs"/>
              </a:rPr>
              <a:t> funciona dentro de la interfaz de la pantalla de </a:t>
            </a:r>
            <a:r>
              <a:rPr lang="es-MX" sz="1200" kern="1200" dirty="0" err="1" smtClean="0">
                <a:solidFill>
                  <a:schemeClr val="tx1"/>
                </a:solidFill>
                <a:effectLst/>
                <a:latin typeface="+mn-lt"/>
                <a:ea typeface="+mn-ea"/>
                <a:cs typeface="+mn-cs"/>
              </a:rPr>
              <a:t>Infoentretenimiento</a:t>
            </a:r>
            <a:r>
              <a:rPr lang="es-MX" sz="1200" kern="1200" dirty="0" smtClean="0">
                <a:solidFill>
                  <a:schemeClr val="tx1"/>
                </a:solidFill>
                <a:effectLst/>
                <a:latin typeface="+mn-lt"/>
                <a:ea typeface="+mn-ea"/>
                <a:cs typeface="+mn-cs"/>
              </a:rPr>
              <a:t> con el ícono “Remolcar”. Para experimentar el conjunto completo de funciones del sistema, los Clientes deben iniciar sesión en su perfil personal a través del sistema y crear un perfil de remolque personalizado. Por si fuera poco, todo esto se puede hacer desde la pantalla de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o la aplicación </a:t>
            </a:r>
            <a:r>
              <a:rPr lang="es-MX" sz="1200" kern="1200" dirty="0" err="1" smtClean="0">
                <a:solidFill>
                  <a:schemeClr val="tx1"/>
                </a:solidFill>
                <a:effectLst/>
                <a:latin typeface="+mn-lt"/>
                <a:ea typeface="+mn-ea"/>
                <a:cs typeface="+mn-cs"/>
              </a:rPr>
              <a:t>MyGMC</a:t>
            </a:r>
            <a:r>
              <a:rPr lang="es-MX" sz="1200" kern="1200" dirty="0" smtClean="0">
                <a:solidFill>
                  <a:schemeClr val="tx1"/>
                </a:solidFill>
                <a:effectLst/>
                <a:latin typeface="+mn-lt"/>
                <a:ea typeface="+mn-ea"/>
                <a:cs typeface="+mn-cs"/>
              </a:rPr>
              <a:t>, lo cual brinda excelente dualidad y practicidad. </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Algunas de las ventajas de esta nueva aplicación de monitoreo de remolque son:</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Alertas y recordatorios</a:t>
            </a:r>
            <a:endParaRPr lang="en-US" sz="1200" kern="1200" dirty="0" smtClean="0">
              <a:solidFill>
                <a:schemeClr val="tx1"/>
              </a:solidFill>
              <a:effectLst/>
              <a:latin typeface="+mn-lt"/>
              <a:ea typeface="+mn-ea"/>
              <a:cs typeface="+mn-cs"/>
            </a:endParaRPr>
          </a:p>
          <a:p>
            <a:pPr lvl="0"/>
            <a:r>
              <a:rPr lang="es-MX" sz="1200" kern="1200" dirty="0" err="1" smtClean="0">
                <a:solidFill>
                  <a:schemeClr val="tx1"/>
                </a:solidFill>
                <a:effectLst/>
                <a:latin typeface="+mn-lt"/>
                <a:ea typeface="+mn-ea"/>
                <a:cs typeface="+mn-cs"/>
              </a:rPr>
              <a:t>Checklists</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Creación de perfiles</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Monitoreo de kilometraje</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Recordatorios de mantenimiento de remolque</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Prueba de sistema de iluminación</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Monitoreo de temperatura y presión de llantas</a:t>
            </a:r>
            <a:endParaRPr lang="en-US" sz="1200" kern="1200" dirty="0" smtClean="0">
              <a:solidFill>
                <a:schemeClr val="tx1"/>
              </a:solidFill>
              <a:effectLst/>
              <a:latin typeface="+mn-lt"/>
              <a:ea typeface="+mn-ea"/>
              <a:cs typeface="+mn-cs"/>
            </a:endParaRPr>
          </a:p>
          <a:p>
            <a:pPr lvl="0"/>
            <a:r>
              <a:rPr lang="es-MX" sz="1200" kern="1200" dirty="0" smtClean="0">
                <a:solidFill>
                  <a:schemeClr val="tx1"/>
                </a:solidFill>
                <a:effectLst/>
                <a:latin typeface="+mn-lt"/>
                <a:ea typeface="+mn-ea"/>
                <a:cs typeface="+mn-cs"/>
              </a:rPr>
              <a:t>Alarmas contra robo</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Adicional a esta guía de remolque también se cuenta con la asistencia de freno de remolque en el que se puede configurar la tolerancia de frenado del remolque.</a:t>
            </a:r>
            <a:endParaRPr lang="en-US" sz="1200" kern="120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82</a:t>
            </a:fld>
            <a:endParaRPr lang="es-MX"/>
          </a:p>
        </p:txBody>
      </p:sp>
    </p:spTree>
    <p:extLst>
      <p:ext uri="{BB962C8B-B14F-4D97-AF65-F5344CB8AC3E}">
        <p14:creationId xmlns:p14="http://schemas.microsoft.com/office/powerpoint/2010/main" val="42292485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b="0" kern="1200" baseline="0" dirty="0" smtClean="0">
                <a:solidFill>
                  <a:schemeClr val="tx1"/>
                </a:solidFill>
                <a:effectLst/>
                <a:latin typeface="+mn-lt"/>
                <a:ea typeface="+mn-ea"/>
                <a:cs typeface="+mn-cs"/>
              </a:rPr>
              <a:t>Dudas o preguntas</a:t>
            </a:r>
          </a:p>
          <a:p>
            <a:endParaRPr lang="es-MX"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effectLst/>
                <a:latin typeface="+mn-lt"/>
                <a:ea typeface="+mn-ea"/>
                <a:cs typeface="+mn-cs"/>
              </a:rPr>
              <a:t>Preguntar</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si</a:t>
            </a:r>
            <a:r>
              <a:rPr lang="en-US" sz="1200" b="1" kern="1200" baseline="0" dirty="0" smtClean="0">
                <a:solidFill>
                  <a:schemeClr val="tx1"/>
                </a:solidFill>
                <a:effectLst/>
                <a:latin typeface="+mn-lt"/>
                <a:ea typeface="+mn-ea"/>
                <a:cs typeface="+mn-cs"/>
              </a:rPr>
              <a:t> hay </a:t>
            </a:r>
            <a:r>
              <a:rPr lang="en-US" sz="1200" b="1" kern="1200" baseline="0" dirty="0" err="1" smtClean="0">
                <a:solidFill>
                  <a:schemeClr val="tx1"/>
                </a:solidFill>
                <a:effectLst/>
                <a:latin typeface="+mn-lt"/>
                <a:ea typeface="+mn-ea"/>
                <a:cs typeface="+mn-cs"/>
              </a:rPr>
              <a:t>dudas</a:t>
            </a:r>
            <a:r>
              <a:rPr lang="en-US" sz="1200" b="1" kern="1200" baseline="0" dirty="0" smtClean="0">
                <a:solidFill>
                  <a:schemeClr val="tx1"/>
                </a:solidFill>
                <a:effectLst/>
                <a:latin typeface="+mn-lt"/>
                <a:ea typeface="+mn-ea"/>
                <a:cs typeface="+mn-cs"/>
              </a:rPr>
              <a:t> o </a:t>
            </a:r>
            <a:r>
              <a:rPr lang="en-US" sz="1200" b="1" kern="1200" baseline="0" dirty="0" err="1" smtClean="0">
                <a:solidFill>
                  <a:schemeClr val="tx1"/>
                </a:solidFill>
                <a:effectLst/>
                <a:latin typeface="+mn-lt"/>
                <a:ea typeface="+mn-ea"/>
                <a:cs typeface="+mn-cs"/>
              </a:rPr>
              <a:t>preguntas</a:t>
            </a:r>
            <a:r>
              <a:rPr lang="en-US" sz="1200" b="1" kern="1200" baseline="0" dirty="0" smtClean="0">
                <a:solidFill>
                  <a:schemeClr val="tx1"/>
                </a:solidFill>
                <a:effectLst/>
                <a:latin typeface="+mn-lt"/>
                <a:ea typeface="+mn-ea"/>
                <a:cs typeface="+mn-cs"/>
              </a:rPr>
              <a:t> para </a:t>
            </a:r>
            <a:r>
              <a:rPr lang="en-US" sz="1200" b="1" kern="1200" baseline="0" dirty="0" err="1" smtClean="0">
                <a:solidFill>
                  <a:schemeClr val="tx1"/>
                </a:solidFill>
                <a:effectLst/>
                <a:latin typeface="+mn-lt"/>
                <a:ea typeface="+mn-ea"/>
                <a:cs typeface="+mn-cs"/>
              </a:rPr>
              <a:t>pasar</a:t>
            </a:r>
            <a:r>
              <a:rPr lang="en-US" sz="1200" b="1" kern="1200" baseline="0" dirty="0" smtClean="0">
                <a:solidFill>
                  <a:schemeClr val="tx1"/>
                </a:solidFill>
                <a:effectLst/>
                <a:latin typeface="+mn-lt"/>
                <a:ea typeface="+mn-ea"/>
                <a:cs typeface="+mn-cs"/>
              </a:rPr>
              <a:t> a la </a:t>
            </a:r>
            <a:r>
              <a:rPr lang="en-US" sz="1200" b="1" kern="1200" baseline="0" dirty="0" err="1" smtClean="0">
                <a:solidFill>
                  <a:schemeClr val="tx1"/>
                </a:solidFill>
                <a:effectLst/>
                <a:latin typeface="+mn-lt"/>
                <a:ea typeface="+mn-ea"/>
                <a:cs typeface="+mn-cs"/>
              </a:rPr>
              <a:t>actividad</a:t>
            </a:r>
            <a:r>
              <a:rPr lang="en-US" sz="1200" b="1" kern="1200" baseline="0" dirty="0" smtClean="0">
                <a:solidFill>
                  <a:schemeClr val="tx1"/>
                </a:solidFill>
                <a:effectLst/>
                <a:latin typeface="+mn-lt"/>
                <a:ea typeface="+mn-ea"/>
                <a:cs typeface="+mn-cs"/>
              </a:rPr>
              <a:t> de </a:t>
            </a:r>
            <a:r>
              <a:rPr lang="en-US" sz="1200" b="1" kern="1200" baseline="0" dirty="0" err="1" smtClean="0">
                <a:solidFill>
                  <a:schemeClr val="tx1"/>
                </a:solidFill>
                <a:effectLst/>
                <a:latin typeface="+mn-lt"/>
                <a:ea typeface="+mn-ea"/>
                <a:cs typeface="+mn-cs"/>
              </a:rPr>
              <a:t>reforzamiento</a:t>
            </a:r>
            <a:r>
              <a:rPr lang="en-US" sz="1200" b="1" kern="1200" baseline="0" dirty="0" smtClean="0">
                <a:solidFill>
                  <a:schemeClr val="tx1"/>
                </a:solidFill>
                <a:effectLst/>
                <a:latin typeface="+mn-lt"/>
                <a:ea typeface="+mn-ea"/>
                <a:cs typeface="+mn-cs"/>
              </a:rPr>
              <a:t>.</a:t>
            </a:r>
          </a:p>
          <a:p>
            <a:r>
              <a:rPr lang="es-MX" sz="1200" kern="1200" dirty="0" smtClean="0">
                <a:solidFill>
                  <a:schemeClr val="tx1"/>
                </a:solidFill>
                <a:effectLst/>
                <a:latin typeface="+mn-lt"/>
                <a:ea typeface="+mn-ea"/>
                <a:cs typeface="+mn-cs"/>
              </a:rPr>
              <a:t>1. ¿Cuáles son las conexiones inalámbricas necesarias para el correcto funcionamiento del sistema Wireless </a:t>
            </a:r>
            <a:r>
              <a:rPr lang="es-MX" sz="1200" kern="1200" dirty="0" err="1" smtClean="0">
                <a:solidFill>
                  <a:schemeClr val="tx1"/>
                </a:solidFill>
                <a:effectLst/>
                <a:latin typeface="+mn-lt"/>
                <a:ea typeface="+mn-ea"/>
                <a:cs typeface="+mn-cs"/>
              </a:rPr>
              <a:t>Phone</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Projection</a:t>
            </a:r>
            <a:r>
              <a:rPr lang="es-MX"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a) Bluetooth®</a:t>
            </a:r>
          </a:p>
          <a:p>
            <a:r>
              <a:rPr lang="en-US" sz="1200" kern="1200" dirty="0" smtClean="0">
                <a:solidFill>
                  <a:schemeClr val="tx1"/>
                </a:solidFill>
                <a:effectLst/>
                <a:latin typeface="+mn-lt"/>
                <a:ea typeface="+mn-ea"/>
                <a:cs typeface="+mn-cs"/>
              </a:rPr>
              <a:t>b) NFC</a:t>
            </a:r>
          </a:p>
          <a:p>
            <a:r>
              <a:rPr lang="en-US" sz="1200" b="1" kern="1200" dirty="0" smtClean="0">
                <a:solidFill>
                  <a:schemeClr val="tx1"/>
                </a:solidFill>
                <a:effectLst/>
                <a:latin typeface="+mn-lt"/>
                <a:ea typeface="+mn-ea"/>
                <a:cs typeface="+mn-cs"/>
              </a:rPr>
              <a:t>c) Wi-Fi®</a:t>
            </a: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2. Selecciona 2 de las múltiples funciones que se pueden llevar a cabo con el sistema avanzado de remolque desde la pantalla del vehículo y la aplicación </a:t>
            </a:r>
            <a:r>
              <a:rPr lang="es-MX" sz="1200" kern="1200" dirty="0" err="1" smtClean="0">
                <a:solidFill>
                  <a:schemeClr val="tx1"/>
                </a:solidFill>
                <a:effectLst/>
                <a:latin typeface="+mn-lt"/>
                <a:ea typeface="+mn-ea"/>
                <a:cs typeface="+mn-cs"/>
              </a:rPr>
              <a:t>MyGMC</a:t>
            </a:r>
            <a:r>
              <a:rPr lang="es-MX"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 Ajuste de ganancia de frenado</a:t>
            </a:r>
            <a:endParaRPr lang="en-US" sz="1200"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b) </a:t>
            </a:r>
            <a:r>
              <a:rPr lang="es-MX" sz="1200" b="1" kern="1200" dirty="0" err="1" smtClean="0">
                <a:solidFill>
                  <a:schemeClr val="tx1"/>
                </a:solidFill>
                <a:effectLst/>
                <a:latin typeface="+mn-lt"/>
                <a:ea typeface="+mn-ea"/>
                <a:cs typeface="+mn-cs"/>
              </a:rPr>
              <a:t>Checklists</a:t>
            </a:r>
            <a:endParaRPr lang="en-US" sz="1200" b="1"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c) Alertas y recordatorios</a:t>
            </a: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3. ¿Cuál es el tamaño de las pantallas del sistema de entretenimiento trasero con Flex View?</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 10.2”</a:t>
            </a:r>
            <a:endParaRPr lang="en-US" sz="1200"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b) 12.6”</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c) 8”</a:t>
            </a:r>
          </a:p>
          <a:p>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4. ¿Cuál de los siguientes ajustes NO se pueden llevar a cabo en el sistema Full </a:t>
            </a:r>
            <a:r>
              <a:rPr lang="es-MX" sz="1200" kern="1200" dirty="0" err="1" smtClean="0">
                <a:solidFill>
                  <a:schemeClr val="tx1"/>
                </a:solidFill>
                <a:effectLst/>
                <a:latin typeface="+mn-lt"/>
                <a:ea typeface="+mn-ea"/>
                <a:cs typeface="+mn-cs"/>
              </a:rPr>
              <a:t>Mirror</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Display</a:t>
            </a:r>
            <a:r>
              <a:rPr lang="es-MX"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a) Zoom a 4 niveles</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b) Movimiento de la imagen de arriba hacia abajo </a:t>
            </a:r>
            <a:endParaRPr lang="en-US"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c) Brillo de la pantalla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5CECD62-2AA5-4170-B3A9-4450F87FBCE2}" type="slidenum">
              <a:rPr lang="es-MX" smtClean="0"/>
              <a:t>83</a:t>
            </a:fld>
            <a:endParaRPr lang="es-MX"/>
          </a:p>
        </p:txBody>
      </p:sp>
    </p:spTree>
    <p:extLst>
      <p:ext uri="{BB962C8B-B14F-4D97-AF65-F5344CB8AC3E}">
        <p14:creationId xmlns:p14="http://schemas.microsoft.com/office/powerpoint/2010/main" val="1040547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noProof="0" dirty="0" smtClean="0"/>
              <a:t>En este módulo</a:t>
            </a:r>
            <a:r>
              <a:rPr lang="es-MX" baseline="0" noProof="0" dirty="0" smtClean="0"/>
              <a:t> pudimos observar aquellas características tecnológicas que harán de GMC </a:t>
            </a:r>
            <a:r>
              <a:rPr lang="es-MX" baseline="0" noProof="0" dirty="0" err="1" smtClean="0"/>
              <a:t>Yukon</a:t>
            </a:r>
            <a:r>
              <a:rPr lang="es-MX" baseline="0" noProof="0" dirty="0" smtClean="0"/>
              <a:t> un referente para el segmento como: el sistema de </a:t>
            </a:r>
            <a:r>
              <a:rPr lang="es-MX" baseline="0" noProof="0" dirty="0" err="1" smtClean="0"/>
              <a:t>infoentretenimiento</a:t>
            </a:r>
            <a:r>
              <a:rPr lang="es-MX" baseline="0" noProof="0" dirty="0" smtClean="0"/>
              <a:t> con Wireless </a:t>
            </a:r>
            <a:r>
              <a:rPr lang="es-MX" baseline="0" noProof="0" dirty="0" err="1" smtClean="0"/>
              <a:t>Phone</a:t>
            </a:r>
            <a:r>
              <a:rPr lang="es-MX" baseline="0" noProof="0" dirty="0" smtClean="0"/>
              <a:t> </a:t>
            </a:r>
            <a:r>
              <a:rPr lang="es-MX" baseline="0" noProof="0" dirty="0" err="1" smtClean="0"/>
              <a:t>Projection</a:t>
            </a:r>
            <a:r>
              <a:rPr lang="es-MX" baseline="0" noProof="0" dirty="0" smtClean="0"/>
              <a:t> , cargador inalámbrico, Sistema avanzado de remolque, Sistema de sonido Bose, Sistema de entretenimiento trasero Flex View, Full </a:t>
            </a:r>
            <a:r>
              <a:rPr lang="es-MX" baseline="0" noProof="0" dirty="0" err="1" smtClean="0"/>
              <a:t>Mirror</a:t>
            </a:r>
            <a:r>
              <a:rPr lang="es-MX" baseline="0" noProof="0" dirty="0" smtClean="0"/>
              <a:t> </a:t>
            </a:r>
            <a:r>
              <a:rPr lang="es-MX" baseline="0" noProof="0" dirty="0" err="1" smtClean="0"/>
              <a:t>Display</a:t>
            </a:r>
            <a:r>
              <a:rPr lang="es-MX" baseline="0" noProof="0" dirty="0" smtClean="0"/>
              <a:t> y las diferentes vistas de la cámara 360</a:t>
            </a:r>
            <a:endParaRPr lang="es-MX" dirty="0" smtClean="0">
              <a:solidFill>
                <a:schemeClr val="tx1">
                  <a:lumMod val="95000"/>
                  <a:lumOff val="5000"/>
                </a:schemeClr>
              </a:solidFill>
              <a:latin typeface="StratumGMC Regular" panose="020B0506030000020004" pitchFamily="34" charset="0"/>
            </a:endParaRPr>
          </a:p>
          <a:p>
            <a:endParaRPr lang="es-MX" noProof="0" dirty="0"/>
          </a:p>
        </p:txBody>
      </p:sp>
      <p:sp>
        <p:nvSpPr>
          <p:cNvPr id="4" name="Slide Number Placeholder 3"/>
          <p:cNvSpPr>
            <a:spLocks noGrp="1"/>
          </p:cNvSpPr>
          <p:nvPr>
            <p:ph type="sldNum" sz="quarter" idx="10"/>
          </p:nvPr>
        </p:nvSpPr>
        <p:spPr/>
        <p:txBody>
          <a:bodyPr/>
          <a:lstStyle/>
          <a:p>
            <a:fld id="{C5CECD62-2AA5-4170-B3A9-4450F87FBCE2}" type="slidenum">
              <a:rPr lang="es-MX" smtClean="0"/>
              <a:t>84</a:t>
            </a:fld>
            <a:endParaRPr lang="es-MX"/>
          </a:p>
        </p:txBody>
      </p:sp>
    </p:spTree>
    <p:extLst>
      <p:ext uri="{BB962C8B-B14F-4D97-AF65-F5344CB8AC3E}">
        <p14:creationId xmlns:p14="http://schemas.microsoft.com/office/powerpoint/2010/main" val="31052782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kern="1200" dirty="0" smtClean="0">
                <a:solidFill>
                  <a:schemeClr val="tx1"/>
                </a:solidFill>
                <a:effectLst/>
                <a:latin typeface="+mn-lt"/>
                <a:ea typeface="+mn-ea"/>
                <a:cs typeface="+mn-cs"/>
              </a:rPr>
              <a:t>2 puertos USB tipo C y 2 entradas HDMI</a:t>
            </a:r>
            <a:endParaRPr lang="en-US" sz="1200" b="1"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85</a:t>
            </a:fld>
            <a:endParaRPr lang="es-MX"/>
          </a:p>
        </p:txBody>
      </p:sp>
    </p:spTree>
    <p:extLst>
      <p:ext uri="{BB962C8B-B14F-4D97-AF65-F5344CB8AC3E}">
        <p14:creationId xmlns:p14="http://schemas.microsoft.com/office/powerpoint/2010/main" val="14514671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Vista Off Road</a:t>
            </a:r>
          </a:p>
          <a:p>
            <a:endParaRPr lang="en-US" sz="1200" b="1"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Vista de velocidad</a:t>
            </a:r>
          </a:p>
          <a:p>
            <a:endParaRPr lang="en-US" sz="1200" b="1"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Vista de seguridad activa</a:t>
            </a:r>
          </a:p>
          <a:p>
            <a:endParaRPr lang="en-US" sz="1200" b="1" kern="1200" dirty="0" smtClean="0">
              <a:solidFill>
                <a:schemeClr val="tx1"/>
              </a:solidFill>
              <a:effectLst/>
              <a:latin typeface="+mn-lt"/>
              <a:ea typeface="+mn-ea"/>
              <a:cs typeface="+mn-cs"/>
            </a:endParaRPr>
          </a:p>
          <a:p>
            <a:r>
              <a:rPr lang="es-MX" sz="1200" b="1" kern="1200" dirty="0" smtClean="0">
                <a:solidFill>
                  <a:schemeClr val="tx1"/>
                </a:solidFill>
                <a:effectLst/>
                <a:latin typeface="+mn-lt"/>
                <a:ea typeface="+mn-ea"/>
                <a:cs typeface="+mn-cs"/>
              </a:rPr>
              <a:t>Navegación/Vista Activa de </a:t>
            </a:r>
            <a:r>
              <a:rPr lang="es-MX" sz="1200" b="1" kern="1200" dirty="0" err="1" smtClean="0">
                <a:solidFill>
                  <a:schemeClr val="tx1"/>
                </a:solidFill>
                <a:effectLst/>
                <a:latin typeface="+mn-lt"/>
                <a:ea typeface="+mn-ea"/>
                <a:cs typeface="+mn-cs"/>
              </a:rPr>
              <a:t>OnStar</a:t>
            </a:r>
            <a:r>
              <a:rPr lang="es-MX" sz="1200" b="1"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86</a:t>
            </a:fld>
            <a:endParaRPr lang="es-MX"/>
          </a:p>
        </p:txBody>
      </p:sp>
    </p:spTree>
    <p:extLst>
      <p:ext uri="{BB962C8B-B14F-4D97-AF65-F5344CB8AC3E}">
        <p14:creationId xmlns:p14="http://schemas.microsoft.com/office/powerpoint/2010/main" val="21853716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b="1" dirty="0" smtClean="0"/>
          </a:p>
        </p:txBody>
      </p:sp>
      <p:sp>
        <p:nvSpPr>
          <p:cNvPr id="4" name="Slide Number Placeholder 3"/>
          <p:cNvSpPr>
            <a:spLocks noGrp="1"/>
          </p:cNvSpPr>
          <p:nvPr>
            <p:ph type="sldNum" sz="quarter" idx="10"/>
          </p:nvPr>
        </p:nvSpPr>
        <p:spPr/>
        <p:txBody>
          <a:bodyPr/>
          <a:lstStyle/>
          <a:p>
            <a:fld id="{C5CECD62-2AA5-4170-B3A9-4450F87FBCE2}" type="slidenum">
              <a:rPr lang="es-MX" smtClean="0"/>
              <a:t>87</a:t>
            </a:fld>
            <a:endParaRPr lang="es-MX"/>
          </a:p>
        </p:txBody>
      </p:sp>
    </p:spTree>
    <p:extLst>
      <p:ext uri="{BB962C8B-B14F-4D97-AF65-F5344CB8AC3E}">
        <p14:creationId xmlns:p14="http://schemas.microsoft.com/office/powerpoint/2010/main" val="22764487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1" dirty="0" smtClean="0"/>
              <a:t>Seguridad en cada maniobra </a:t>
            </a:r>
          </a:p>
          <a:p>
            <a:r>
              <a:rPr lang="es-MX" dirty="0" smtClean="0"/>
              <a:t>En este módulo,</a:t>
            </a:r>
            <a:r>
              <a:rPr lang="es-MX" baseline="0" dirty="0" smtClean="0"/>
              <a:t> revisaremos las increíbles alertar con sello </a:t>
            </a:r>
            <a:r>
              <a:rPr lang="es-MX" baseline="0" dirty="0" err="1" smtClean="0"/>
              <a:t>Denali</a:t>
            </a:r>
            <a:r>
              <a:rPr lang="es-MX" baseline="0" dirty="0" smtClean="0"/>
              <a:t> que incorpora la 5ta generación de </a:t>
            </a:r>
            <a:r>
              <a:rPr lang="es-MX" baseline="0" dirty="0" err="1" smtClean="0"/>
              <a:t>Yukon</a:t>
            </a:r>
            <a:r>
              <a:rPr lang="es-MX" baseline="0" dirty="0" smtClean="0"/>
              <a:t> y sus fascinantes asistencias inteligentes que la vuelven la SUV más segura de todo el camino. Aquí revisaremos su: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Sistema de bolsas de aire </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Sensor indicador de distancia</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Alerta de colisión frontal con asistente de frenado a bajas velocidades</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Control crucero adaptativo automático con Stop/</a:t>
            </a:r>
            <a:r>
              <a:rPr lang="es-MX" sz="1200" kern="1200" dirty="0" err="1" smtClean="0">
                <a:solidFill>
                  <a:schemeClr val="tx1"/>
                </a:solidFill>
                <a:effectLst/>
                <a:latin typeface="+mn-lt"/>
                <a:ea typeface="+mn-ea"/>
                <a:cs typeface="+mn-cs"/>
              </a:rPr>
              <a:t>Go</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Sensores frontales y traseros para estacionado</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Alerta de tráfico cruzado</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Alerta de detección de peatones delantera</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Alerta de detección de peatones trasera</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Asistente de conservación de carril</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Asistente de ascenso y descenso de pendientes </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smtClean="0">
                <a:solidFill>
                  <a:schemeClr val="tx1"/>
                </a:solidFill>
                <a:effectLst/>
                <a:latin typeface="+mn-lt"/>
                <a:ea typeface="+mn-ea"/>
                <a:cs typeface="+mn-cs"/>
              </a:rPr>
              <a:t>Y </a:t>
            </a:r>
            <a:r>
              <a:rPr lang="es-MX" sz="1200" kern="1200" dirty="0" err="1" smtClean="0">
                <a:solidFill>
                  <a:schemeClr val="tx1"/>
                </a:solidFill>
                <a:effectLst/>
                <a:latin typeface="+mn-lt"/>
                <a:ea typeface="+mn-ea"/>
                <a:cs typeface="+mn-cs"/>
              </a:rPr>
              <a:t>OnStar</a:t>
            </a:r>
            <a:r>
              <a:rPr lang="es-MX" sz="1200" kern="1200" dirty="0" smtClean="0">
                <a:solidFill>
                  <a:schemeClr val="tx1"/>
                </a:solidFill>
                <a:effectLst/>
                <a:latin typeface="+mn-lt"/>
                <a:ea typeface="+mn-ea"/>
                <a:cs typeface="+mn-cs"/>
              </a:rPr>
              <a:t>® 4G LTE</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88</a:t>
            </a:fld>
            <a:endParaRPr lang="es-MX"/>
          </a:p>
        </p:txBody>
      </p:sp>
    </p:spTree>
    <p:extLst>
      <p:ext uri="{BB962C8B-B14F-4D97-AF65-F5344CB8AC3E}">
        <p14:creationId xmlns:p14="http://schemas.microsoft.com/office/powerpoint/2010/main" val="16262255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Sistema de bolsas de aire </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También se incorporan </a:t>
            </a:r>
            <a:r>
              <a:rPr lang="es-MX" sz="1200" b="1" kern="1200" dirty="0" smtClean="0">
                <a:solidFill>
                  <a:schemeClr val="tx1"/>
                </a:solidFill>
                <a:effectLst/>
                <a:latin typeface="+mn-lt"/>
                <a:ea typeface="+mn-ea"/>
                <a:cs typeface="+mn-cs"/>
              </a:rPr>
              <a:t>7 bolsas de aire </a:t>
            </a:r>
            <a:r>
              <a:rPr lang="es-MX" sz="1200" kern="1200" dirty="0" smtClean="0">
                <a:solidFill>
                  <a:schemeClr val="tx1"/>
                </a:solidFill>
                <a:effectLst/>
                <a:latin typeface="+mn-lt"/>
                <a:ea typeface="+mn-ea"/>
                <a:cs typeface="+mn-cs"/>
              </a:rPr>
              <a:t>para proteger a todos los pasajeros de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2 frontales, 2 laterales, 2 tipo cortina para las 3 filas de asientos y una central frontal y con sensor de activación en caso de volcadura.</a:t>
            </a:r>
            <a:endParaRPr lang="en-US" sz="1200" kern="120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89</a:t>
            </a:fld>
            <a:endParaRPr lang="es-MX"/>
          </a:p>
        </p:txBody>
      </p:sp>
    </p:spTree>
    <p:extLst>
      <p:ext uri="{BB962C8B-B14F-4D97-AF65-F5344CB8AC3E}">
        <p14:creationId xmlns:p14="http://schemas.microsoft.com/office/powerpoint/2010/main" val="4044545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s-MX" sz="1200" b="1" kern="1200" dirty="0" smtClean="0">
                <a:solidFill>
                  <a:schemeClr val="tx1"/>
                </a:solidFill>
                <a:effectLst/>
                <a:latin typeface="+mn-lt"/>
                <a:ea typeface="+mn-ea"/>
                <a:cs typeface="+mn-cs"/>
              </a:rPr>
              <a:t>Título</a:t>
            </a:r>
            <a:r>
              <a:rPr lang="es-MX" sz="1200" b="1" kern="1200" baseline="0" dirty="0" smtClean="0">
                <a:solidFill>
                  <a:schemeClr val="tx1"/>
                </a:solidFill>
                <a:effectLst/>
                <a:latin typeface="+mn-lt"/>
                <a:ea typeface="+mn-ea"/>
                <a:cs typeface="+mn-cs"/>
              </a:rPr>
              <a:t> de pantalla:</a:t>
            </a:r>
          </a:p>
          <a:p>
            <a:pPr lvl="0"/>
            <a:r>
              <a:rPr lang="es-MX" sz="1200" b="0" kern="1200" baseline="0" dirty="0" smtClean="0">
                <a:solidFill>
                  <a:schemeClr val="tx1"/>
                </a:solidFill>
                <a:effectLst/>
                <a:latin typeface="+mn-lt"/>
                <a:ea typeface="+mn-ea"/>
                <a:cs typeface="+mn-cs"/>
              </a:rPr>
              <a:t>Generación</a:t>
            </a:r>
          </a:p>
          <a:p>
            <a:pPr lvl="0"/>
            <a:endParaRPr lang="es-MX" sz="1200" b="0" kern="1200" baseline="0" dirty="0" smtClean="0">
              <a:solidFill>
                <a:schemeClr val="tx1"/>
              </a:solidFill>
              <a:effectLst/>
              <a:latin typeface="+mn-lt"/>
              <a:ea typeface="+mn-ea"/>
              <a:cs typeface="+mn-cs"/>
            </a:endParaRPr>
          </a:p>
          <a:p>
            <a:pPr marL="0" lvl="0" indent="0" algn="l" rtl="0">
              <a:lnSpc>
                <a:spcPct val="100000"/>
              </a:lnSpc>
              <a:spcBef>
                <a:spcPts val="0"/>
              </a:spcBef>
              <a:spcAft>
                <a:spcPts val="0"/>
              </a:spcAft>
              <a:buClr>
                <a:schemeClr val="dk1"/>
              </a:buClr>
              <a:buSzPts val="1100"/>
              <a:buFont typeface="Arial"/>
              <a:buNone/>
            </a:pPr>
            <a:r>
              <a:rPr lang="es-MX" noProof="0" dirty="0" smtClean="0">
                <a:latin typeface="Calibri" panose="020F0502020204030204" pitchFamily="34" charset="0"/>
                <a:ea typeface="Arial"/>
                <a:cs typeface="Arial"/>
                <a:sym typeface="Arial"/>
              </a:rPr>
              <a:t>Desde sus inicios General Motors, se ha destacado por ofrecer tecnología</a:t>
            </a:r>
            <a:r>
              <a:rPr lang="es-MX" baseline="0" noProof="0" dirty="0" smtClean="0">
                <a:latin typeface="Calibri" panose="020F0502020204030204" pitchFamily="34" charset="0"/>
                <a:ea typeface="Arial"/>
                <a:cs typeface="Arial"/>
                <a:sym typeface="Arial"/>
              </a:rPr>
              <a:t> de vanguardia y alto rendimiento en vehículos fuertes y poderosos, sin descuidar el diseño, la comodidad y la seguridad para satisfacer las exigencias de sus Clientes.</a:t>
            </a:r>
            <a:endParaRPr lang="es-MX" noProof="0" dirty="0" smtClean="0">
              <a:latin typeface="Calibri" panose="020F0502020204030204" pitchFamily="34" charset="0"/>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lang="es-MX" noProof="0" dirty="0" smtClean="0">
              <a:latin typeface="Calibri" panose="020F0502020204030204" pitchFamily="34" charset="0"/>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s-MX" noProof="0" dirty="0" smtClean="0">
                <a:latin typeface="Calibri" panose="020F0502020204030204" pitchFamily="34" charset="0"/>
                <a:ea typeface="Arial"/>
                <a:cs typeface="Arial"/>
                <a:sym typeface="Arial"/>
              </a:rPr>
              <a:t>Es en 1992 que GMC presenta</a:t>
            </a:r>
            <a:r>
              <a:rPr lang="es-MX" baseline="0" noProof="0" dirty="0" smtClean="0">
                <a:latin typeface="Calibri" panose="020F0502020204030204" pitchFamily="34" charset="0"/>
                <a:ea typeface="Arial"/>
                <a:cs typeface="Arial"/>
                <a:sym typeface="Arial"/>
              </a:rPr>
              <a:t> </a:t>
            </a:r>
            <a:r>
              <a:rPr lang="es-MX" baseline="0" noProof="0" dirty="0" err="1" smtClean="0">
                <a:latin typeface="Calibri" panose="020F0502020204030204" pitchFamily="34" charset="0"/>
                <a:ea typeface="Arial"/>
                <a:cs typeface="Arial"/>
                <a:sym typeface="Arial"/>
              </a:rPr>
              <a:t>Yukon</a:t>
            </a:r>
            <a:r>
              <a:rPr lang="es-MX" baseline="0" noProof="0" dirty="0" smtClean="0">
                <a:latin typeface="Calibri" panose="020F0502020204030204" pitchFamily="34" charset="0"/>
                <a:ea typeface="Arial"/>
                <a:cs typeface="Arial"/>
                <a:sym typeface="Arial"/>
              </a:rPr>
              <a:t> al mercado por primera vez, llegando a México hasta el año 2006.  En el año 2000, GMC lanza </a:t>
            </a:r>
            <a:r>
              <a:rPr lang="es-MX" baseline="0" noProof="0" dirty="0" err="1" smtClean="0">
                <a:latin typeface="Calibri" panose="020F0502020204030204" pitchFamily="34" charset="0"/>
                <a:ea typeface="Arial"/>
                <a:cs typeface="Arial"/>
                <a:sym typeface="Arial"/>
              </a:rPr>
              <a:t>Yukon</a:t>
            </a:r>
            <a:r>
              <a:rPr lang="es-MX" baseline="0" noProof="0" dirty="0" smtClean="0">
                <a:latin typeface="Calibri" panose="020F0502020204030204" pitchFamily="34" charset="0"/>
                <a:ea typeface="Arial"/>
                <a:cs typeface="Arial"/>
                <a:sym typeface="Arial"/>
              </a:rPr>
              <a:t> </a:t>
            </a:r>
            <a:r>
              <a:rPr lang="es-MX" baseline="0" noProof="0" dirty="0" err="1" smtClean="0">
                <a:latin typeface="Calibri" panose="020F0502020204030204" pitchFamily="34" charset="0"/>
                <a:ea typeface="Arial"/>
                <a:cs typeface="Arial"/>
                <a:sym typeface="Arial"/>
              </a:rPr>
              <a:t>Denali</a:t>
            </a:r>
            <a:r>
              <a:rPr lang="es-MX" baseline="0" noProof="0" dirty="0" smtClean="0">
                <a:latin typeface="Calibri" panose="020F0502020204030204" pitchFamily="34" charset="0"/>
                <a:ea typeface="Arial"/>
                <a:cs typeface="Arial"/>
                <a:sym typeface="Arial"/>
              </a:rPr>
              <a:t> XL, la cual por primera vez llega a México a petición de los consumidores, este 2020 con el modelo 2021.</a:t>
            </a:r>
            <a:endParaRPr lang="es-MX" noProof="0" dirty="0" smtClean="0">
              <a:latin typeface="Calibri" panose="020F0502020204030204" pitchFamily="34" charset="0"/>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lang="es-MX" baseline="0" noProof="0" dirty="0" smtClean="0">
              <a:latin typeface="Calibri" panose="020F0502020204030204" pitchFamily="34" charset="0"/>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s-MX" baseline="0" noProof="0" dirty="0" smtClean="0">
                <a:latin typeface="Calibri" panose="020F0502020204030204" pitchFamily="34" charset="0"/>
                <a:ea typeface="Arial"/>
                <a:cs typeface="Arial"/>
                <a:sym typeface="Arial"/>
              </a:rPr>
              <a:t>Bajo estos lineamientos, este año llega a México la quinta generación de la totalmente nueva </a:t>
            </a:r>
            <a:r>
              <a:rPr lang="es-MX" baseline="0" noProof="0" dirty="0" err="1" smtClean="0">
                <a:latin typeface="Calibri" panose="020F0502020204030204" pitchFamily="34" charset="0"/>
                <a:ea typeface="Arial"/>
                <a:cs typeface="Arial"/>
                <a:sym typeface="Arial"/>
              </a:rPr>
              <a:t>Yukon</a:t>
            </a:r>
            <a:r>
              <a:rPr lang="es-MX" baseline="0" noProof="0" dirty="0" smtClean="0">
                <a:latin typeface="Calibri" panose="020F0502020204030204" pitchFamily="34" charset="0"/>
                <a:ea typeface="Arial"/>
                <a:cs typeface="Arial"/>
                <a:sym typeface="Arial"/>
              </a:rPr>
              <a:t> </a:t>
            </a:r>
            <a:r>
              <a:rPr lang="es-MX" baseline="0" noProof="0" dirty="0" err="1" smtClean="0">
                <a:latin typeface="Calibri" panose="020F0502020204030204" pitchFamily="34" charset="0"/>
                <a:ea typeface="Arial"/>
                <a:cs typeface="Arial"/>
                <a:sym typeface="Arial"/>
              </a:rPr>
              <a:t>Denali</a:t>
            </a:r>
            <a:r>
              <a:rPr lang="es-MX" baseline="0" noProof="0" dirty="0" smtClean="0">
                <a:latin typeface="Calibri" panose="020F0502020204030204" pitchFamily="34" charset="0"/>
                <a:ea typeface="Arial"/>
                <a:cs typeface="Arial"/>
                <a:sym typeface="Arial"/>
              </a:rPr>
              <a:t>, una SUV que además de ofrecer el diseño imponente y sofisticado característico de GMC, ofrece también equipamiento en lujo y seguridad para cuidar a cada uno de los pasajeros en cada viaje.</a:t>
            </a:r>
          </a:p>
        </p:txBody>
      </p:sp>
      <p:sp>
        <p:nvSpPr>
          <p:cNvPr id="4" name="Slide Number Placeholder 3"/>
          <p:cNvSpPr>
            <a:spLocks noGrp="1"/>
          </p:cNvSpPr>
          <p:nvPr>
            <p:ph type="sldNum" sz="quarter" idx="10"/>
          </p:nvPr>
        </p:nvSpPr>
        <p:spPr/>
        <p:txBody>
          <a:bodyPr/>
          <a:lstStyle/>
          <a:p>
            <a:fld id="{1301F718-03EC-4435-9FB5-D518FE5C04DD}" type="slidenum">
              <a:rPr lang="es-MX" smtClean="0"/>
              <a:t>9</a:t>
            </a:fld>
            <a:endParaRPr lang="es-MX"/>
          </a:p>
        </p:txBody>
      </p:sp>
    </p:spTree>
    <p:extLst>
      <p:ext uri="{BB962C8B-B14F-4D97-AF65-F5344CB8AC3E}">
        <p14:creationId xmlns:p14="http://schemas.microsoft.com/office/powerpoint/2010/main" val="40005293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Alerta de detección de peatones delantera</a:t>
            </a:r>
            <a:endParaRPr lang="en-US" sz="1200" b="1" kern="1200" dirty="0" smtClean="0">
              <a:solidFill>
                <a:schemeClr val="tx1"/>
              </a:solidFill>
              <a:effectLst/>
              <a:latin typeface="+mn-lt"/>
              <a:ea typeface="+mn-ea"/>
              <a:cs typeface="+mn-cs"/>
            </a:endParaRPr>
          </a:p>
          <a:p>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incorpora una alerta de detección de peatones delantera, la cual ayuda a reducir la posibilidad de colisión con una persona cuando se circula a una velocidad entre 8 y 80 km/h. Cuando las condiciones de iluminación son óptimas como en días con cielo despejado, este sistema puede detectar a un peatón en un rango de distancia de hasta 40 metros, siempre y cuando, la persona tenga una altura mayor a los 80 cm. Cuando se detecta un peatón, se iluminará un testigo en el clúster para realizar un frenado automático en caso de ser necesario para evitar un accidente. </a:t>
            </a:r>
            <a:endParaRPr lang="en-US" sz="1200" kern="120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90</a:t>
            </a:fld>
            <a:endParaRPr lang="es-MX"/>
          </a:p>
        </p:txBody>
      </p:sp>
    </p:spTree>
    <p:extLst>
      <p:ext uri="{BB962C8B-B14F-4D97-AF65-F5344CB8AC3E}">
        <p14:creationId xmlns:p14="http://schemas.microsoft.com/office/powerpoint/2010/main" val="37982772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←video 12</a:t>
            </a:r>
          </a:p>
          <a:p>
            <a:r>
              <a:rPr lang="es-MX" sz="1200" b="1" kern="1200" dirty="0" smtClean="0">
                <a:solidFill>
                  <a:schemeClr val="tx1"/>
                </a:solidFill>
                <a:effectLst/>
                <a:latin typeface="+mn-lt"/>
                <a:ea typeface="+mn-ea"/>
                <a:cs typeface="+mn-cs"/>
              </a:rPr>
              <a:t>Alerta de detección de peatones trasera</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También se cuenta con la alerta de detección de peatones trasera, la cual utiliza la cámara trasera de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para alertar al conductor de personas que caminan detrás del vehículo cuando se circula en reversa. Este sistema emite pitidos y alertas visuales de color amarillo o rojo, dependiendo el riesgo de colisión, en la pantalla de </a:t>
            </a:r>
            <a:r>
              <a:rPr lang="es-MX" sz="1200" kern="1200" dirty="0" err="1" smtClean="0">
                <a:solidFill>
                  <a:schemeClr val="tx1"/>
                </a:solidFill>
                <a:effectLst/>
                <a:latin typeface="+mn-lt"/>
                <a:ea typeface="+mn-ea"/>
                <a:cs typeface="+mn-cs"/>
              </a:rPr>
              <a:t>infoentretenimiento</a:t>
            </a:r>
            <a:r>
              <a:rPr lang="es-MX"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s-MX" dirty="0" smtClean="0"/>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91</a:t>
            </a:fld>
            <a:endParaRPr lang="es-MX"/>
          </a:p>
        </p:txBody>
      </p:sp>
    </p:spTree>
    <p:extLst>
      <p:ext uri="{BB962C8B-B14F-4D97-AF65-F5344CB8AC3E}">
        <p14:creationId xmlns:p14="http://schemas.microsoft.com/office/powerpoint/2010/main" val="9317743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Asistente de ascenso y descenso de pendientes </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La nueva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incorpora asistencias cuando el vehículo se encuentra en pendientes. El asistente de ascenso de pendientes permite mantener el vehículo en una posición fija cuando encuentra detenido en una pendiente y el conductor requiere cambiar la posición del pie del pedal del freno al acelerador, esto ayuda a evitar el desplazamiento no deseado hacía atrás del vehículo evitando posibles accidentes. Este sistema puede mantener el vehículo en su posición hasta por 4 segundos dependiendo la inclinación de la pendiente. </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92</a:t>
            </a:fld>
            <a:endParaRPr lang="es-MX"/>
          </a:p>
        </p:txBody>
      </p:sp>
    </p:spTree>
    <p:extLst>
      <p:ext uri="{BB962C8B-B14F-4D97-AF65-F5344CB8AC3E}">
        <p14:creationId xmlns:p14="http://schemas.microsoft.com/office/powerpoint/2010/main" val="42515462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Asistente de ascenso y descenso de pendientes </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El asistente de descenso de pendientes es activado de forma manual con un botón ubicado al costado izquierdo del volante y ayuda a mantener una velocidad baja mientras se realiza un descenso, para ajustar dicha velocidad se puede hacer uso del pedal de freno y acelerados o con los botones en el volante del sistema de control crucero. Para mejores resultados en pendientes pronunciadas y de gran distancia es recomendable colocar el vehículo en tracción 4 </a:t>
            </a:r>
            <a:r>
              <a:rPr lang="es-MX" sz="1200" kern="1200" dirty="0" err="1" smtClean="0">
                <a:solidFill>
                  <a:schemeClr val="tx1"/>
                </a:solidFill>
                <a:effectLst/>
                <a:latin typeface="+mn-lt"/>
                <a:ea typeface="+mn-ea"/>
                <a:cs typeface="+mn-cs"/>
              </a:rPr>
              <a:t>low</a:t>
            </a:r>
            <a:r>
              <a:rPr lang="es-MX"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93</a:t>
            </a:fld>
            <a:endParaRPr lang="es-MX"/>
          </a:p>
        </p:txBody>
      </p:sp>
    </p:spTree>
    <p:extLst>
      <p:ext uri="{BB962C8B-B14F-4D97-AF65-F5344CB8AC3E}">
        <p14:creationId xmlns:p14="http://schemas.microsoft.com/office/powerpoint/2010/main" val="38730697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Sensor indicador de distancia</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Dentro del gran repertorio de alertas y asistencias con las que cuenta la nueva generación de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se incluye un sensor indicador de distancia, el cual puede ser configurado desde el botón ubicado en el costado izquierdo del volante para programar una distancia corta, mediana o lejana que interpreta dichos parámetros según la velocidad a la que el vehículo circule; por lo que a velocidades mayores, la distancia lejana será mayor que bajas velocidades. Esta tecnología es esencial para los sistemas de colisión frontal y control crucero adaptativo principalmente. </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94</a:t>
            </a:fld>
            <a:endParaRPr lang="es-MX"/>
          </a:p>
        </p:txBody>
      </p:sp>
    </p:spTree>
    <p:extLst>
      <p:ext uri="{BB962C8B-B14F-4D97-AF65-F5344CB8AC3E}">
        <p14:creationId xmlns:p14="http://schemas.microsoft.com/office/powerpoint/2010/main" val="30366229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Alerta de colisión frontal con asistente de frenado a bajas velocidades</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Este sistema envía alertas al conductor cuando haya un riesgo potencial de colisión. Para determinar dicho riesgo, </a:t>
            </a:r>
            <a:r>
              <a:rPr lang="es-MX" sz="1200" b="1" kern="1200" dirty="0" smtClean="0">
                <a:solidFill>
                  <a:schemeClr val="tx1"/>
                </a:solidFill>
                <a:effectLst/>
                <a:latin typeface="+mn-lt"/>
                <a:ea typeface="+mn-ea"/>
                <a:cs typeface="+mn-cs"/>
              </a:rPr>
              <a:t>utiliza la información enviada por la cámara frontal sobre la cercanía del vehículo que circula enfrente. El sistema alerta al conductor a través de un testigo visual en el clúster que se ilumina de color verde cuando un auto se ha detectado y cambia a color ámbar cuando está cerca de dicho auto o color rojo cuando la distancia entre ambos vehículos se reduce drástica y repentinamente</a:t>
            </a:r>
            <a:r>
              <a:rPr lang="es-MX" sz="1200" kern="1200" dirty="0" smtClean="0">
                <a:solidFill>
                  <a:schemeClr val="tx1"/>
                </a:solidFill>
                <a:effectLst/>
                <a:latin typeface="+mn-lt"/>
                <a:ea typeface="+mn-ea"/>
                <a:cs typeface="+mn-cs"/>
              </a:rPr>
              <a:t>. También se alerta de este riesgo potencia por medio de una alerta visual de puntos rojos que se proyectan en el parabrisas cuando ocurre la situación descrita anteriormente. Si el conductor no reacciona de forma prudente a dichas alertas, el vehículo puede asistir automáticamente con el sistema de frenado a todas velocidades.</a:t>
            </a:r>
          </a:p>
          <a:p>
            <a:r>
              <a:rPr lang="es-MX" sz="1200" kern="1200" dirty="0" smtClean="0">
                <a:solidFill>
                  <a:schemeClr val="tx1"/>
                </a:solidFill>
                <a:effectLst/>
                <a:latin typeface="+mn-lt"/>
                <a:ea typeface="+mn-ea"/>
                <a:cs typeface="+mn-cs"/>
              </a:rPr>
              <a:t>Es importante mencionar que esta alerta de colisión frontal no detectará objetos que no sean vehículos, por lo que es recomendable mantenerte alerta a la carretera en todo momento. </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95</a:t>
            </a:fld>
            <a:endParaRPr lang="es-MX"/>
          </a:p>
        </p:txBody>
      </p:sp>
    </p:spTree>
    <p:extLst>
      <p:ext uri="{BB962C8B-B14F-4D97-AF65-F5344CB8AC3E}">
        <p14:creationId xmlns:p14="http://schemas.microsoft.com/office/powerpoint/2010/main" val="41494222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←Video 11</a:t>
            </a:r>
          </a:p>
          <a:p>
            <a:r>
              <a:rPr lang="es-MX" sz="1200" b="1" kern="1200" dirty="0" smtClean="0">
                <a:solidFill>
                  <a:schemeClr val="tx1"/>
                </a:solidFill>
                <a:effectLst/>
                <a:latin typeface="+mn-lt"/>
                <a:ea typeface="+mn-ea"/>
                <a:cs typeface="+mn-cs"/>
              </a:rPr>
              <a:t>Control crucero adaptativo automático con Stop/</a:t>
            </a:r>
            <a:r>
              <a:rPr lang="es-MX" sz="1200" b="1" kern="1200" dirty="0" err="1" smtClean="0">
                <a:solidFill>
                  <a:schemeClr val="tx1"/>
                </a:solidFill>
                <a:effectLst/>
                <a:latin typeface="+mn-lt"/>
                <a:ea typeface="+mn-ea"/>
                <a:cs typeface="+mn-cs"/>
              </a:rPr>
              <a:t>Go</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Este sistema trabaja junto con la Alerta de Colisión Frontal y el sensor indicador de distancia para mejorar el sistema de control de crucero normal al ayudar a los conductores a seguir al vehículo que está adelante según la separación de seguimiento que seleccione: lejos, media, cerca. Esto reduce la necesidad del conductor de frenar o acelerar con frecuencia. </a:t>
            </a:r>
            <a:r>
              <a:rPr lang="es-MX" sz="1200" b="1" kern="1200" dirty="0" smtClean="0">
                <a:solidFill>
                  <a:schemeClr val="tx1"/>
                </a:solidFill>
                <a:effectLst/>
                <a:latin typeface="+mn-lt"/>
                <a:ea typeface="+mn-ea"/>
                <a:cs typeface="+mn-cs"/>
              </a:rPr>
              <a:t>Incluso el vehículo puede llegar a detenerse por completo de forma automática si la situación lo requiere y también puede reiniciar su avance automáticamente hasta alcanzar la velocidad programada inicialmente cuando no detecte ningún obstáculo delante. </a:t>
            </a:r>
            <a:endParaRPr lang="en-US" sz="1200" b="1"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96</a:t>
            </a:fld>
            <a:endParaRPr lang="es-MX"/>
          </a:p>
        </p:txBody>
      </p:sp>
    </p:spTree>
    <p:extLst>
      <p:ext uri="{BB962C8B-B14F-4D97-AF65-F5344CB8AC3E}">
        <p14:creationId xmlns:p14="http://schemas.microsoft.com/office/powerpoint/2010/main" val="4410351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Sensores frontales y traseros para estacionado</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La nueva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está equipada con sensores de proximidad frontales y traseros, los cuales están diseñados para identificar y notificar al conductor sobre objetos que se puedan interponer en el camino al momento de estacionarse. El sistema de asistencia de estacionamiento usa sensores ultrasónicos localizados en la fascia delantera y trasera del vehículo para detectar objetos. El sistema puede avisar al conductor sobre la cercanía de objetos delanteros o traseros a través de una alerta sonora o visual.</a:t>
            </a:r>
            <a:endParaRPr lang="en-US" sz="1200" kern="120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97</a:t>
            </a:fld>
            <a:endParaRPr lang="es-MX"/>
          </a:p>
        </p:txBody>
      </p:sp>
    </p:spTree>
    <p:extLst>
      <p:ext uri="{BB962C8B-B14F-4D97-AF65-F5344CB8AC3E}">
        <p14:creationId xmlns:p14="http://schemas.microsoft.com/office/powerpoint/2010/main" val="6879880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Asistente de conservación de carril</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Este sistema equipado en </a:t>
            </a:r>
            <a:r>
              <a:rPr lang="es-MX" sz="1200" kern="1200" dirty="0" err="1" smtClean="0">
                <a:solidFill>
                  <a:schemeClr val="tx1"/>
                </a:solidFill>
                <a:effectLst/>
                <a:latin typeface="+mn-lt"/>
                <a:ea typeface="+mn-ea"/>
                <a:cs typeface="+mn-cs"/>
              </a:rPr>
              <a:t>Yukon</a:t>
            </a:r>
            <a:r>
              <a:rPr lang="es-MX" sz="1200" kern="1200" dirty="0" smtClean="0">
                <a:solidFill>
                  <a:schemeClr val="tx1"/>
                </a:solidFill>
                <a:effectLst/>
                <a:latin typeface="+mn-lt"/>
                <a:ea typeface="+mn-ea"/>
                <a:cs typeface="+mn-cs"/>
              </a:rPr>
              <a:t> </a:t>
            </a:r>
            <a:r>
              <a:rPr lang="es-MX" sz="1200" kern="1200" dirty="0" err="1" smtClean="0">
                <a:solidFill>
                  <a:schemeClr val="tx1"/>
                </a:solidFill>
                <a:effectLst/>
                <a:latin typeface="+mn-lt"/>
                <a:ea typeface="+mn-ea"/>
                <a:cs typeface="+mn-cs"/>
              </a:rPr>
              <a:t>Denali</a:t>
            </a:r>
            <a:r>
              <a:rPr lang="es-MX" sz="1200" kern="1200" dirty="0" smtClean="0">
                <a:solidFill>
                  <a:schemeClr val="tx1"/>
                </a:solidFill>
                <a:effectLst/>
                <a:latin typeface="+mn-lt"/>
                <a:ea typeface="+mn-ea"/>
                <a:cs typeface="+mn-cs"/>
              </a:rPr>
              <a:t> provee un ajuste ligero en el volante para ayudar al conductor a corregir el camino por cambio involuntario de carril. Este se da cuando no se activa la direccional o un movimiento activo. </a:t>
            </a:r>
            <a:r>
              <a:rPr lang="es-MX" sz="1200" b="1" kern="1200" dirty="0" smtClean="0">
                <a:solidFill>
                  <a:schemeClr val="tx1"/>
                </a:solidFill>
                <a:effectLst/>
                <a:latin typeface="+mn-lt"/>
                <a:ea typeface="+mn-ea"/>
                <a:cs typeface="+mn-cs"/>
              </a:rPr>
              <a:t>Un icono en color verde aparecerá en el clúster cuando el vehículo circula por arriba de los 60 km/h </a:t>
            </a:r>
            <a:r>
              <a:rPr lang="es-MX" sz="1200" kern="1200" dirty="0" smtClean="0">
                <a:solidFill>
                  <a:schemeClr val="tx1"/>
                </a:solidFill>
                <a:effectLst/>
                <a:latin typeface="+mn-lt"/>
                <a:ea typeface="+mn-ea"/>
                <a:cs typeface="+mn-cs"/>
              </a:rPr>
              <a:t>y se detectan las líneas del carril gracias a la cámara frontal ubicada en la parte superior del parabrisas. Cuando se detecta el vehículo está saliendo del carril de forma no intencionada, el testigo del clúster se volverá ámbar y parpadeará mientras se realiza un giro ligero del volante para corregir el trayecto de forma automática, después se activarán 3 pitidos o vibraciones en el asiento para alerta al conductor de dicha asistencia. </a:t>
            </a:r>
            <a:endParaRPr lang="en-US" sz="1200" kern="1200" dirty="0" smtClean="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98</a:t>
            </a:fld>
            <a:endParaRPr lang="es-MX"/>
          </a:p>
        </p:txBody>
      </p:sp>
    </p:spTree>
    <p:extLst>
      <p:ext uri="{BB962C8B-B14F-4D97-AF65-F5344CB8AC3E}">
        <p14:creationId xmlns:p14="http://schemas.microsoft.com/office/powerpoint/2010/main" val="7557962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effectLst/>
                <a:latin typeface="+mn-lt"/>
                <a:ea typeface="+mn-ea"/>
                <a:cs typeface="+mn-cs"/>
              </a:rPr>
              <a:t>Alerta de tráfico cruzado</a:t>
            </a:r>
            <a:endParaRPr lang="en-US" sz="1200" b="1"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Este sistema proporcionar mayor seguridad al conductor mientras retrocede cuando un objeto se aproxima desde la izquierda o derecha. El sistema está diseñado para detectar y rastrear objetos de interés dentro de una zona de cobertura especifica detrás del vehículo y alerta al conductor con un triángulo rojo en la cámara de reversa y un sonido audible o vibraciones en su asiento, sobre la presencia de objetos de interés que puedan causar una colisión con el vehículo.</a:t>
            </a:r>
            <a:endParaRPr lang="en-US" sz="1200" kern="1200" dirty="0" smtClean="0">
              <a:solidFill>
                <a:schemeClr val="tx1"/>
              </a:solidFill>
              <a:effectLst/>
              <a:latin typeface="+mn-lt"/>
              <a:ea typeface="+mn-ea"/>
              <a:cs typeface="+mn-cs"/>
            </a:endParaRPr>
          </a:p>
          <a:p>
            <a:endParaRPr lang="es-MX" dirty="0" smtClean="0"/>
          </a:p>
          <a:p>
            <a:endParaRPr lang="es-MX" dirty="0"/>
          </a:p>
        </p:txBody>
      </p:sp>
      <p:sp>
        <p:nvSpPr>
          <p:cNvPr id="4" name="Slide Number Placeholder 3"/>
          <p:cNvSpPr>
            <a:spLocks noGrp="1"/>
          </p:cNvSpPr>
          <p:nvPr>
            <p:ph type="sldNum" sz="quarter" idx="10"/>
          </p:nvPr>
        </p:nvSpPr>
        <p:spPr/>
        <p:txBody>
          <a:bodyPr/>
          <a:lstStyle/>
          <a:p>
            <a:fld id="{C5CECD62-2AA5-4170-B3A9-4450F87FBCE2}" type="slidenum">
              <a:rPr lang="es-MX" smtClean="0"/>
              <a:t>99</a:t>
            </a:fld>
            <a:endParaRPr lang="es-MX"/>
          </a:p>
        </p:txBody>
      </p:sp>
    </p:spTree>
    <p:extLst>
      <p:ext uri="{BB962C8B-B14F-4D97-AF65-F5344CB8AC3E}">
        <p14:creationId xmlns:p14="http://schemas.microsoft.com/office/powerpoint/2010/main" val="2735259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3969A59-BD80-41D5-B182-19D8525617C0}" type="datetimeFigureOut">
              <a:rPr lang="es-MX" smtClean="0"/>
              <a:t>26/01/2021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911A323-FCD6-4301-A8CD-920434EEB8A3}" type="slidenum">
              <a:rPr lang="es-MX" smtClean="0"/>
              <a:t>‹#›</a:t>
            </a:fld>
            <a:endParaRPr lang="es-MX"/>
          </a:p>
        </p:txBody>
      </p:sp>
    </p:spTree>
    <p:extLst>
      <p:ext uri="{BB962C8B-B14F-4D97-AF65-F5344CB8AC3E}">
        <p14:creationId xmlns:p14="http://schemas.microsoft.com/office/powerpoint/2010/main" val="27584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3969A59-BD80-41D5-B182-19D8525617C0}" type="datetimeFigureOut">
              <a:rPr lang="es-MX" smtClean="0"/>
              <a:t>26/01/2021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911A323-FCD6-4301-A8CD-920434EEB8A3}" type="slidenum">
              <a:rPr lang="es-MX" smtClean="0"/>
              <a:t>‹#›</a:t>
            </a:fld>
            <a:endParaRPr lang="es-MX"/>
          </a:p>
        </p:txBody>
      </p:sp>
    </p:spTree>
    <p:extLst>
      <p:ext uri="{BB962C8B-B14F-4D97-AF65-F5344CB8AC3E}">
        <p14:creationId xmlns:p14="http://schemas.microsoft.com/office/powerpoint/2010/main" val="176807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969A59-BD80-41D5-B182-19D8525617C0}" type="datetimeFigureOut">
              <a:rPr lang="es-MX" smtClean="0"/>
              <a:t>26/01/2021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911A323-FCD6-4301-A8CD-920434EEB8A3}" type="slidenum">
              <a:rPr lang="es-MX" smtClean="0"/>
              <a:t>‹#›</a:t>
            </a:fld>
            <a:endParaRPr lang="es-MX"/>
          </a:p>
        </p:txBody>
      </p:sp>
    </p:spTree>
    <p:extLst>
      <p:ext uri="{BB962C8B-B14F-4D97-AF65-F5344CB8AC3E}">
        <p14:creationId xmlns:p14="http://schemas.microsoft.com/office/powerpoint/2010/main" val="1639095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969A59-BD80-41D5-B182-19D8525617C0}" type="datetimeFigureOut">
              <a:rPr lang="es-MX" smtClean="0"/>
              <a:t>26/01/2021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911A323-FCD6-4301-A8CD-920434EEB8A3}" type="slidenum">
              <a:rPr lang="es-MX" smtClean="0"/>
              <a:t>‹#›</a:t>
            </a:fld>
            <a:endParaRPr lang="es-MX"/>
          </a:p>
        </p:txBody>
      </p:sp>
    </p:spTree>
    <p:extLst>
      <p:ext uri="{BB962C8B-B14F-4D97-AF65-F5344CB8AC3E}">
        <p14:creationId xmlns:p14="http://schemas.microsoft.com/office/powerpoint/2010/main" val="1219512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VCT 08">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26/01/2021</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5" name="Title 1"/>
          <p:cNvSpPr>
            <a:spLocks noGrp="1"/>
          </p:cNvSpPr>
          <p:nvPr>
            <p:ph type="title"/>
          </p:nvPr>
        </p:nvSpPr>
        <p:spPr>
          <a:xfrm>
            <a:off x="628650" y="158650"/>
            <a:ext cx="7473628" cy="598434"/>
          </a:xfrm>
        </p:spPr>
        <p:txBody>
          <a:bodyPr/>
          <a:lstStyle/>
          <a:p>
            <a:r>
              <a:rPr lang="en-US" dirty="0" smtClean="0"/>
              <a:t>Click to edit Master title style</a:t>
            </a:r>
            <a:endParaRPr lang="en-US" dirty="0"/>
          </a:p>
        </p:txBody>
      </p:sp>
      <p:sp>
        <p:nvSpPr>
          <p:cNvPr id="6" name="Text Placeholder 20"/>
          <p:cNvSpPr>
            <a:spLocks noGrp="1"/>
          </p:cNvSpPr>
          <p:nvPr>
            <p:ph type="body" sz="quarter" idx="16"/>
          </p:nvPr>
        </p:nvSpPr>
        <p:spPr>
          <a:xfrm>
            <a:off x="628650" y="741365"/>
            <a:ext cx="7886700" cy="566737"/>
          </a:xfrm>
        </p:spPr>
        <p:txBody>
          <a:bodyPr/>
          <a:lstStyle>
            <a:lvl1pPr marL="0" indent="0">
              <a:buNone/>
              <a:defRPr>
                <a:solidFill>
                  <a:srgbClr val="E31837"/>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9" name="Picture Placeholder 8"/>
          <p:cNvSpPr>
            <a:spLocks noGrp="1"/>
          </p:cNvSpPr>
          <p:nvPr>
            <p:ph type="pic" sz="quarter" idx="18"/>
          </p:nvPr>
        </p:nvSpPr>
        <p:spPr>
          <a:xfrm>
            <a:off x="639763" y="1435769"/>
            <a:ext cx="4778375" cy="4778375"/>
          </a:xfrm>
        </p:spPr>
        <p:txBody>
          <a:bodyPr/>
          <a:lstStyle/>
          <a:p>
            <a:endParaRPr lang="es-MX"/>
          </a:p>
        </p:txBody>
      </p:sp>
      <p:sp>
        <p:nvSpPr>
          <p:cNvPr id="7" name="Text Placeholder 7"/>
          <p:cNvSpPr>
            <a:spLocks noGrp="1"/>
          </p:cNvSpPr>
          <p:nvPr>
            <p:ph type="body" sz="quarter" idx="17"/>
          </p:nvPr>
        </p:nvSpPr>
        <p:spPr>
          <a:xfrm>
            <a:off x="5468988" y="1435769"/>
            <a:ext cx="3675013" cy="4778375"/>
          </a:xfrm>
          <a:solidFill>
            <a:schemeClr val="tx1"/>
          </a:solidFill>
          <a:ln w="38100">
            <a:noFill/>
          </a:ln>
          <a:effectLst>
            <a:outerShdw dist="38100" dir="8100000" algn="tr" rotWithShape="0">
              <a:prstClr val="black">
                <a:alpha val="80000"/>
              </a:prstClr>
            </a:outerShdw>
          </a:effectLst>
        </p:spPr>
        <p:txBody>
          <a:bodyPr/>
          <a:lstStyle>
            <a:lvl1pPr marL="0" indent="0">
              <a:buNone/>
              <a:defRPr>
                <a:solidFill>
                  <a:schemeClr val="bg1"/>
                </a:solidFill>
              </a:defRPr>
            </a:lvl1pPr>
          </a:lstStyle>
          <a:p>
            <a:pPr lvl="0"/>
            <a:r>
              <a:rPr lang="en-US" dirty="0" smtClean="0"/>
              <a:t>Edit Master text styles</a:t>
            </a:r>
          </a:p>
        </p:txBody>
      </p:sp>
    </p:spTree>
    <p:extLst>
      <p:ext uri="{BB962C8B-B14F-4D97-AF65-F5344CB8AC3E}">
        <p14:creationId xmlns:p14="http://schemas.microsoft.com/office/powerpoint/2010/main" val="317257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628650" y="197998"/>
            <a:ext cx="7499350" cy="544031"/>
          </a:xfrm>
        </p:spPr>
        <p:txBody>
          <a:bodyPr/>
          <a:lstStyle/>
          <a:p>
            <a:r>
              <a:rPr lang="en-US" dirty="0" smtClean="0"/>
              <a:t>Click to edit Master title style</a:t>
            </a:r>
            <a:endParaRPr lang="en-US" dirty="0"/>
          </a:p>
        </p:txBody>
      </p:sp>
      <p:sp>
        <p:nvSpPr>
          <p:cNvPr id="7" name="Text Placeholder 20"/>
          <p:cNvSpPr>
            <a:spLocks noGrp="1"/>
          </p:cNvSpPr>
          <p:nvPr>
            <p:ph type="body" sz="quarter" idx="16"/>
          </p:nvPr>
        </p:nvSpPr>
        <p:spPr>
          <a:xfrm>
            <a:off x="628650" y="741365"/>
            <a:ext cx="7886700" cy="566737"/>
          </a:xfrm>
        </p:spPr>
        <p:txBody>
          <a:bodyPr/>
          <a:lstStyle>
            <a:lvl1pPr marL="0" indent="0">
              <a:buNone/>
              <a:defRPr>
                <a:solidFill>
                  <a:srgbClr val="E31837"/>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Tree>
    <p:extLst>
      <p:ext uri="{BB962C8B-B14F-4D97-AF65-F5344CB8AC3E}">
        <p14:creationId xmlns:p14="http://schemas.microsoft.com/office/powerpoint/2010/main" val="297266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VCT 16">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3" y="1681163"/>
            <a:ext cx="2573577" cy="823912"/>
          </a:xfrm>
        </p:spPr>
        <p:txBody>
          <a:bodyPr anchor="b"/>
          <a:lstStyle>
            <a:lvl1pPr marL="0" indent="0">
              <a:buNone/>
              <a:defRPr sz="2400" b="1">
                <a:solidFill>
                  <a:srgbClr val="E3183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5" name="Text Placeholder 4"/>
          <p:cNvSpPr>
            <a:spLocks noGrp="1"/>
          </p:cNvSpPr>
          <p:nvPr>
            <p:ph type="body" sz="quarter" idx="3"/>
          </p:nvPr>
        </p:nvSpPr>
        <p:spPr>
          <a:xfrm>
            <a:off x="3279164" y="1681163"/>
            <a:ext cx="2586252" cy="823912"/>
          </a:xfrm>
        </p:spPr>
        <p:txBody>
          <a:bodyPr anchor="b"/>
          <a:lstStyle>
            <a:lvl1pPr marL="0" indent="0">
              <a:buNone/>
              <a:defRPr sz="2400" b="1">
                <a:solidFill>
                  <a:srgbClr val="E3183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itle 1"/>
          <p:cNvSpPr>
            <a:spLocks noGrp="1"/>
          </p:cNvSpPr>
          <p:nvPr>
            <p:ph type="title"/>
          </p:nvPr>
        </p:nvSpPr>
        <p:spPr>
          <a:xfrm>
            <a:off x="628650" y="197998"/>
            <a:ext cx="7442454" cy="544031"/>
          </a:xfrm>
        </p:spPr>
        <p:txBody>
          <a:bodyPr/>
          <a:lstStyle/>
          <a:p>
            <a:r>
              <a:rPr lang="en-US" dirty="0" smtClean="0"/>
              <a:t>Click to edit Master title style</a:t>
            </a:r>
            <a:endParaRPr lang="en-US" dirty="0"/>
          </a:p>
        </p:txBody>
      </p:sp>
      <p:sp>
        <p:nvSpPr>
          <p:cNvPr id="11" name="Text Placeholder 20"/>
          <p:cNvSpPr>
            <a:spLocks noGrp="1"/>
          </p:cNvSpPr>
          <p:nvPr>
            <p:ph type="body" sz="quarter" idx="16"/>
          </p:nvPr>
        </p:nvSpPr>
        <p:spPr>
          <a:xfrm>
            <a:off x="628650" y="741365"/>
            <a:ext cx="7886700" cy="566737"/>
          </a:xfrm>
        </p:spPr>
        <p:txBody>
          <a:bodyPr/>
          <a:lstStyle>
            <a:lvl1pPr marL="0" indent="0">
              <a:buNone/>
              <a:defRPr>
                <a:solidFill>
                  <a:srgbClr val="E31837"/>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14" name="Text Placeholder 4"/>
          <p:cNvSpPr>
            <a:spLocks noGrp="1"/>
          </p:cNvSpPr>
          <p:nvPr>
            <p:ph type="body" sz="quarter" idx="17"/>
          </p:nvPr>
        </p:nvSpPr>
        <p:spPr>
          <a:xfrm>
            <a:off x="5948540" y="1681163"/>
            <a:ext cx="2586252" cy="823912"/>
          </a:xfrm>
        </p:spPr>
        <p:txBody>
          <a:bodyPr anchor="b"/>
          <a:lstStyle>
            <a:lvl1pPr marL="0" indent="0">
              <a:buNone/>
              <a:defRPr sz="2400" b="1">
                <a:solidFill>
                  <a:srgbClr val="E3183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pic>
        <p:nvPicPr>
          <p:cNvPr id="13" name="Content Placeholder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1791" y="2505076"/>
            <a:ext cx="2410167" cy="4003675"/>
          </a:xfrm>
          <a:prstGeom prst="rect">
            <a:avLst/>
          </a:prstGeom>
        </p:spPr>
      </p:pic>
      <p:sp>
        <p:nvSpPr>
          <p:cNvPr id="16" name="Content Placeholder 7"/>
          <p:cNvSpPr>
            <a:spLocks noGrp="1"/>
          </p:cNvSpPr>
          <p:nvPr>
            <p:ph sz="quarter" idx="4"/>
          </p:nvPr>
        </p:nvSpPr>
        <p:spPr>
          <a:xfrm>
            <a:off x="3279164" y="2505075"/>
            <a:ext cx="2586252" cy="4003880"/>
          </a:xfrm>
        </p:spPr>
        <p:txBody>
          <a:bodyPr>
            <a:normAutofit lnSpcReduction="10000"/>
          </a:bodyPr>
          <a:lstStyle/>
          <a:p>
            <a:r>
              <a:rPr lang="es-MX" dirty="0" err="1" smtClean="0"/>
              <a:t>Lorem</a:t>
            </a:r>
            <a:r>
              <a:rPr lang="es-MX" dirty="0" smtClean="0"/>
              <a:t> </a:t>
            </a:r>
            <a:r>
              <a:rPr lang="es-MX" dirty="0" err="1" smtClean="0"/>
              <a:t>ipsum</a:t>
            </a:r>
            <a:r>
              <a:rPr lang="es-MX" dirty="0" smtClean="0"/>
              <a:t> dolor </a:t>
            </a:r>
            <a:r>
              <a:rPr lang="es-MX" dirty="0" err="1" smtClean="0"/>
              <a:t>sit</a:t>
            </a:r>
            <a:r>
              <a:rPr lang="es-MX" dirty="0" smtClean="0"/>
              <a:t> </a:t>
            </a:r>
            <a:r>
              <a:rPr lang="es-MX" dirty="0" err="1" smtClean="0"/>
              <a:t>amet</a:t>
            </a:r>
            <a:r>
              <a:rPr lang="es-MX" dirty="0" smtClean="0"/>
              <a:t>, </a:t>
            </a:r>
            <a:r>
              <a:rPr lang="es-MX" dirty="0" err="1" smtClean="0"/>
              <a:t>consectetur</a:t>
            </a:r>
            <a:r>
              <a:rPr lang="es-MX" dirty="0" smtClean="0"/>
              <a:t> </a:t>
            </a:r>
            <a:r>
              <a:rPr lang="es-MX" dirty="0" err="1" smtClean="0"/>
              <a:t>adipiscing</a:t>
            </a:r>
            <a:r>
              <a:rPr lang="es-MX" dirty="0" smtClean="0"/>
              <a:t> </a:t>
            </a:r>
            <a:r>
              <a:rPr lang="es-MX" dirty="0" err="1" smtClean="0"/>
              <a:t>elit</a:t>
            </a:r>
            <a:r>
              <a:rPr lang="es-MX" dirty="0" smtClean="0"/>
              <a:t>, sed do </a:t>
            </a:r>
            <a:r>
              <a:rPr lang="es-MX" dirty="0" err="1" smtClean="0"/>
              <a:t>eiusmod</a:t>
            </a:r>
            <a:r>
              <a:rPr lang="es-MX" dirty="0" smtClean="0"/>
              <a:t> </a:t>
            </a:r>
            <a:r>
              <a:rPr lang="es-MX" dirty="0" err="1" smtClean="0"/>
              <a:t>tempor</a:t>
            </a:r>
            <a:r>
              <a:rPr lang="es-MX" dirty="0" smtClean="0"/>
              <a:t> </a:t>
            </a:r>
            <a:r>
              <a:rPr lang="es-MX" dirty="0" err="1" smtClean="0"/>
              <a:t>incididunt</a:t>
            </a:r>
            <a:r>
              <a:rPr lang="es-MX" dirty="0" smtClean="0"/>
              <a:t> ut labore et </a:t>
            </a:r>
            <a:r>
              <a:rPr lang="es-MX" dirty="0" err="1" smtClean="0"/>
              <a:t>dolore</a:t>
            </a:r>
            <a:r>
              <a:rPr lang="es-MX" dirty="0" smtClean="0"/>
              <a:t> magna </a:t>
            </a:r>
            <a:r>
              <a:rPr lang="es-MX" dirty="0" err="1" smtClean="0"/>
              <a:t>aliqua</a:t>
            </a:r>
            <a:r>
              <a:rPr lang="es-MX" dirty="0" smtClean="0"/>
              <a:t>.</a:t>
            </a:r>
            <a:endParaRPr lang="es-MX" dirty="0"/>
          </a:p>
        </p:txBody>
      </p:sp>
      <p:pic>
        <p:nvPicPr>
          <p:cNvPr id="17" name="Content Placeholder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48540" y="2505076"/>
            <a:ext cx="2410167" cy="4003675"/>
          </a:xfrm>
          <a:prstGeom prst="rect">
            <a:avLst/>
          </a:prstGeom>
        </p:spPr>
      </p:pic>
    </p:spTree>
    <p:extLst>
      <p:ext uri="{BB962C8B-B14F-4D97-AF65-F5344CB8AC3E}">
        <p14:creationId xmlns:p14="http://schemas.microsoft.com/office/powerpoint/2010/main" val="221012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VCT 18">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2AD46-D42B-4526-B9F2-DEF0604A9746}" type="datetimeFigureOut">
              <a:rPr lang="es-MX" smtClean="0"/>
              <a:t>26/01/2021</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B2BD8D4-6A52-4D9B-8A7B-4BB7B03E6058}" type="slidenum">
              <a:rPr lang="es-MX" smtClean="0"/>
              <a:t>‹#›</a:t>
            </a:fld>
            <a:endParaRPr lang="es-MX"/>
          </a:p>
        </p:txBody>
      </p:sp>
      <p:sp>
        <p:nvSpPr>
          <p:cNvPr id="6" name="Title 1"/>
          <p:cNvSpPr>
            <a:spLocks noGrp="1"/>
          </p:cNvSpPr>
          <p:nvPr>
            <p:ph type="title"/>
          </p:nvPr>
        </p:nvSpPr>
        <p:spPr>
          <a:xfrm>
            <a:off x="628650" y="158650"/>
            <a:ext cx="7466838" cy="598434"/>
          </a:xfrm>
        </p:spPr>
        <p:txBody>
          <a:bodyPr/>
          <a:lstStyle/>
          <a:p>
            <a:r>
              <a:rPr lang="en-US" dirty="0" smtClean="0"/>
              <a:t>Click to edit Master title style</a:t>
            </a:r>
            <a:endParaRPr lang="en-US" dirty="0"/>
          </a:p>
        </p:txBody>
      </p:sp>
      <p:sp>
        <p:nvSpPr>
          <p:cNvPr id="7" name="Text Placeholder 20"/>
          <p:cNvSpPr>
            <a:spLocks noGrp="1"/>
          </p:cNvSpPr>
          <p:nvPr>
            <p:ph type="body" sz="quarter" idx="16"/>
          </p:nvPr>
        </p:nvSpPr>
        <p:spPr>
          <a:xfrm>
            <a:off x="628650" y="741365"/>
            <a:ext cx="7886700" cy="566737"/>
          </a:xfrm>
        </p:spPr>
        <p:txBody>
          <a:bodyPr/>
          <a:lstStyle>
            <a:lvl1pPr marL="0" indent="0">
              <a:buNone/>
              <a:defRPr>
                <a:solidFill>
                  <a:srgbClr val="E31837"/>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12" name="Picture Placeholder 11"/>
          <p:cNvSpPr>
            <a:spLocks noGrp="1"/>
          </p:cNvSpPr>
          <p:nvPr>
            <p:ph type="pic" sz="quarter" idx="19"/>
          </p:nvPr>
        </p:nvSpPr>
        <p:spPr>
          <a:xfrm>
            <a:off x="0" y="1474789"/>
            <a:ext cx="4561200" cy="2683872"/>
          </a:xfrm>
        </p:spPr>
        <p:txBody>
          <a:bodyPr/>
          <a:lstStyle/>
          <a:p>
            <a:endParaRPr lang="es-MX" dirty="0"/>
          </a:p>
        </p:txBody>
      </p:sp>
      <p:sp>
        <p:nvSpPr>
          <p:cNvPr id="13" name="Picture Placeholder 11"/>
          <p:cNvSpPr>
            <a:spLocks noGrp="1"/>
          </p:cNvSpPr>
          <p:nvPr>
            <p:ph type="pic" sz="quarter" idx="20"/>
          </p:nvPr>
        </p:nvSpPr>
        <p:spPr>
          <a:xfrm>
            <a:off x="0" y="4174128"/>
            <a:ext cx="4561200" cy="2683872"/>
          </a:xfrm>
        </p:spPr>
        <p:txBody>
          <a:bodyPr/>
          <a:lstStyle/>
          <a:p>
            <a:endParaRPr lang="es-MX"/>
          </a:p>
        </p:txBody>
      </p:sp>
      <p:sp>
        <p:nvSpPr>
          <p:cNvPr id="18" name="Picture Placeholder 11"/>
          <p:cNvSpPr>
            <a:spLocks noGrp="1"/>
          </p:cNvSpPr>
          <p:nvPr>
            <p:ph type="pic" sz="quarter" idx="23"/>
          </p:nvPr>
        </p:nvSpPr>
        <p:spPr>
          <a:xfrm>
            <a:off x="4582800" y="1474789"/>
            <a:ext cx="4561200" cy="2683872"/>
          </a:xfrm>
        </p:spPr>
        <p:txBody>
          <a:bodyPr/>
          <a:lstStyle/>
          <a:p>
            <a:endParaRPr lang="es-MX"/>
          </a:p>
        </p:txBody>
      </p:sp>
      <p:sp>
        <p:nvSpPr>
          <p:cNvPr id="19" name="Picture Placeholder 11"/>
          <p:cNvSpPr>
            <a:spLocks noGrp="1"/>
          </p:cNvSpPr>
          <p:nvPr>
            <p:ph type="pic" sz="quarter" idx="24"/>
          </p:nvPr>
        </p:nvSpPr>
        <p:spPr>
          <a:xfrm>
            <a:off x="4582800" y="4174128"/>
            <a:ext cx="4561200" cy="2683872"/>
          </a:xfrm>
        </p:spPr>
        <p:txBody>
          <a:bodyPr/>
          <a:lstStyle/>
          <a:p>
            <a:endParaRPr lang="es-MX"/>
          </a:p>
        </p:txBody>
      </p:sp>
    </p:spTree>
    <p:extLst>
      <p:ext uri="{BB962C8B-B14F-4D97-AF65-F5344CB8AC3E}">
        <p14:creationId xmlns:p14="http://schemas.microsoft.com/office/powerpoint/2010/main" val="3754706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75151" y="129242"/>
            <a:ext cx="8593696" cy="787400"/>
          </a:xfrm>
          <a:prstGeom prst="rect">
            <a:avLst/>
          </a:prstGeom>
        </p:spPr>
        <p:txBody>
          <a:bodyPr wrap="square" lIns="0" tIns="0" rIns="0" bIns="0">
            <a:spAutoFit/>
          </a:bodyPr>
          <a:lstStyle>
            <a:lvl1pPr>
              <a:defRPr sz="5000" b="1" i="0">
                <a:solidFill>
                  <a:schemeClr val="bg1"/>
                </a:solidFill>
                <a:latin typeface="StratumGMC Bold"/>
                <a:cs typeface="StratumGMC Bold"/>
              </a:defRPr>
            </a:lvl1pPr>
          </a:lstStyle>
          <a:p>
            <a:endParaRPr/>
          </a:p>
        </p:txBody>
      </p:sp>
      <p:sp>
        <p:nvSpPr>
          <p:cNvPr id="3" name="Holder 3"/>
          <p:cNvSpPr>
            <a:spLocks noGrp="1"/>
          </p:cNvSpPr>
          <p:nvPr>
            <p:ph type="subTitle" idx="4"/>
          </p:nvPr>
        </p:nvSpPr>
        <p:spPr>
          <a:xfrm>
            <a:off x="275300" y="5408646"/>
            <a:ext cx="8593399" cy="1206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51136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chemeClr val="bg1"/>
                </a:solidFill>
                <a:latin typeface="StratumGMC Bold"/>
                <a:cs typeface="StratumGMC Bold"/>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619698" y="1955271"/>
            <a:ext cx="3920490" cy="3681729"/>
          </a:xfrm>
          <a:prstGeom prst="rect">
            <a:avLst/>
          </a:prstGeom>
        </p:spPr>
        <p:txBody>
          <a:bodyPr wrap="square" lIns="0" tIns="0" rIns="0" bIns="0">
            <a:spAutoFit/>
          </a:bodyPr>
          <a:lstStyle>
            <a:lvl1pPr>
              <a:defRPr sz="2500" b="0" i="0">
                <a:solidFill>
                  <a:srgbClr val="231F20"/>
                </a:solidFill>
                <a:latin typeface="StratumGMC Regular"/>
                <a:cs typeface="StratumGMC Regula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694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VCT 0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82AD46-D42B-4526-B9F2-DEF0604A9746}" type="datetimeFigureOut">
              <a:rPr lang="es-MX" smtClean="0"/>
              <a:t>26/01/2021</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6B2BD8D4-6A52-4D9B-8A7B-4BB7B03E6058}" type="slidenum">
              <a:rPr lang="es-MX" smtClean="0"/>
              <a:t>‹#›</a:t>
            </a:fld>
            <a:endParaRPr lang="es-MX"/>
          </a:p>
        </p:txBody>
      </p:sp>
      <p:sp>
        <p:nvSpPr>
          <p:cNvPr id="8" name="Content Placeholder 3"/>
          <p:cNvSpPr>
            <a:spLocks noGrp="1"/>
          </p:cNvSpPr>
          <p:nvPr>
            <p:ph sz="half" idx="2"/>
          </p:nvPr>
        </p:nvSpPr>
        <p:spPr>
          <a:xfrm>
            <a:off x="629842" y="3559280"/>
            <a:ext cx="2399108" cy="2325391"/>
          </a:xfrm>
          <a:ln w="38100">
            <a:solidFill>
              <a:schemeClr val="accent4">
                <a:lumMod val="75000"/>
              </a:schemeClr>
            </a:solidFill>
          </a:ln>
        </p:spPr>
        <p:txBody>
          <a:bodyPr/>
          <a:lstStyle>
            <a:lvl1pPr marL="0" indent="0">
              <a:buNone/>
              <a:defRPr/>
            </a:lvl1pPr>
            <a:lvl2pPr marL="457200" indent="0">
              <a:buNone/>
              <a:defRPr/>
            </a:lvl2pPr>
            <a:lvl3pPr marL="914400" indent="0">
              <a:buNone/>
              <a:defRPr/>
            </a:lvl3pPr>
            <a:lvl4pPr marL="1371600" indent="0">
              <a:buNone/>
              <a:defRPr/>
            </a:lvl4pPr>
          </a:lstStyle>
          <a:p>
            <a:pPr lvl="0"/>
            <a:endParaRPr lang="en-US" dirty="0" smtClean="0"/>
          </a:p>
        </p:txBody>
      </p:sp>
      <p:sp>
        <p:nvSpPr>
          <p:cNvPr id="9" name="Title 1"/>
          <p:cNvSpPr>
            <a:spLocks noGrp="1"/>
          </p:cNvSpPr>
          <p:nvPr>
            <p:ph type="title"/>
          </p:nvPr>
        </p:nvSpPr>
        <p:spPr>
          <a:xfrm>
            <a:off x="628650" y="158650"/>
            <a:ext cx="7519927" cy="598434"/>
          </a:xfrm>
        </p:spPr>
        <p:txBody>
          <a:bodyPr/>
          <a:lstStyle/>
          <a:p>
            <a:r>
              <a:rPr lang="en-US" dirty="0" smtClean="0"/>
              <a:t>Click to edit Master title style</a:t>
            </a:r>
            <a:endParaRPr lang="en-US" dirty="0"/>
          </a:p>
        </p:txBody>
      </p:sp>
      <p:sp>
        <p:nvSpPr>
          <p:cNvPr id="12" name="Content Placeholder 3"/>
          <p:cNvSpPr>
            <a:spLocks noGrp="1"/>
          </p:cNvSpPr>
          <p:nvPr>
            <p:ph sz="half" idx="13"/>
          </p:nvPr>
        </p:nvSpPr>
        <p:spPr>
          <a:xfrm>
            <a:off x="3372446" y="3559280"/>
            <a:ext cx="2399108" cy="2325391"/>
          </a:xfrm>
          <a:ln w="38100">
            <a:solidFill>
              <a:schemeClr val="accent4">
                <a:lumMod val="75000"/>
              </a:schemeClr>
            </a:solidFill>
          </a:ln>
        </p:spPr>
        <p:txBody>
          <a:bodyPr/>
          <a:lstStyle>
            <a:lvl1pPr marL="0" indent="0">
              <a:buNone/>
              <a:defRPr/>
            </a:lvl1pPr>
            <a:lvl2pPr marL="457200" indent="0">
              <a:buNone/>
              <a:defRPr/>
            </a:lvl2pPr>
            <a:lvl3pPr marL="914400" indent="0">
              <a:buNone/>
              <a:defRPr/>
            </a:lvl3pPr>
            <a:lvl4pPr marL="1371600" indent="0">
              <a:buNone/>
              <a:defRPr/>
            </a:lvl4pPr>
          </a:lstStyle>
          <a:p>
            <a:pPr lvl="0"/>
            <a:endParaRPr lang="en-US" dirty="0" smtClean="0"/>
          </a:p>
        </p:txBody>
      </p:sp>
      <p:sp>
        <p:nvSpPr>
          <p:cNvPr id="14" name="Content Placeholder 3"/>
          <p:cNvSpPr>
            <a:spLocks noGrp="1"/>
          </p:cNvSpPr>
          <p:nvPr>
            <p:ph sz="half" idx="14"/>
          </p:nvPr>
        </p:nvSpPr>
        <p:spPr>
          <a:xfrm>
            <a:off x="6116242" y="3559280"/>
            <a:ext cx="2399108" cy="2325391"/>
          </a:xfrm>
          <a:ln w="38100">
            <a:solidFill>
              <a:schemeClr val="accent4">
                <a:lumMod val="75000"/>
              </a:schemeClr>
            </a:solidFill>
          </a:ln>
        </p:spPr>
        <p:txBody>
          <a:bodyPr/>
          <a:lstStyle>
            <a:lvl1pPr marL="0" indent="0">
              <a:buNone/>
              <a:defRPr/>
            </a:lvl1pPr>
            <a:lvl2pPr marL="457200" indent="0">
              <a:buNone/>
              <a:defRPr/>
            </a:lvl2pPr>
            <a:lvl3pPr marL="914400" indent="0">
              <a:buNone/>
              <a:defRPr/>
            </a:lvl3pPr>
            <a:lvl4pPr marL="1371600" indent="0">
              <a:buNone/>
              <a:defRPr/>
            </a:lvl4pPr>
          </a:lstStyle>
          <a:p>
            <a:pPr lvl="0"/>
            <a:endParaRPr lang="en-US" dirty="0" smtClean="0"/>
          </a:p>
        </p:txBody>
      </p:sp>
      <p:sp>
        <p:nvSpPr>
          <p:cNvPr id="19" name="Content Placeholder 18"/>
          <p:cNvSpPr>
            <a:spLocks noGrp="1"/>
          </p:cNvSpPr>
          <p:nvPr>
            <p:ph sz="quarter" idx="15"/>
          </p:nvPr>
        </p:nvSpPr>
        <p:spPr>
          <a:xfrm>
            <a:off x="628650" y="1475506"/>
            <a:ext cx="7886700" cy="1965325"/>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lvl="0"/>
            <a:r>
              <a:rPr lang="en-US" dirty="0" smtClean="0"/>
              <a:t>Edit Master text styles</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smtClean="0"/>
              <a:t>Second level</a:t>
            </a:r>
          </a:p>
          <a:p>
            <a:pPr lvl="0"/>
            <a:r>
              <a:rPr lang="en-US" dirty="0" smtClean="0"/>
              <a:t>Edit Master text styles</a:t>
            </a:r>
          </a:p>
          <a:p>
            <a:pPr lvl="0"/>
            <a:endParaRPr lang="en-US" dirty="0" smtClean="0"/>
          </a:p>
        </p:txBody>
      </p:sp>
      <p:sp>
        <p:nvSpPr>
          <p:cNvPr id="20" name="Text Placeholder 20"/>
          <p:cNvSpPr>
            <a:spLocks noGrp="1"/>
          </p:cNvSpPr>
          <p:nvPr>
            <p:ph type="body" sz="quarter" idx="16"/>
          </p:nvPr>
        </p:nvSpPr>
        <p:spPr>
          <a:xfrm>
            <a:off x="628650" y="741363"/>
            <a:ext cx="7886700" cy="566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Edit Master text styles</a:t>
            </a:r>
            <a:endParaRPr lang="es-MX" dirty="0"/>
          </a:p>
        </p:txBody>
      </p:sp>
      <p:sp>
        <p:nvSpPr>
          <p:cNvPr id="22" name="Text Placeholder 21"/>
          <p:cNvSpPr>
            <a:spLocks noGrp="1"/>
          </p:cNvSpPr>
          <p:nvPr>
            <p:ph type="body" sz="quarter" idx="17"/>
          </p:nvPr>
        </p:nvSpPr>
        <p:spPr>
          <a:xfrm>
            <a:off x="628650" y="6093108"/>
            <a:ext cx="2400300" cy="428625"/>
          </a:xfrm>
          <a:solidFill>
            <a:schemeClr val="tx1">
              <a:lumMod val="75000"/>
              <a:lumOff val="25000"/>
            </a:schemeClr>
          </a:solidFill>
        </p:spPr>
        <p:txBody>
          <a:bodyPr>
            <a:noAutofit/>
          </a:bodyPr>
          <a:lstStyle>
            <a:lvl1pPr marL="0" indent="0" algn="ctr">
              <a:buNone/>
              <a:defRPr sz="2200">
                <a:solidFill>
                  <a:schemeClr val="bg1"/>
                </a:solidFill>
              </a:defRPr>
            </a:lvl1pPr>
          </a:lstStyle>
          <a:p>
            <a:pPr lvl="0"/>
            <a:r>
              <a:rPr lang="en-US" dirty="0" smtClean="0"/>
              <a:t>Edit Master text styles</a:t>
            </a:r>
          </a:p>
        </p:txBody>
      </p:sp>
      <p:sp>
        <p:nvSpPr>
          <p:cNvPr id="23" name="Text Placeholder 21"/>
          <p:cNvSpPr>
            <a:spLocks noGrp="1"/>
          </p:cNvSpPr>
          <p:nvPr>
            <p:ph type="body" sz="quarter" idx="18"/>
          </p:nvPr>
        </p:nvSpPr>
        <p:spPr>
          <a:xfrm>
            <a:off x="3371254" y="6093108"/>
            <a:ext cx="2400300" cy="428625"/>
          </a:xfrm>
          <a:solidFill>
            <a:schemeClr val="tx1">
              <a:lumMod val="75000"/>
              <a:lumOff val="25000"/>
            </a:schemeClr>
          </a:solidFill>
        </p:spPr>
        <p:txBody>
          <a:bodyPr>
            <a:noAutofit/>
          </a:bodyPr>
          <a:lstStyle>
            <a:lvl1pPr marL="0" indent="0" algn="ctr">
              <a:buNone/>
              <a:defRPr sz="2200">
                <a:solidFill>
                  <a:schemeClr val="bg1"/>
                </a:solidFill>
              </a:defRPr>
            </a:lvl1pPr>
          </a:lstStyle>
          <a:p>
            <a:pPr lvl="0"/>
            <a:r>
              <a:rPr lang="en-US" dirty="0" smtClean="0"/>
              <a:t>Edit Master text styles</a:t>
            </a:r>
          </a:p>
        </p:txBody>
      </p:sp>
      <p:sp>
        <p:nvSpPr>
          <p:cNvPr id="24" name="Text Placeholder 21"/>
          <p:cNvSpPr>
            <a:spLocks noGrp="1"/>
          </p:cNvSpPr>
          <p:nvPr>
            <p:ph type="body" sz="quarter" idx="19"/>
          </p:nvPr>
        </p:nvSpPr>
        <p:spPr>
          <a:xfrm>
            <a:off x="6115050" y="6093108"/>
            <a:ext cx="2400300" cy="428625"/>
          </a:xfrm>
          <a:solidFill>
            <a:schemeClr val="tx1">
              <a:lumMod val="75000"/>
              <a:lumOff val="25000"/>
            </a:schemeClr>
          </a:solidFill>
        </p:spPr>
        <p:txBody>
          <a:bodyPr>
            <a:noAutofit/>
          </a:bodyPr>
          <a:lstStyle>
            <a:lvl1pPr marL="0" indent="0" algn="ctr">
              <a:buNone/>
              <a:defRPr sz="2200">
                <a:solidFill>
                  <a:schemeClr val="bg1"/>
                </a:solidFill>
              </a:defRPr>
            </a:lvl1pPr>
          </a:lstStyle>
          <a:p>
            <a:pPr lvl="0"/>
            <a:r>
              <a:rPr lang="en-US" dirty="0" smtClean="0"/>
              <a:t>Edit Master text styles</a:t>
            </a:r>
          </a:p>
        </p:txBody>
      </p:sp>
      <p:cxnSp>
        <p:nvCxnSpPr>
          <p:cNvPr id="15" name="Straight Connector 14"/>
          <p:cNvCxnSpPr/>
          <p:nvPr userDrawn="1"/>
        </p:nvCxnSpPr>
        <p:spPr>
          <a:xfrm>
            <a:off x="0" y="741363"/>
            <a:ext cx="9144000" cy="0"/>
          </a:xfrm>
          <a:prstGeom prst="line">
            <a:avLst/>
          </a:prstGeom>
          <a:ln w="19050">
            <a:solidFill>
              <a:srgbClr val="BF9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a:xfrm>
            <a:off x="0" y="6613451"/>
            <a:ext cx="9144000" cy="24454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609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969A59-BD80-41D5-B182-19D8525617C0}" type="datetimeFigureOut">
              <a:rPr lang="es-MX" smtClean="0"/>
              <a:t>26/01/2021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911A323-FCD6-4301-A8CD-920434EEB8A3}" type="slidenum">
              <a:rPr lang="es-MX" smtClean="0"/>
              <a:t>‹#›</a:t>
            </a:fld>
            <a:endParaRPr lang="es-MX"/>
          </a:p>
        </p:txBody>
      </p:sp>
    </p:spTree>
    <p:extLst>
      <p:ext uri="{BB962C8B-B14F-4D97-AF65-F5344CB8AC3E}">
        <p14:creationId xmlns:p14="http://schemas.microsoft.com/office/powerpoint/2010/main" val="1091368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smtClean="0"/>
              <a:t>Click to edit Master title style</a:t>
            </a:r>
            <a:endParaRPr lang="es-MX"/>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s-MX"/>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06EE74A9-F9E1-40D7-895C-D46DC2B0F2DA}" type="datetimeFigureOut">
              <a:rPr lang="es-MX" smtClean="0"/>
              <a:t>26/01/2021</a:t>
            </a:fld>
            <a:endParaRPr lang="es-MX"/>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s-MX"/>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F2330D7A-5EDC-4CA7-AC44-4323FFA16706}" type="slidenum">
              <a:rPr lang="es-MX" smtClean="0"/>
              <a:t>‹#›</a:t>
            </a:fld>
            <a:endParaRPr lang="es-MX"/>
          </a:p>
        </p:txBody>
      </p:sp>
    </p:spTree>
    <p:extLst>
      <p:ext uri="{BB962C8B-B14F-4D97-AF65-F5344CB8AC3E}">
        <p14:creationId xmlns:p14="http://schemas.microsoft.com/office/powerpoint/2010/main" val="3080055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s-MX"/>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06EE74A9-F9E1-40D7-895C-D46DC2B0F2DA}" type="datetimeFigureOut">
              <a:rPr lang="es-MX" smtClean="0"/>
              <a:t>26/01/2021</a:t>
            </a:fld>
            <a:endParaRPr lang="es-MX"/>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s-MX"/>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F2330D7A-5EDC-4CA7-AC44-4323FFA16706}" type="slidenum">
              <a:rPr lang="es-MX" smtClean="0"/>
              <a:t>‹#›</a:t>
            </a:fld>
            <a:endParaRPr lang="es-MX"/>
          </a:p>
        </p:txBody>
      </p:sp>
    </p:spTree>
    <p:extLst>
      <p:ext uri="{BB962C8B-B14F-4D97-AF65-F5344CB8AC3E}">
        <p14:creationId xmlns:p14="http://schemas.microsoft.com/office/powerpoint/2010/main" val="1982253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smtClean="0"/>
              <a:t>Click to edit Master title style</a:t>
            </a:r>
            <a:endParaRPr lang="es-MX"/>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06EE74A9-F9E1-40D7-895C-D46DC2B0F2DA}" type="datetimeFigureOut">
              <a:rPr lang="es-MX" smtClean="0"/>
              <a:t>26/01/2021</a:t>
            </a:fld>
            <a:endParaRPr lang="es-MX"/>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s-MX"/>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F2330D7A-5EDC-4CA7-AC44-4323FFA16706}" type="slidenum">
              <a:rPr lang="es-MX" smtClean="0"/>
              <a:t>‹#›</a:t>
            </a:fld>
            <a:endParaRPr lang="es-MX"/>
          </a:p>
        </p:txBody>
      </p:sp>
    </p:spTree>
    <p:extLst>
      <p:ext uri="{BB962C8B-B14F-4D97-AF65-F5344CB8AC3E}">
        <p14:creationId xmlns:p14="http://schemas.microsoft.com/office/powerpoint/2010/main" val="1078501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s-MX"/>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06EE74A9-F9E1-40D7-895C-D46DC2B0F2DA}" type="datetimeFigureOut">
              <a:rPr lang="es-MX" smtClean="0"/>
              <a:t>26/01/2021</a:t>
            </a:fld>
            <a:endParaRPr lang="es-MX"/>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s-MX"/>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F2330D7A-5EDC-4CA7-AC44-4323FFA16706}" type="slidenum">
              <a:rPr lang="es-MX" smtClean="0"/>
              <a:t>‹#›</a:t>
            </a:fld>
            <a:endParaRPr lang="es-MX"/>
          </a:p>
        </p:txBody>
      </p:sp>
    </p:spTree>
    <p:extLst>
      <p:ext uri="{BB962C8B-B14F-4D97-AF65-F5344CB8AC3E}">
        <p14:creationId xmlns:p14="http://schemas.microsoft.com/office/powerpoint/2010/main" val="2720117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smtClean="0"/>
              <a:t>Click to edit Master title style</a:t>
            </a:r>
            <a:endParaRPr lang="es-MX"/>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7" name="Date Placeholder 6"/>
          <p:cNvSpPr>
            <a:spLocks noGrp="1"/>
          </p:cNvSpPr>
          <p:nvPr>
            <p:ph type="dt" sz="half" idx="10"/>
          </p:nvPr>
        </p:nvSpPr>
        <p:spPr>
          <a:xfrm>
            <a:off x="628650" y="6356350"/>
            <a:ext cx="2057400" cy="365125"/>
          </a:xfrm>
          <a:prstGeom prst="rect">
            <a:avLst/>
          </a:prstGeom>
        </p:spPr>
        <p:txBody>
          <a:bodyPr/>
          <a:lstStyle/>
          <a:p>
            <a:fld id="{06EE74A9-F9E1-40D7-895C-D46DC2B0F2DA}" type="datetimeFigureOut">
              <a:rPr lang="es-MX" smtClean="0"/>
              <a:t>26/01/2021</a:t>
            </a:fld>
            <a:endParaRPr lang="es-MX"/>
          </a:p>
        </p:txBody>
      </p:sp>
      <p:sp>
        <p:nvSpPr>
          <p:cNvPr id="8" name="Footer Placeholder 7"/>
          <p:cNvSpPr>
            <a:spLocks noGrp="1"/>
          </p:cNvSpPr>
          <p:nvPr>
            <p:ph type="ftr" sz="quarter" idx="11"/>
          </p:nvPr>
        </p:nvSpPr>
        <p:spPr>
          <a:xfrm>
            <a:off x="3028950" y="6356350"/>
            <a:ext cx="3086100" cy="365125"/>
          </a:xfrm>
          <a:prstGeom prst="rect">
            <a:avLst/>
          </a:prstGeom>
        </p:spPr>
        <p:txBody>
          <a:bodyPr/>
          <a:lstStyle/>
          <a:p>
            <a:endParaRPr lang="es-MX"/>
          </a:p>
        </p:txBody>
      </p:sp>
      <p:sp>
        <p:nvSpPr>
          <p:cNvPr id="9" name="Slide Number Placeholder 8"/>
          <p:cNvSpPr>
            <a:spLocks noGrp="1"/>
          </p:cNvSpPr>
          <p:nvPr>
            <p:ph type="sldNum" sz="quarter" idx="12"/>
          </p:nvPr>
        </p:nvSpPr>
        <p:spPr>
          <a:xfrm>
            <a:off x="6457950" y="6356350"/>
            <a:ext cx="2057400" cy="365125"/>
          </a:xfrm>
          <a:prstGeom prst="rect">
            <a:avLst/>
          </a:prstGeom>
        </p:spPr>
        <p:txBody>
          <a:bodyPr/>
          <a:lstStyle/>
          <a:p>
            <a:fld id="{F2330D7A-5EDC-4CA7-AC44-4323FFA16706}" type="slidenum">
              <a:rPr lang="es-MX" smtClean="0"/>
              <a:t>‹#›</a:t>
            </a:fld>
            <a:endParaRPr lang="es-MX"/>
          </a:p>
        </p:txBody>
      </p:sp>
    </p:spTree>
    <p:extLst>
      <p:ext uri="{BB962C8B-B14F-4D97-AF65-F5344CB8AC3E}">
        <p14:creationId xmlns:p14="http://schemas.microsoft.com/office/powerpoint/2010/main" val="815939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s-MX"/>
          </a:p>
        </p:txBody>
      </p:sp>
      <p:sp>
        <p:nvSpPr>
          <p:cNvPr id="3" name="Date Placeholder 2"/>
          <p:cNvSpPr>
            <a:spLocks noGrp="1"/>
          </p:cNvSpPr>
          <p:nvPr>
            <p:ph type="dt" sz="half" idx="10"/>
          </p:nvPr>
        </p:nvSpPr>
        <p:spPr>
          <a:xfrm>
            <a:off x="628650" y="6356350"/>
            <a:ext cx="2057400" cy="365125"/>
          </a:xfrm>
          <a:prstGeom prst="rect">
            <a:avLst/>
          </a:prstGeom>
        </p:spPr>
        <p:txBody>
          <a:bodyPr/>
          <a:lstStyle/>
          <a:p>
            <a:fld id="{06EE74A9-F9E1-40D7-895C-D46DC2B0F2DA}" type="datetimeFigureOut">
              <a:rPr lang="es-MX" smtClean="0"/>
              <a:t>26/01/2021</a:t>
            </a:fld>
            <a:endParaRPr lang="es-MX"/>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endParaRPr lang="es-MX"/>
          </a:p>
        </p:txBody>
      </p:sp>
      <p:sp>
        <p:nvSpPr>
          <p:cNvPr id="5" name="Slide Number Placeholder 4"/>
          <p:cNvSpPr>
            <a:spLocks noGrp="1"/>
          </p:cNvSpPr>
          <p:nvPr>
            <p:ph type="sldNum" sz="quarter" idx="12"/>
          </p:nvPr>
        </p:nvSpPr>
        <p:spPr>
          <a:xfrm>
            <a:off x="6457950" y="6356350"/>
            <a:ext cx="2057400" cy="365125"/>
          </a:xfrm>
          <a:prstGeom prst="rect">
            <a:avLst/>
          </a:prstGeom>
        </p:spPr>
        <p:txBody>
          <a:bodyPr/>
          <a:lstStyle/>
          <a:p>
            <a:fld id="{F2330D7A-5EDC-4CA7-AC44-4323FFA16706}" type="slidenum">
              <a:rPr lang="es-MX" smtClean="0"/>
              <a:t>‹#›</a:t>
            </a:fld>
            <a:endParaRPr lang="es-MX"/>
          </a:p>
        </p:txBody>
      </p:sp>
    </p:spTree>
    <p:extLst>
      <p:ext uri="{BB962C8B-B14F-4D97-AF65-F5344CB8AC3E}">
        <p14:creationId xmlns:p14="http://schemas.microsoft.com/office/powerpoint/2010/main" val="1733800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fld id="{06EE74A9-F9E1-40D7-895C-D46DC2B0F2DA}" type="datetimeFigureOut">
              <a:rPr lang="es-MX" smtClean="0"/>
              <a:t>26/01/2021</a:t>
            </a:fld>
            <a:endParaRPr lang="es-MX"/>
          </a:p>
        </p:txBody>
      </p:sp>
      <p:sp>
        <p:nvSpPr>
          <p:cNvPr id="3" name="Footer Placeholder 2"/>
          <p:cNvSpPr>
            <a:spLocks noGrp="1"/>
          </p:cNvSpPr>
          <p:nvPr>
            <p:ph type="ftr" sz="quarter" idx="11"/>
          </p:nvPr>
        </p:nvSpPr>
        <p:spPr>
          <a:xfrm>
            <a:off x="3028950" y="6356350"/>
            <a:ext cx="3086100" cy="365125"/>
          </a:xfrm>
          <a:prstGeom prst="rect">
            <a:avLst/>
          </a:prstGeom>
        </p:spPr>
        <p:txBody>
          <a:bodyPr/>
          <a:lstStyle/>
          <a:p>
            <a:endParaRPr lang="es-MX"/>
          </a:p>
        </p:txBody>
      </p:sp>
      <p:sp>
        <p:nvSpPr>
          <p:cNvPr id="4" name="Slide Number Placeholder 3"/>
          <p:cNvSpPr>
            <a:spLocks noGrp="1"/>
          </p:cNvSpPr>
          <p:nvPr>
            <p:ph type="sldNum" sz="quarter" idx="12"/>
          </p:nvPr>
        </p:nvSpPr>
        <p:spPr>
          <a:xfrm>
            <a:off x="6457950" y="6356350"/>
            <a:ext cx="2057400" cy="365125"/>
          </a:xfrm>
          <a:prstGeom prst="rect">
            <a:avLst/>
          </a:prstGeom>
        </p:spPr>
        <p:txBody>
          <a:bodyPr/>
          <a:lstStyle/>
          <a:p>
            <a:fld id="{F2330D7A-5EDC-4CA7-AC44-4323FFA16706}" type="slidenum">
              <a:rPr lang="es-MX" smtClean="0"/>
              <a:t>‹#›</a:t>
            </a:fld>
            <a:endParaRPr lang="es-MX"/>
          </a:p>
        </p:txBody>
      </p:sp>
    </p:spTree>
    <p:extLst>
      <p:ext uri="{BB962C8B-B14F-4D97-AF65-F5344CB8AC3E}">
        <p14:creationId xmlns:p14="http://schemas.microsoft.com/office/powerpoint/2010/main" val="3816869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smtClean="0"/>
              <a:t>Click to edit Master title style</a:t>
            </a:r>
            <a:endParaRPr lang="es-MX"/>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06EE74A9-F9E1-40D7-895C-D46DC2B0F2DA}" type="datetimeFigureOut">
              <a:rPr lang="es-MX" smtClean="0"/>
              <a:t>26/01/2021</a:t>
            </a:fld>
            <a:endParaRPr lang="es-MX"/>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s-MX"/>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F2330D7A-5EDC-4CA7-AC44-4323FFA16706}" type="slidenum">
              <a:rPr lang="es-MX" smtClean="0"/>
              <a:t>‹#›</a:t>
            </a:fld>
            <a:endParaRPr lang="es-MX"/>
          </a:p>
        </p:txBody>
      </p:sp>
    </p:spTree>
    <p:extLst>
      <p:ext uri="{BB962C8B-B14F-4D97-AF65-F5344CB8AC3E}">
        <p14:creationId xmlns:p14="http://schemas.microsoft.com/office/powerpoint/2010/main" val="3252888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smtClean="0"/>
              <a:t>Click to edit Master title style</a:t>
            </a:r>
            <a:endParaRPr lang="es-MX"/>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06EE74A9-F9E1-40D7-895C-D46DC2B0F2DA}" type="datetimeFigureOut">
              <a:rPr lang="es-MX" smtClean="0"/>
              <a:t>26/01/2021</a:t>
            </a:fld>
            <a:endParaRPr lang="es-MX"/>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s-MX"/>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F2330D7A-5EDC-4CA7-AC44-4323FFA16706}" type="slidenum">
              <a:rPr lang="es-MX" smtClean="0"/>
              <a:t>‹#›</a:t>
            </a:fld>
            <a:endParaRPr lang="es-MX"/>
          </a:p>
        </p:txBody>
      </p:sp>
    </p:spTree>
    <p:extLst>
      <p:ext uri="{BB962C8B-B14F-4D97-AF65-F5344CB8AC3E}">
        <p14:creationId xmlns:p14="http://schemas.microsoft.com/office/powerpoint/2010/main" val="3783473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s-MX"/>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06EE74A9-F9E1-40D7-895C-D46DC2B0F2DA}" type="datetimeFigureOut">
              <a:rPr lang="es-MX" smtClean="0"/>
              <a:t>26/01/2021</a:t>
            </a:fld>
            <a:endParaRPr lang="es-MX"/>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s-MX"/>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F2330D7A-5EDC-4CA7-AC44-4323FFA16706}" type="slidenum">
              <a:rPr lang="es-MX" smtClean="0"/>
              <a:t>‹#›</a:t>
            </a:fld>
            <a:endParaRPr lang="es-MX"/>
          </a:p>
        </p:txBody>
      </p:sp>
    </p:spTree>
    <p:extLst>
      <p:ext uri="{BB962C8B-B14F-4D97-AF65-F5344CB8AC3E}">
        <p14:creationId xmlns:p14="http://schemas.microsoft.com/office/powerpoint/2010/main" val="2861869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969A59-BD80-41D5-B182-19D8525617C0}" type="datetimeFigureOut">
              <a:rPr lang="es-MX" smtClean="0"/>
              <a:t>26/01/2021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911A323-FCD6-4301-A8CD-920434EEB8A3}" type="slidenum">
              <a:rPr lang="es-MX" smtClean="0"/>
              <a:t>‹#›</a:t>
            </a:fld>
            <a:endParaRPr lang="es-MX"/>
          </a:p>
        </p:txBody>
      </p:sp>
    </p:spTree>
    <p:extLst>
      <p:ext uri="{BB962C8B-B14F-4D97-AF65-F5344CB8AC3E}">
        <p14:creationId xmlns:p14="http://schemas.microsoft.com/office/powerpoint/2010/main" val="3533974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smtClean="0"/>
              <a:t>Click to edit Master title style</a:t>
            </a:r>
            <a:endParaRPr lang="es-MX"/>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06EE74A9-F9E1-40D7-895C-D46DC2B0F2DA}" type="datetimeFigureOut">
              <a:rPr lang="es-MX" smtClean="0"/>
              <a:t>26/01/2021</a:t>
            </a:fld>
            <a:endParaRPr lang="es-MX"/>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s-MX"/>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F2330D7A-5EDC-4CA7-AC44-4323FFA16706}" type="slidenum">
              <a:rPr lang="es-MX" smtClean="0"/>
              <a:t>‹#›</a:t>
            </a:fld>
            <a:endParaRPr lang="es-MX"/>
          </a:p>
        </p:txBody>
      </p:sp>
    </p:spTree>
    <p:extLst>
      <p:ext uri="{BB962C8B-B14F-4D97-AF65-F5344CB8AC3E}">
        <p14:creationId xmlns:p14="http://schemas.microsoft.com/office/powerpoint/2010/main" val="2790244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969A59-BD80-41D5-B182-19D8525617C0}" type="datetimeFigureOut">
              <a:rPr lang="es-MX" smtClean="0"/>
              <a:t>26/01/2021</a:t>
            </a:fld>
            <a:endParaRPr lang="es-MX"/>
          </a:p>
        </p:txBody>
      </p:sp>
      <p:sp>
        <p:nvSpPr>
          <p:cNvPr id="5" name="Footer Placeholder 4"/>
          <p:cNvSpPr>
            <a:spLocks noGrp="1"/>
          </p:cNvSpPr>
          <p:nvPr>
            <p:ph type="ftr" sz="quarter" idx="11"/>
          </p:nvPr>
        </p:nvSpPr>
        <p:spPr/>
        <p:txBody>
          <a:bodyPr/>
          <a:lstStyle/>
          <a:p>
            <a:endParaRPr lang="es-MX"/>
          </a:p>
        </p:txBody>
      </p:sp>
    </p:spTree>
    <p:extLst>
      <p:ext uri="{BB962C8B-B14F-4D97-AF65-F5344CB8AC3E}">
        <p14:creationId xmlns:p14="http://schemas.microsoft.com/office/powerpoint/2010/main" val="386255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969A59-BD80-41D5-B182-19D8525617C0}" type="datetimeFigureOut">
              <a:rPr lang="es-MX" smtClean="0"/>
              <a:t>26/01/2021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911A323-FCD6-4301-A8CD-920434EEB8A3}" type="slidenum">
              <a:rPr lang="es-MX" smtClean="0"/>
              <a:t>‹#›</a:t>
            </a:fld>
            <a:endParaRPr lang="es-MX"/>
          </a:p>
        </p:txBody>
      </p:sp>
    </p:spTree>
    <p:extLst>
      <p:ext uri="{BB962C8B-B14F-4D97-AF65-F5344CB8AC3E}">
        <p14:creationId xmlns:p14="http://schemas.microsoft.com/office/powerpoint/2010/main" val="212217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3969A59-BD80-41D5-B182-19D8525617C0}" type="datetimeFigureOut">
              <a:rPr lang="es-MX" smtClean="0"/>
              <a:t>26/01/2021</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3911A323-FCD6-4301-A8CD-920434EEB8A3}" type="slidenum">
              <a:rPr lang="es-MX" smtClean="0"/>
              <a:t>‹#›</a:t>
            </a:fld>
            <a:endParaRPr lang="es-MX"/>
          </a:p>
        </p:txBody>
      </p:sp>
    </p:spTree>
    <p:extLst>
      <p:ext uri="{BB962C8B-B14F-4D97-AF65-F5344CB8AC3E}">
        <p14:creationId xmlns:p14="http://schemas.microsoft.com/office/powerpoint/2010/main" val="4109936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969A59-BD80-41D5-B182-19D8525617C0}" type="datetimeFigureOut">
              <a:rPr lang="es-MX" smtClean="0"/>
              <a:t>26/01/2021</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3911A323-FCD6-4301-A8CD-920434EEB8A3}" type="slidenum">
              <a:rPr lang="es-MX" smtClean="0"/>
              <a:t>‹#›</a:t>
            </a:fld>
            <a:endParaRPr lang="es-MX"/>
          </a:p>
        </p:txBody>
      </p:sp>
    </p:spTree>
    <p:extLst>
      <p:ext uri="{BB962C8B-B14F-4D97-AF65-F5344CB8AC3E}">
        <p14:creationId xmlns:p14="http://schemas.microsoft.com/office/powerpoint/2010/main" val="3866376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969A59-BD80-41D5-B182-19D8525617C0}" type="datetimeFigureOut">
              <a:rPr lang="es-MX" smtClean="0"/>
              <a:t>26/01/2021</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3911A323-FCD6-4301-A8CD-920434EEB8A3}" type="slidenum">
              <a:rPr lang="es-MX" smtClean="0"/>
              <a:t>‹#›</a:t>
            </a:fld>
            <a:endParaRPr lang="es-MX"/>
          </a:p>
        </p:txBody>
      </p:sp>
    </p:spTree>
    <p:extLst>
      <p:ext uri="{BB962C8B-B14F-4D97-AF65-F5344CB8AC3E}">
        <p14:creationId xmlns:p14="http://schemas.microsoft.com/office/powerpoint/2010/main" val="3836107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3969A59-BD80-41D5-B182-19D8525617C0}" type="datetimeFigureOut">
              <a:rPr lang="es-MX" smtClean="0"/>
              <a:t>26/01/2021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911A323-FCD6-4301-A8CD-920434EEB8A3}" type="slidenum">
              <a:rPr lang="es-MX" smtClean="0"/>
              <a:t>‹#›</a:t>
            </a:fld>
            <a:endParaRPr lang="es-MX"/>
          </a:p>
        </p:txBody>
      </p:sp>
    </p:spTree>
    <p:extLst>
      <p:ext uri="{BB962C8B-B14F-4D97-AF65-F5344CB8AC3E}">
        <p14:creationId xmlns:p14="http://schemas.microsoft.com/office/powerpoint/2010/main" val="2690727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bg object 18"/>
          <p:cNvSpPr/>
          <p:nvPr userDrawn="1"/>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69A59-BD80-41D5-B182-19D8525617C0}" type="datetimeFigureOut">
              <a:rPr lang="es-MX" smtClean="0"/>
              <a:t>26/01/2021</a:t>
            </a:fld>
            <a:endParaRPr lang="es-MX"/>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1A323-FCD6-4301-A8CD-920434EEB8A3}" type="slidenum">
              <a:rPr lang="es-MX" smtClean="0"/>
              <a:t>‹#›</a:t>
            </a:fld>
            <a:endParaRPr lang="es-MX"/>
          </a:p>
        </p:txBody>
      </p:sp>
      <p:sp>
        <p:nvSpPr>
          <p:cNvPr id="2" name="Title Placeholder 1"/>
          <p:cNvSpPr>
            <a:spLocks noGrp="1"/>
          </p:cNvSpPr>
          <p:nvPr>
            <p:ph type="title"/>
          </p:nvPr>
        </p:nvSpPr>
        <p:spPr>
          <a:xfrm>
            <a:off x="628650" y="0"/>
            <a:ext cx="7886700" cy="97218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168024785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8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1" r:id="rId15"/>
    <p:sldLayoutId id="2147483683" r:id="rId16"/>
    <p:sldLayoutId id="2147483684" r:id="rId17"/>
    <p:sldLayoutId id="2147483685" r:id="rId18"/>
    <p:sldLayoutId id="2147483686" r:id="rId19"/>
  </p:sldLayoutIdLst>
  <p:txStyles>
    <p:titleStyle>
      <a:lvl1pPr algn="l" defTabSz="914400" rtl="0" eaLnBrk="1" latinLnBrk="0" hangingPunct="1">
        <a:lnSpc>
          <a:spcPct val="90000"/>
        </a:lnSpc>
        <a:spcBef>
          <a:spcPct val="0"/>
        </a:spcBef>
        <a:buNone/>
        <a:defRPr sz="4400" kern="1200">
          <a:solidFill>
            <a:schemeClr val="bg1"/>
          </a:solidFill>
          <a:latin typeface="StratumGMC Bold" panose="020B05060300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70913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01.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2.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99.png"/></Relationships>
</file>

<file path=ppt/slides/_rels/slide10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03.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6.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7.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8.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9.xml"/><Relationship Id="rId1" Type="http://schemas.openxmlformats.org/officeDocument/2006/relationships/slideLayout" Target="../slideLayouts/slideLayout19.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11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jpeg"/></Relationships>
</file>

<file path=ppt/slides/_rels/slide6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8.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6.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6.jp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4.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8.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2.png"/></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43" y="925286"/>
            <a:ext cx="9127671" cy="5976257"/>
          </a:xfrm>
          <a:prstGeom prst="rect">
            <a:avLst/>
          </a:prstGeom>
        </p:spPr>
      </p:pic>
      <p:sp>
        <p:nvSpPr>
          <p:cNvPr id="5" name="Rectangle 4"/>
          <p:cNvSpPr/>
          <p:nvPr/>
        </p:nvSpPr>
        <p:spPr>
          <a:xfrm>
            <a:off x="-12192" y="5937956"/>
            <a:ext cx="9144000" cy="92004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888" y="6288284"/>
            <a:ext cx="1359868" cy="387298"/>
          </a:xfrm>
          <a:prstGeom prst="rect">
            <a:avLst/>
          </a:prstGeom>
        </p:spPr>
      </p:pic>
      <p:sp>
        <p:nvSpPr>
          <p:cNvPr id="9"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10" name="Text Placeholder 5"/>
          <p:cNvSpPr txBox="1">
            <a:spLocks/>
          </p:cNvSpPr>
          <p:nvPr/>
        </p:nvSpPr>
        <p:spPr>
          <a:xfrm>
            <a:off x="559816" y="224473"/>
            <a:ext cx="7945438" cy="747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4400" dirty="0" smtClean="0">
                <a:solidFill>
                  <a:schemeClr val="bg1"/>
                </a:solidFill>
                <a:latin typeface="StratumGMC Bold" panose="020B0506030000020004" pitchFamily="34" charset="0"/>
              </a:rPr>
              <a:t>Módulo 1 – Generalidades</a:t>
            </a:r>
            <a:endParaRPr lang="es-MX" sz="4400" dirty="0">
              <a:solidFill>
                <a:schemeClr val="bg1"/>
              </a:solidFill>
              <a:latin typeface="StratumGMC Bold" panose="020B0506030000020004" pitchFamily="34" charset="0"/>
            </a:endParaRPr>
          </a:p>
        </p:txBody>
      </p:sp>
    </p:spTree>
    <p:extLst>
      <p:ext uri="{BB962C8B-B14F-4D97-AF65-F5344CB8AC3E}">
        <p14:creationId xmlns:p14="http://schemas.microsoft.com/office/powerpoint/2010/main" val="41592284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MX" dirty="0" smtClean="0"/>
              <a:t>Pilares GMC </a:t>
            </a:r>
            <a:r>
              <a:rPr lang="es-MX" dirty="0" err="1" smtClean="0"/>
              <a:t>Yukon</a:t>
            </a:r>
            <a:endParaRPr lang="es-MX"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57911"/>
            <a:ext cx="9144000" cy="5142177"/>
          </a:xfrm>
          <a:prstGeom prst="rect">
            <a:avLst/>
          </a:prstGeom>
        </p:spPr>
      </p:pic>
    </p:spTree>
    <p:extLst>
      <p:ext uri="{BB962C8B-B14F-4D97-AF65-F5344CB8AC3E}">
        <p14:creationId xmlns:p14="http://schemas.microsoft.com/office/powerpoint/2010/main" val="5132470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7999"/>
            <a:chOff x="0" y="0"/>
            <a:chExt cx="9144000" cy="6857999"/>
          </a:xfrm>
        </p:grpSpPr>
        <p:sp>
          <p:nvSpPr>
            <p:cNvPr id="3" name="object 3"/>
            <p:cNvSpPr/>
            <p:nvPr/>
          </p:nvSpPr>
          <p:spPr>
            <a:xfrm>
              <a:off x="0" y="971981"/>
              <a:ext cx="4495787" cy="588601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grpSp>
      <p:sp>
        <p:nvSpPr>
          <p:cNvPr id="6" name="object 6"/>
          <p:cNvSpPr txBox="1">
            <a:spLocks noGrp="1"/>
          </p:cNvSpPr>
          <p:nvPr>
            <p:ph type="title"/>
          </p:nvPr>
        </p:nvSpPr>
        <p:spPr>
          <a:xfrm>
            <a:off x="259499" y="143848"/>
            <a:ext cx="3657600" cy="711200"/>
          </a:xfrm>
          <a:prstGeom prst="rect">
            <a:avLst/>
          </a:prstGeom>
        </p:spPr>
        <p:txBody>
          <a:bodyPr vert="horz" wrap="square" lIns="0" tIns="12700" rIns="0" bIns="0" rtlCol="0">
            <a:spAutoFit/>
          </a:bodyPr>
          <a:lstStyle/>
          <a:p>
            <a:pPr marL="12700">
              <a:lnSpc>
                <a:spcPct val="100000"/>
              </a:lnSpc>
              <a:spcBef>
                <a:spcPts val="100"/>
              </a:spcBef>
            </a:pPr>
            <a:r>
              <a:rPr sz="4500" dirty="0"/>
              <a:t>OnStar® 4G</a:t>
            </a:r>
            <a:r>
              <a:rPr sz="4500" spc="-90" dirty="0"/>
              <a:t> </a:t>
            </a:r>
            <a:r>
              <a:rPr sz="4500" spc="-125" dirty="0"/>
              <a:t>LTE</a:t>
            </a:r>
            <a:endParaRPr sz="4500"/>
          </a:p>
        </p:txBody>
      </p:sp>
      <p:sp>
        <p:nvSpPr>
          <p:cNvPr id="7" name="object 7"/>
          <p:cNvSpPr txBox="1"/>
          <p:nvPr/>
        </p:nvSpPr>
        <p:spPr>
          <a:xfrm>
            <a:off x="4619698" y="2449646"/>
            <a:ext cx="4139565" cy="3860031"/>
          </a:xfrm>
          <a:prstGeom prst="rect">
            <a:avLst/>
          </a:prstGeom>
        </p:spPr>
        <p:txBody>
          <a:bodyPr vert="horz" wrap="square" lIns="0" tIns="12700" rIns="0" bIns="0" rtlCol="0">
            <a:spAutoFit/>
          </a:bodyPr>
          <a:lstStyle/>
          <a:p>
            <a:pPr lvl="0"/>
            <a:r>
              <a:rPr sz="2500" dirty="0">
                <a:solidFill>
                  <a:srgbClr val="231F20"/>
                </a:solidFill>
                <a:latin typeface="StratumGMC Regular"/>
                <a:cs typeface="StratumGMC Regular"/>
              </a:rPr>
              <a:t>OnStar® 4G </a:t>
            </a:r>
            <a:r>
              <a:rPr sz="2500" spc="-80" dirty="0">
                <a:solidFill>
                  <a:srgbClr val="231F20"/>
                </a:solidFill>
                <a:latin typeface="StratumGMC Regular"/>
                <a:cs typeface="StratumGMC Regular"/>
              </a:rPr>
              <a:t>LTE </a:t>
            </a:r>
            <a:r>
              <a:rPr sz="2500" dirty="0">
                <a:solidFill>
                  <a:srgbClr val="231F20"/>
                </a:solidFill>
                <a:latin typeface="StratumGMC Regular"/>
                <a:cs typeface="StratumGMC Regular"/>
              </a:rPr>
              <a:t>con Wi-Fi® es  un </a:t>
            </a:r>
            <a:r>
              <a:rPr sz="2500" spc="5" dirty="0">
                <a:solidFill>
                  <a:srgbClr val="231F20"/>
                </a:solidFill>
                <a:latin typeface="StratumGMC Regular"/>
                <a:cs typeface="StratumGMC Regular"/>
              </a:rPr>
              <a:t>servicio </a:t>
            </a:r>
            <a:r>
              <a:rPr sz="2500" spc="-10" dirty="0">
                <a:solidFill>
                  <a:srgbClr val="231F20"/>
                </a:solidFill>
                <a:latin typeface="StratumGMC Regular"/>
                <a:cs typeface="StratumGMC Regular"/>
              </a:rPr>
              <a:t>exclusivo </a:t>
            </a:r>
            <a:r>
              <a:rPr sz="2500" dirty="0">
                <a:solidFill>
                  <a:srgbClr val="231F20"/>
                </a:solidFill>
                <a:latin typeface="StratumGMC Regular"/>
                <a:cs typeface="StratumGMC Regular"/>
              </a:rPr>
              <a:t>de</a:t>
            </a:r>
            <a:r>
              <a:rPr sz="2500" spc="-35" dirty="0">
                <a:solidFill>
                  <a:srgbClr val="231F20"/>
                </a:solidFill>
                <a:latin typeface="StratumGMC Regular"/>
                <a:cs typeface="StratumGMC Regular"/>
              </a:rPr>
              <a:t> </a:t>
            </a:r>
            <a:r>
              <a:rPr sz="2500" dirty="0">
                <a:solidFill>
                  <a:srgbClr val="231F20"/>
                </a:solidFill>
                <a:latin typeface="StratumGMC Regular"/>
                <a:cs typeface="StratumGMC Regular"/>
              </a:rPr>
              <a:t>General  </a:t>
            </a:r>
            <a:r>
              <a:rPr lang="es-MX" sz="2500" spc="5" dirty="0">
                <a:solidFill>
                  <a:srgbClr val="231F20"/>
                </a:solidFill>
                <a:latin typeface="StratumGMC Regular"/>
                <a:cs typeface="StratumGMC Regular"/>
              </a:rPr>
              <a:t>Motors que ofrece la mejor oferta integral del mercado. Otros beneficios:</a:t>
            </a:r>
          </a:p>
          <a:p>
            <a:pPr marL="698500" marR="215900" lvl="1" indent="-228600">
              <a:spcBef>
                <a:spcPts val="1000"/>
              </a:spcBef>
              <a:buClr>
                <a:srgbClr val="DD0116"/>
              </a:buClr>
              <a:buChar char="•"/>
              <a:tabLst>
                <a:tab pos="241300" algn="l"/>
              </a:tabLst>
            </a:pPr>
            <a:r>
              <a:rPr sz="2500" spc="-5" dirty="0" err="1" smtClean="0">
                <a:solidFill>
                  <a:srgbClr val="231F20"/>
                </a:solidFill>
                <a:latin typeface="StratumGMC Regular"/>
                <a:cs typeface="StratumGMC Regular"/>
              </a:rPr>
              <a:t>Asistencia</a:t>
            </a:r>
            <a:r>
              <a:rPr sz="2500" spc="-5" dirty="0" smtClean="0">
                <a:solidFill>
                  <a:srgbClr val="231F20"/>
                </a:solidFill>
                <a:latin typeface="StratumGMC Regular"/>
                <a:cs typeface="StratumGMC Regular"/>
              </a:rPr>
              <a:t> </a:t>
            </a:r>
            <a:r>
              <a:rPr sz="2500" spc="-5" dirty="0">
                <a:solidFill>
                  <a:srgbClr val="231F20"/>
                </a:solidFill>
                <a:latin typeface="StratumGMC Regular"/>
                <a:cs typeface="StratumGMC Regular"/>
              </a:rPr>
              <a:t>personalizada </a:t>
            </a:r>
            <a:r>
              <a:rPr sz="2500" dirty="0">
                <a:solidFill>
                  <a:srgbClr val="231F20"/>
                </a:solidFill>
                <a:latin typeface="StratumGMC Regular"/>
                <a:cs typeface="StratumGMC Regular"/>
              </a:rPr>
              <a:t>las  </a:t>
            </a:r>
            <a:r>
              <a:rPr sz="2500" spc="-45" dirty="0">
                <a:solidFill>
                  <a:srgbClr val="231F20"/>
                </a:solidFill>
                <a:latin typeface="StratumGMC Regular"/>
                <a:cs typeface="StratumGMC Regular"/>
              </a:rPr>
              <a:t>24 </a:t>
            </a:r>
            <a:r>
              <a:rPr sz="2500" dirty="0">
                <a:solidFill>
                  <a:srgbClr val="231F20"/>
                </a:solidFill>
                <a:latin typeface="StratumGMC Regular"/>
                <a:cs typeface="StratumGMC Regular"/>
              </a:rPr>
              <a:t>horas del</a:t>
            </a:r>
            <a:r>
              <a:rPr sz="2500" spc="30" dirty="0">
                <a:solidFill>
                  <a:srgbClr val="231F20"/>
                </a:solidFill>
                <a:latin typeface="StratumGMC Regular"/>
                <a:cs typeface="StratumGMC Regular"/>
              </a:rPr>
              <a:t> </a:t>
            </a:r>
            <a:r>
              <a:rPr sz="2500" dirty="0">
                <a:solidFill>
                  <a:srgbClr val="231F20"/>
                </a:solidFill>
                <a:latin typeface="StratumGMC Regular"/>
                <a:cs typeface="StratumGMC Regular"/>
              </a:rPr>
              <a:t>día</a:t>
            </a:r>
            <a:endParaRPr sz="2500" dirty="0">
              <a:latin typeface="StratumGMC Regular"/>
              <a:cs typeface="StratumGMC Regular"/>
            </a:endParaRPr>
          </a:p>
          <a:p>
            <a:pPr marL="698500" lvl="1" indent="-228600">
              <a:spcBef>
                <a:spcPts val="1000"/>
              </a:spcBef>
              <a:buClr>
                <a:srgbClr val="DD0116"/>
              </a:buClr>
              <a:buChar char="•"/>
              <a:tabLst>
                <a:tab pos="241300" algn="l"/>
              </a:tabLst>
            </a:pPr>
            <a:r>
              <a:rPr sz="2500" dirty="0">
                <a:solidFill>
                  <a:srgbClr val="231F20"/>
                </a:solidFill>
                <a:latin typeface="StratumGMC Regular"/>
                <a:cs typeface="StratumGMC Regular"/>
              </a:rPr>
              <a:t>Aplicación</a:t>
            </a:r>
            <a:r>
              <a:rPr sz="2500" spc="-5" dirty="0">
                <a:solidFill>
                  <a:srgbClr val="231F20"/>
                </a:solidFill>
                <a:latin typeface="StratumGMC Regular"/>
                <a:cs typeface="StratumGMC Regular"/>
              </a:rPr>
              <a:t> </a:t>
            </a:r>
            <a:r>
              <a:rPr sz="2500" dirty="0">
                <a:solidFill>
                  <a:srgbClr val="231F20"/>
                </a:solidFill>
                <a:latin typeface="StratumGMC Regular"/>
                <a:cs typeface="StratumGMC Regular"/>
              </a:rPr>
              <a:t>MyGMC</a:t>
            </a:r>
            <a:endParaRPr sz="2500" dirty="0">
              <a:latin typeface="StratumGMC Regular"/>
              <a:cs typeface="StratumGMC Regular"/>
            </a:endParaRPr>
          </a:p>
          <a:p>
            <a:pPr marL="698500" lvl="1" indent="-228600">
              <a:spcBef>
                <a:spcPts val="1000"/>
              </a:spcBef>
              <a:buClr>
                <a:srgbClr val="DD0116"/>
              </a:buClr>
              <a:buChar char="•"/>
              <a:tabLst>
                <a:tab pos="241300" algn="l"/>
              </a:tabLst>
            </a:pPr>
            <a:r>
              <a:rPr sz="2500" dirty="0">
                <a:solidFill>
                  <a:srgbClr val="231F20"/>
                </a:solidFill>
                <a:latin typeface="StratumGMC Regular"/>
                <a:cs typeface="StratumGMC Regular"/>
              </a:rPr>
              <a:t>Wi-Fi con internet</a:t>
            </a:r>
            <a:r>
              <a:rPr sz="2500" spc="-25" dirty="0">
                <a:solidFill>
                  <a:srgbClr val="231F20"/>
                </a:solidFill>
                <a:latin typeface="StratumGMC Regular"/>
                <a:cs typeface="StratumGMC Regular"/>
              </a:rPr>
              <a:t> </a:t>
            </a:r>
            <a:r>
              <a:rPr sz="2500" spc="-5" dirty="0">
                <a:solidFill>
                  <a:srgbClr val="231F20"/>
                </a:solidFill>
                <a:latin typeface="StratumGMC Regular"/>
                <a:cs typeface="StratumGMC Regular"/>
              </a:rPr>
              <a:t>nativo</a:t>
            </a:r>
            <a:endParaRPr sz="2500" dirty="0">
              <a:latin typeface="StratumGMC Regular"/>
              <a:cs typeface="StratumGMC Regular"/>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9722" y="1149987"/>
            <a:ext cx="879514" cy="1165867"/>
          </a:xfrm>
          <a:prstGeom prst="rect">
            <a:avLst/>
          </a:prstGeom>
        </p:spPr>
      </p:pic>
    </p:spTree>
    <p:extLst>
      <p:ext uri="{BB962C8B-B14F-4D97-AF65-F5344CB8AC3E}">
        <p14:creationId xmlns:p14="http://schemas.microsoft.com/office/powerpoint/2010/main" val="15062190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4" name="object 4"/>
          <p:cNvSpPr txBox="1">
            <a:spLocks noGrp="1"/>
          </p:cNvSpPr>
          <p:nvPr>
            <p:ph type="title"/>
          </p:nvPr>
        </p:nvSpPr>
        <p:spPr>
          <a:xfrm>
            <a:off x="259499" y="143848"/>
            <a:ext cx="3657600" cy="711200"/>
          </a:xfrm>
          <a:prstGeom prst="rect">
            <a:avLst/>
          </a:prstGeom>
        </p:spPr>
        <p:txBody>
          <a:bodyPr vert="horz" wrap="square" lIns="0" tIns="12700" rIns="0" bIns="0" rtlCol="0">
            <a:spAutoFit/>
          </a:bodyPr>
          <a:lstStyle/>
          <a:p>
            <a:pPr marL="12700">
              <a:lnSpc>
                <a:spcPct val="100000"/>
              </a:lnSpc>
              <a:spcBef>
                <a:spcPts val="100"/>
              </a:spcBef>
            </a:pPr>
            <a:r>
              <a:rPr sz="4500" dirty="0"/>
              <a:t>OnStar® 4G</a:t>
            </a:r>
            <a:r>
              <a:rPr sz="4500" spc="-90" dirty="0"/>
              <a:t> </a:t>
            </a:r>
            <a:r>
              <a:rPr sz="4500" spc="-125" dirty="0"/>
              <a:t>LTE</a:t>
            </a:r>
            <a:endParaRPr sz="4500"/>
          </a:p>
        </p:txBody>
      </p:sp>
      <p:sp>
        <p:nvSpPr>
          <p:cNvPr id="5" name="object 5"/>
          <p:cNvSpPr txBox="1"/>
          <p:nvPr/>
        </p:nvSpPr>
        <p:spPr>
          <a:xfrm>
            <a:off x="259499" y="2428470"/>
            <a:ext cx="3864610" cy="2057400"/>
          </a:xfrm>
          <a:prstGeom prst="rect">
            <a:avLst/>
          </a:prstGeom>
        </p:spPr>
        <p:txBody>
          <a:bodyPr vert="horz" wrap="square" lIns="0" tIns="12700" rIns="0" bIns="0" rtlCol="0">
            <a:spAutoFit/>
          </a:bodyPr>
          <a:lstStyle/>
          <a:p>
            <a:pPr marL="241300" marR="179070" indent="-228600">
              <a:lnSpc>
                <a:spcPct val="100000"/>
              </a:lnSpc>
              <a:spcBef>
                <a:spcPts val="100"/>
              </a:spcBef>
              <a:buClr>
                <a:srgbClr val="DD0116"/>
              </a:buClr>
              <a:buChar char="•"/>
              <a:tabLst>
                <a:tab pos="241300" algn="l"/>
              </a:tabLst>
            </a:pPr>
            <a:r>
              <a:rPr sz="2500" spc="-5" dirty="0">
                <a:solidFill>
                  <a:srgbClr val="231F20"/>
                </a:solidFill>
                <a:latin typeface="StratumGMC Regular"/>
                <a:cs typeface="StratumGMC Regular"/>
              </a:rPr>
              <a:t>Asistencia </a:t>
            </a:r>
            <a:r>
              <a:rPr sz="2500" dirty="0">
                <a:solidFill>
                  <a:srgbClr val="231F20"/>
                </a:solidFill>
                <a:latin typeface="StratumGMC Regular"/>
                <a:cs typeface="StratumGMC Regular"/>
              </a:rPr>
              <a:t>de </a:t>
            </a:r>
            <a:r>
              <a:rPr sz="2500" spc="-5" dirty="0">
                <a:solidFill>
                  <a:srgbClr val="231F20"/>
                </a:solidFill>
                <a:latin typeface="StratumGMC Regular"/>
                <a:cs typeface="StratumGMC Regular"/>
              </a:rPr>
              <a:t>vehículos  robados, </a:t>
            </a:r>
            <a:r>
              <a:rPr sz="2500" dirty="0">
                <a:solidFill>
                  <a:srgbClr val="231F20"/>
                </a:solidFill>
                <a:latin typeface="StratumGMC Regular"/>
                <a:cs typeface="StratumGMC Regular"/>
              </a:rPr>
              <a:t>con un </a:t>
            </a:r>
            <a:r>
              <a:rPr sz="2500" spc="-10" dirty="0">
                <a:solidFill>
                  <a:srgbClr val="231F20"/>
                </a:solidFill>
                <a:latin typeface="StratumGMC Regular"/>
                <a:cs typeface="StratumGMC Regular"/>
              </a:rPr>
              <a:t>record </a:t>
            </a:r>
            <a:r>
              <a:rPr sz="2500" dirty="0">
                <a:solidFill>
                  <a:srgbClr val="231F20"/>
                </a:solidFill>
                <a:latin typeface="StratumGMC Regular"/>
                <a:cs typeface="StratumGMC Regular"/>
              </a:rPr>
              <a:t>de  </a:t>
            </a:r>
            <a:r>
              <a:rPr sz="2500" spc="-5" dirty="0">
                <a:solidFill>
                  <a:srgbClr val="231F20"/>
                </a:solidFill>
                <a:latin typeface="StratumGMC Regular"/>
                <a:cs typeface="StratumGMC Regular"/>
              </a:rPr>
              <a:t>recuperación </a:t>
            </a:r>
            <a:r>
              <a:rPr sz="2500" dirty="0">
                <a:solidFill>
                  <a:srgbClr val="231F20"/>
                </a:solidFill>
                <a:latin typeface="StratumGMC Regular"/>
                <a:cs typeface="StratumGMC Regular"/>
              </a:rPr>
              <a:t>de 6</a:t>
            </a:r>
            <a:r>
              <a:rPr sz="2500" spc="-40" dirty="0">
                <a:solidFill>
                  <a:srgbClr val="231F20"/>
                </a:solidFill>
                <a:latin typeface="StratumGMC Regular"/>
                <a:cs typeface="StratumGMC Regular"/>
              </a:rPr>
              <a:t> </a:t>
            </a:r>
            <a:r>
              <a:rPr sz="2500" spc="-5" dirty="0">
                <a:solidFill>
                  <a:srgbClr val="231F20"/>
                </a:solidFill>
                <a:latin typeface="StratumGMC Regular"/>
                <a:cs typeface="StratumGMC Regular"/>
              </a:rPr>
              <a:t>minutos</a:t>
            </a:r>
            <a:endParaRPr sz="2500" dirty="0">
              <a:latin typeface="StratumGMC Regular"/>
              <a:cs typeface="StratumGMC Regular"/>
            </a:endParaRPr>
          </a:p>
          <a:p>
            <a:pPr marL="241300" marR="5080" indent="-228600">
              <a:lnSpc>
                <a:spcPct val="100000"/>
              </a:lnSpc>
              <a:spcBef>
                <a:spcPts val="1000"/>
              </a:spcBef>
              <a:buClr>
                <a:srgbClr val="DD0116"/>
              </a:buClr>
              <a:buChar char="•"/>
              <a:tabLst>
                <a:tab pos="241300" algn="l"/>
              </a:tabLst>
            </a:pPr>
            <a:r>
              <a:rPr sz="2500" dirty="0">
                <a:solidFill>
                  <a:srgbClr val="231F20"/>
                </a:solidFill>
                <a:latin typeface="StratumGMC Regular"/>
                <a:cs typeface="StratumGMC Regular"/>
              </a:rPr>
              <a:t>Notificaciones de alarma</a:t>
            </a:r>
            <a:r>
              <a:rPr sz="2500" spc="-80" dirty="0">
                <a:solidFill>
                  <a:srgbClr val="231F20"/>
                </a:solidFill>
                <a:latin typeface="StratumGMC Regular"/>
                <a:cs typeface="StratumGMC Regular"/>
              </a:rPr>
              <a:t> </a:t>
            </a:r>
            <a:r>
              <a:rPr sz="2500" dirty="0">
                <a:solidFill>
                  <a:srgbClr val="231F20"/>
                </a:solidFill>
                <a:latin typeface="StratumGMC Regular"/>
                <a:cs typeface="StratumGMC Regular"/>
              </a:rPr>
              <a:t>de  </a:t>
            </a:r>
            <a:r>
              <a:rPr sz="2500" spc="-10" dirty="0">
                <a:solidFill>
                  <a:srgbClr val="231F20"/>
                </a:solidFill>
                <a:latin typeface="StratumGMC Regular"/>
                <a:cs typeface="StratumGMC Regular"/>
              </a:rPr>
              <a:t>robo</a:t>
            </a:r>
            <a:endParaRPr sz="2500" dirty="0">
              <a:latin typeface="StratumGMC Regular"/>
              <a:cs typeface="StratumGMC Regular"/>
            </a:endParaRPr>
          </a:p>
        </p:txBody>
      </p:sp>
      <p:sp>
        <p:nvSpPr>
          <p:cNvPr id="6" name="object 6"/>
          <p:cNvSpPr txBox="1"/>
          <p:nvPr/>
        </p:nvSpPr>
        <p:spPr>
          <a:xfrm>
            <a:off x="4627599" y="2428470"/>
            <a:ext cx="3544570" cy="1295400"/>
          </a:xfrm>
          <a:prstGeom prst="rect">
            <a:avLst/>
          </a:prstGeom>
        </p:spPr>
        <p:txBody>
          <a:bodyPr vert="horz" wrap="square" lIns="0" tIns="12700" rIns="0" bIns="0" rtlCol="0">
            <a:spAutoFit/>
          </a:bodyPr>
          <a:lstStyle/>
          <a:p>
            <a:pPr marL="241300" marR="5080" indent="-228600">
              <a:lnSpc>
                <a:spcPct val="100000"/>
              </a:lnSpc>
              <a:spcBef>
                <a:spcPts val="100"/>
              </a:spcBef>
              <a:buClr>
                <a:srgbClr val="DD0116"/>
              </a:buClr>
              <a:buChar char="•"/>
              <a:tabLst>
                <a:tab pos="241300" algn="l"/>
              </a:tabLst>
            </a:pPr>
            <a:r>
              <a:rPr sz="2500" spc="-5" dirty="0">
                <a:solidFill>
                  <a:srgbClr val="231F20"/>
                </a:solidFill>
                <a:latin typeface="StratumGMC Regular"/>
                <a:cs typeface="StratumGMC Regular"/>
              </a:rPr>
              <a:t>Respuesta automática</a:t>
            </a:r>
            <a:r>
              <a:rPr sz="2500" spc="-40" dirty="0">
                <a:solidFill>
                  <a:srgbClr val="231F20"/>
                </a:solidFill>
                <a:latin typeface="StratumGMC Regular"/>
                <a:cs typeface="StratumGMC Regular"/>
              </a:rPr>
              <a:t> </a:t>
            </a:r>
            <a:r>
              <a:rPr sz="2500" dirty="0">
                <a:solidFill>
                  <a:srgbClr val="231F20"/>
                </a:solidFill>
                <a:latin typeface="StratumGMC Regular"/>
                <a:cs typeface="StratumGMC Regular"/>
              </a:rPr>
              <a:t>de  accidentes</a:t>
            </a:r>
            <a:endParaRPr sz="2500" dirty="0">
              <a:latin typeface="StratumGMC Regular"/>
              <a:cs typeface="StratumGMC Regular"/>
            </a:endParaRPr>
          </a:p>
          <a:p>
            <a:pPr marL="241300" indent="-228600">
              <a:lnSpc>
                <a:spcPct val="100000"/>
              </a:lnSpc>
              <a:spcBef>
                <a:spcPts val="1000"/>
              </a:spcBef>
              <a:buClr>
                <a:srgbClr val="DD0116"/>
              </a:buClr>
              <a:buChar char="•"/>
              <a:tabLst>
                <a:tab pos="241300" algn="l"/>
              </a:tabLst>
            </a:pPr>
            <a:r>
              <a:rPr sz="2500" dirty="0">
                <a:solidFill>
                  <a:srgbClr val="231F20"/>
                </a:solidFill>
                <a:latin typeface="StratumGMC Regular"/>
                <a:cs typeface="StratumGMC Regular"/>
              </a:rPr>
              <a:t>Diagnósticos</a:t>
            </a:r>
            <a:r>
              <a:rPr sz="2500" spc="-20" dirty="0">
                <a:solidFill>
                  <a:srgbClr val="231F20"/>
                </a:solidFill>
                <a:latin typeface="StratumGMC Regular"/>
                <a:cs typeface="StratumGMC Regular"/>
              </a:rPr>
              <a:t> </a:t>
            </a:r>
            <a:r>
              <a:rPr sz="2500" spc="-5" dirty="0">
                <a:solidFill>
                  <a:srgbClr val="231F20"/>
                </a:solidFill>
                <a:latin typeface="StratumGMC Regular"/>
                <a:cs typeface="StratumGMC Regular"/>
              </a:rPr>
              <a:t>avanzado</a:t>
            </a:r>
            <a:endParaRPr sz="2500" dirty="0">
              <a:latin typeface="StratumGMC Regular"/>
              <a:cs typeface="StratumGMC Regular"/>
            </a:endParaRPr>
          </a:p>
        </p:txBody>
      </p:sp>
      <p:sp>
        <p:nvSpPr>
          <p:cNvPr id="7" name="object 7"/>
          <p:cNvSpPr/>
          <p:nvPr/>
        </p:nvSpPr>
        <p:spPr>
          <a:xfrm>
            <a:off x="0" y="4605580"/>
            <a:ext cx="9144000" cy="226771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3590" y="1117394"/>
            <a:ext cx="879514" cy="1165867"/>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28496960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9883" y="0"/>
            <a:ext cx="3424118" cy="6858000"/>
          </a:xfrm>
          <a:prstGeom prst="rect">
            <a:avLst/>
          </a:prstGeom>
        </p:spPr>
      </p:pic>
      <p:sp>
        <p:nvSpPr>
          <p:cNvPr id="5" name="Rectangle 4"/>
          <p:cNvSpPr/>
          <p:nvPr/>
        </p:nvSpPr>
        <p:spPr>
          <a:xfrm>
            <a:off x="0" y="0"/>
            <a:ext cx="9144000" cy="1368405"/>
          </a:xfrm>
          <a:prstGeom prst="rect">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itle 1"/>
          <p:cNvSpPr>
            <a:spLocks noGrp="1"/>
          </p:cNvSpPr>
          <p:nvPr>
            <p:ph type="title"/>
          </p:nvPr>
        </p:nvSpPr>
        <p:spPr>
          <a:xfrm>
            <a:off x="628650" y="320431"/>
            <a:ext cx="7886700" cy="972185"/>
          </a:xfrm>
        </p:spPr>
        <p:txBody>
          <a:bodyPr>
            <a:normAutofit fontScale="90000"/>
          </a:bodyPr>
          <a:lstStyle/>
          <a:p>
            <a:pPr>
              <a:lnSpc>
                <a:spcPts val="5000"/>
              </a:lnSpc>
            </a:pPr>
            <a:r>
              <a:rPr lang="es-MX" sz="5400" dirty="0" smtClean="0"/>
              <a:t>12 meses de datos ilimitados en </a:t>
            </a:r>
            <a:r>
              <a:rPr lang="es-MX" sz="5400" dirty="0" err="1"/>
              <a:t>Yukon</a:t>
            </a:r>
            <a:r>
              <a:rPr lang="es-MX" sz="5400" dirty="0"/>
              <a:t> </a:t>
            </a:r>
            <a:r>
              <a:rPr lang="es-MX" sz="5400" dirty="0" err="1"/>
              <a:t>Denali</a:t>
            </a:r>
            <a:endParaRPr lang="es-MX" sz="5400" dirty="0"/>
          </a:p>
        </p:txBody>
      </p:sp>
      <p:sp>
        <p:nvSpPr>
          <p:cNvPr id="6" name="object 7"/>
          <p:cNvSpPr txBox="1"/>
          <p:nvPr/>
        </p:nvSpPr>
        <p:spPr>
          <a:xfrm>
            <a:off x="262973" y="2530171"/>
            <a:ext cx="5192127" cy="3860031"/>
          </a:xfrm>
          <a:prstGeom prst="rect">
            <a:avLst/>
          </a:prstGeom>
        </p:spPr>
        <p:txBody>
          <a:bodyPr vert="horz" wrap="square" lIns="0" tIns="12700" rIns="0" bIns="0" rtlCol="0">
            <a:spAutoFit/>
          </a:bodyPr>
          <a:lstStyle/>
          <a:p>
            <a:pPr>
              <a:lnSpc>
                <a:spcPts val="2500"/>
              </a:lnSpc>
            </a:pPr>
            <a:r>
              <a:rPr lang="es-MX" sz="2500" spc="-10" dirty="0">
                <a:solidFill>
                  <a:srgbClr val="FF0000"/>
                </a:solidFill>
                <a:latin typeface="StratumGMC Bold" panose="020B0506030000020004" pitchFamily="34" charset="0"/>
                <a:cs typeface="StratumGMC Regular"/>
              </a:rPr>
              <a:t>12 meses de </a:t>
            </a:r>
            <a:r>
              <a:rPr lang="es-MX" sz="2500" spc="-10" dirty="0" err="1" smtClean="0">
                <a:solidFill>
                  <a:srgbClr val="FF0000"/>
                </a:solidFill>
                <a:latin typeface="StratumGMC Bold" panose="020B0506030000020004" pitchFamily="34" charset="0"/>
                <a:cs typeface="StratumGMC Regular"/>
              </a:rPr>
              <a:t>wi</a:t>
            </a:r>
            <a:r>
              <a:rPr lang="es-MX" sz="2500" spc="-10" dirty="0" smtClean="0">
                <a:solidFill>
                  <a:srgbClr val="FF0000"/>
                </a:solidFill>
                <a:latin typeface="StratumGMC Bold" panose="020B0506030000020004" pitchFamily="34" charset="0"/>
                <a:cs typeface="StratumGMC Regular"/>
              </a:rPr>
              <a:t>-fi</a:t>
            </a:r>
            <a:r>
              <a:rPr lang="es-MX" sz="2500" spc="-10" dirty="0">
                <a:solidFill>
                  <a:srgbClr val="FF0000"/>
                </a:solidFill>
                <a:latin typeface="StratumGMC Bold" panose="020B0506030000020004" pitchFamily="34" charset="0"/>
                <a:cs typeface="StratumGMC Regular"/>
              </a:rPr>
              <a:t>® ilimitado incluido en la compra del </a:t>
            </a:r>
            <a:r>
              <a:rPr lang="es-MX" sz="2500" spc="-10" dirty="0" smtClean="0">
                <a:solidFill>
                  <a:srgbClr val="FF0000"/>
                </a:solidFill>
                <a:latin typeface="StratumGMC Bold" panose="020B0506030000020004" pitchFamily="34" charset="0"/>
                <a:cs typeface="StratumGMC Regular"/>
              </a:rPr>
              <a:t>vehículo.</a:t>
            </a:r>
          </a:p>
          <a:p>
            <a:pPr>
              <a:lnSpc>
                <a:spcPts val="2500"/>
              </a:lnSpc>
            </a:pPr>
            <a:endParaRPr lang="es-MX" sz="2500" spc="-10" dirty="0">
              <a:solidFill>
                <a:srgbClr val="FF0000"/>
              </a:solidFill>
              <a:latin typeface="StratumGMC Bold" panose="020B0506030000020004" pitchFamily="34" charset="0"/>
              <a:cs typeface="StratumGMC Regular"/>
            </a:endParaRPr>
          </a:p>
          <a:p>
            <a:pPr>
              <a:lnSpc>
                <a:spcPts val="2500"/>
              </a:lnSpc>
            </a:pPr>
            <a:r>
              <a:rPr lang="es-MX" sz="2500" spc="-10" dirty="0">
                <a:solidFill>
                  <a:srgbClr val="231F20"/>
                </a:solidFill>
                <a:latin typeface="StratumGMC Regular"/>
                <a:cs typeface="StratumGMC Regular"/>
              </a:rPr>
              <a:t>El cliente podrá conectar hasta 7 dispositivos simultáneamente </a:t>
            </a:r>
            <a:r>
              <a:rPr lang="es-MX" sz="2500" spc="-10" dirty="0" smtClean="0">
                <a:solidFill>
                  <a:srgbClr val="231F20"/>
                </a:solidFill>
                <a:latin typeface="StratumGMC Regular"/>
                <a:cs typeface="StratumGMC Regular"/>
              </a:rPr>
              <a:t>para:</a:t>
            </a:r>
          </a:p>
          <a:p>
            <a:pPr>
              <a:lnSpc>
                <a:spcPts val="2500"/>
              </a:lnSpc>
            </a:pPr>
            <a:endParaRPr lang="es-MX" sz="2500" spc="-10" dirty="0" smtClean="0">
              <a:solidFill>
                <a:srgbClr val="231F20"/>
              </a:solidFill>
              <a:latin typeface="StratumGMC Regular"/>
              <a:cs typeface="StratumGMC Regular"/>
            </a:endParaRPr>
          </a:p>
          <a:p>
            <a:pPr marL="342900" indent="-342900">
              <a:lnSpc>
                <a:spcPts val="2500"/>
              </a:lnSpc>
              <a:buFont typeface="Arial" panose="020B0604020202020204" pitchFamily="34" charset="0"/>
              <a:buChar char="•"/>
            </a:pPr>
            <a:r>
              <a:rPr lang="es-MX" sz="2500" spc="-10" dirty="0">
                <a:solidFill>
                  <a:srgbClr val="231F20"/>
                </a:solidFill>
                <a:latin typeface="StratumGMC Regular"/>
                <a:cs typeface="StratumGMC Regular"/>
              </a:rPr>
              <a:t>V</a:t>
            </a:r>
            <a:r>
              <a:rPr lang="es-MX" sz="2500" spc="-10" dirty="0" smtClean="0">
                <a:solidFill>
                  <a:srgbClr val="231F20"/>
                </a:solidFill>
                <a:latin typeface="StratumGMC Regular"/>
                <a:cs typeface="StratumGMC Regular"/>
              </a:rPr>
              <a:t>er </a:t>
            </a:r>
            <a:r>
              <a:rPr lang="es-MX" sz="2500" spc="-10" dirty="0">
                <a:solidFill>
                  <a:srgbClr val="231F20"/>
                </a:solidFill>
                <a:latin typeface="StratumGMC Regular"/>
                <a:cs typeface="StratumGMC Regular"/>
              </a:rPr>
              <a:t>videos en </a:t>
            </a:r>
            <a:r>
              <a:rPr lang="es-MX" sz="2500" spc="-10" dirty="0" smtClean="0">
                <a:solidFill>
                  <a:srgbClr val="231F20"/>
                </a:solidFill>
                <a:latin typeface="StratumGMC Regular"/>
                <a:cs typeface="StratumGMC Regular"/>
              </a:rPr>
              <a:t>YouTube</a:t>
            </a:r>
            <a:r>
              <a:rPr lang="es-MX" dirty="0"/>
              <a:t>®</a:t>
            </a:r>
            <a:r>
              <a:rPr lang="es-MX" sz="2500" spc="-10" dirty="0" smtClean="0">
                <a:solidFill>
                  <a:srgbClr val="231F20"/>
                </a:solidFill>
                <a:latin typeface="StratumGMC Regular"/>
                <a:cs typeface="StratumGMC Regular"/>
              </a:rPr>
              <a:t>/</a:t>
            </a:r>
            <a:r>
              <a:rPr lang="es-MX" sz="2500" spc="-10" dirty="0" err="1" smtClean="0">
                <a:solidFill>
                  <a:srgbClr val="231F20"/>
                </a:solidFill>
                <a:latin typeface="StratumGMC Regular"/>
                <a:cs typeface="StratumGMC Regular"/>
              </a:rPr>
              <a:t>Netflix</a:t>
            </a:r>
            <a:r>
              <a:rPr lang="es-MX" dirty="0"/>
              <a:t>®</a:t>
            </a:r>
            <a:endParaRPr lang="es-MX" sz="2500" spc="-10" dirty="0" smtClean="0">
              <a:solidFill>
                <a:srgbClr val="231F20"/>
              </a:solidFill>
              <a:latin typeface="StratumGMC Regular"/>
              <a:cs typeface="StratumGMC Regular"/>
            </a:endParaRPr>
          </a:p>
          <a:p>
            <a:pPr marL="342900" indent="-342900">
              <a:lnSpc>
                <a:spcPts val="2500"/>
              </a:lnSpc>
              <a:buFont typeface="Arial" panose="020B0604020202020204" pitchFamily="34" charset="0"/>
              <a:buChar char="•"/>
            </a:pPr>
            <a:r>
              <a:rPr lang="es-MX" sz="2500" spc="-10" dirty="0">
                <a:solidFill>
                  <a:srgbClr val="231F20"/>
                </a:solidFill>
                <a:latin typeface="StratumGMC Regular"/>
                <a:cs typeface="StratumGMC Regular"/>
              </a:rPr>
              <a:t>E</a:t>
            </a:r>
            <a:r>
              <a:rPr lang="es-MX" sz="2500" spc="-10" dirty="0" smtClean="0">
                <a:solidFill>
                  <a:srgbClr val="231F20"/>
                </a:solidFill>
                <a:latin typeface="StratumGMC Regular"/>
                <a:cs typeface="StratumGMC Regular"/>
              </a:rPr>
              <a:t>scuchar </a:t>
            </a:r>
            <a:r>
              <a:rPr lang="es-MX" sz="2500" spc="-10" dirty="0">
                <a:solidFill>
                  <a:srgbClr val="231F20"/>
                </a:solidFill>
                <a:latin typeface="StratumGMC Regular"/>
                <a:cs typeface="StratumGMC Regular"/>
              </a:rPr>
              <a:t>música en </a:t>
            </a:r>
            <a:r>
              <a:rPr lang="es-MX" sz="2500" spc="-10" dirty="0" err="1" smtClean="0">
                <a:solidFill>
                  <a:srgbClr val="231F20"/>
                </a:solidFill>
                <a:latin typeface="StratumGMC Regular"/>
                <a:cs typeface="StratumGMC Regular"/>
              </a:rPr>
              <a:t>Spotify</a:t>
            </a:r>
            <a:r>
              <a:rPr lang="es-MX" dirty="0"/>
              <a:t>®</a:t>
            </a:r>
            <a:r>
              <a:rPr lang="es-MX" sz="2500" spc="-10" dirty="0" smtClean="0">
                <a:solidFill>
                  <a:srgbClr val="231F20"/>
                </a:solidFill>
                <a:latin typeface="StratumGMC Regular"/>
                <a:cs typeface="StratumGMC Regular"/>
              </a:rPr>
              <a:t> nativo</a:t>
            </a:r>
          </a:p>
          <a:p>
            <a:pPr marL="342900" indent="-342900">
              <a:lnSpc>
                <a:spcPts val="2500"/>
              </a:lnSpc>
              <a:buFont typeface="Arial" panose="020B0604020202020204" pitchFamily="34" charset="0"/>
              <a:buChar char="•"/>
            </a:pPr>
            <a:r>
              <a:rPr lang="es-MX" sz="2500" spc="-10" dirty="0">
                <a:solidFill>
                  <a:srgbClr val="231F20"/>
                </a:solidFill>
                <a:latin typeface="StratumGMC Regular"/>
                <a:cs typeface="StratumGMC Regular"/>
              </a:rPr>
              <a:t>C</a:t>
            </a:r>
            <a:r>
              <a:rPr lang="es-MX" sz="2500" spc="-10" dirty="0" smtClean="0">
                <a:solidFill>
                  <a:srgbClr val="231F20"/>
                </a:solidFill>
                <a:latin typeface="StratumGMC Regular"/>
                <a:cs typeface="StratumGMC Regular"/>
              </a:rPr>
              <a:t>onsultar </a:t>
            </a:r>
            <a:r>
              <a:rPr lang="es-MX" sz="2500" spc="-10" dirty="0">
                <a:solidFill>
                  <a:srgbClr val="231F20"/>
                </a:solidFill>
                <a:latin typeface="StratumGMC Regular"/>
                <a:cs typeface="StratumGMC Regular"/>
              </a:rPr>
              <a:t>redes </a:t>
            </a:r>
            <a:r>
              <a:rPr lang="es-MX" sz="2500" spc="-10" dirty="0" smtClean="0">
                <a:solidFill>
                  <a:srgbClr val="231F20"/>
                </a:solidFill>
                <a:latin typeface="StratumGMC Regular"/>
                <a:cs typeface="StratumGMC Regular"/>
              </a:rPr>
              <a:t>sociales</a:t>
            </a:r>
          </a:p>
          <a:p>
            <a:pPr marL="342900" indent="-342900">
              <a:lnSpc>
                <a:spcPts val="2500"/>
              </a:lnSpc>
              <a:buFont typeface="Arial" panose="020B0604020202020204" pitchFamily="34" charset="0"/>
              <a:buChar char="•"/>
            </a:pPr>
            <a:r>
              <a:rPr lang="es-MX" sz="2500" spc="-10" dirty="0">
                <a:solidFill>
                  <a:srgbClr val="231F20"/>
                </a:solidFill>
                <a:latin typeface="StratumGMC Regular"/>
                <a:cs typeface="StratumGMC Regular"/>
              </a:rPr>
              <a:t>N</a:t>
            </a:r>
            <a:r>
              <a:rPr lang="es-MX" sz="2500" spc="-10" dirty="0" smtClean="0">
                <a:solidFill>
                  <a:srgbClr val="231F20"/>
                </a:solidFill>
                <a:latin typeface="StratumGMC Regular"/>
                <a:cs typeface="StratumGMC Regular"/>
              </a:rPr>
              <a:t>avegar </a:t>
            </a:r>
            <a:r>
              <a:rPr lang="es-MX" sz="2500" spc="-10" dirty="0">
                <a:solidFill>
                  <a:srgbClr val="231F20"/>
                </a:solidFill>
                <a:latin typeface="StratumGMC Regular"/>
                <a:cs typeface="StratumGMC Regular"/>
              </a:rPr>
              <a:t>en </a:t>
            </a:r>
            <a:r>
              <a:rPr lang="es-MX" sz="2500" spc="-10" dirty="0" smtClean="0">
                <a:solidFill>
                  <a:srgbClr val="231F20"/>
                </a:solidFill>
                <a:latin typeface="StratumGMC Regular"/>
                <a:cs typeface="StratumGMC Regular"/>
              </a:rPr>
              <a:t>internet</a:t>
            </a:r>
          </a:p>
          <a:p>
            <a:pPr marL="342900" indent="-342900">
              <a:lnSpc>
                <a:spcPts val="2500"/>
              </a:lnSpc>
              <a:buFont typeface="Arial" panose="020B0604020202020204" pitchFamily="34" charset="0"/>
              <a:buChar char="•"/>
            </a:pPr>
            <a:r>
              <a:rPr lang="es-MX" sz="2500" spc="-10" dirty="0">
                <a:solidFill>
                  <a:srgbClr val="231F20"/>
                </a:solidFill>
                <a:latin typeface="StratumGMC Regular"/>
                <a:cs typeface="StratumGMC Regular"/>
              </a:rPr>
              <a:t>H</a:t>
            </a:r>
            <a:r>
              <a:rPr lang="es-MX" sz="2500" spc="-10" dirty="0" smtClean="0">
                <a:solidFill>
                  <a:srgbClr val="231F20"/>
                </a:solidFill>
                <a:latin typeface="StratumGMC Regular"/>
                <a:cs typeface="StratumGMC Regular"/>
              </a:rPr>
              <a:t>acer </a:t>
            </a:r>
            <a:r>
              <a:rPr lang="es-MX" sz="2500" spc="-10" dirty="0" err="1" smtClean="0">
                <a:solidFill>
                  <a:srgbClr val="231F20"/>
                </a:solidFill>
                <a:latin typeface="StratumGMC Regular"/>
                <a:cs typeface="StratumGMC Regular"/>
              </a:rPr>
              <a:t>videollamadas</a:t>
            </a:r>
            <a:endParaRPr lang="es-MX" sz="2500" spc="-10" dirty="0">
              <a:solidFill>
                <a:srgbClr val="231F20"/>
              </a:solidFill>
              <a:latin typeface="StratumGMC Regular"/>
              <a:cs typeface="StratumGMC Regular"/>
            </a:endParaRPr>
          </a:p>
          <a:p>
            <a:pPr marL="342900" indent="-342900">
              <a:lnSpc>
                <a:spcPts val="2500"/>
              </a:lnSpc>
              <a:buFont typeface="Arial" panose="020B0604020202020204" pitchFamily="34" charset="0"/>
              <a:buChar char="•"/>
            </a:pPr>
            <a:r>
              <a:rPr lang="es-MX" sz="2500" spc="-10" dirty="0">
                <a:solidFill>
                  <a:srgbClr val="231F20"/>
                </a:solidFill>
                <a:latin typeface="StratumGMC Regular"/>
                <a:cs typeface="StratumGMC Regular"/>
              </a:rPr>
              <a:t>E</a:t>
            </a:r>
            <a:r>
              <a:rPr lang="es-MX" sz="2500" spc="-10" dirty="0" smtClean="0">
                <a:solidFill>
                  <a:srgbClr val="231F20"/>
                </a:solidFill>
                <a:latin typeface="StratumGMC Regular"/>
                <a:cs typeface="StratumGMC Regular"/>
              </a:rPr>
              <a:t>nviar correos con archivos adjuntos</a:t>
            </a: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1511" y="1493908"/>
            <a:ext cx="1197858" cy="871170"/>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39197640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5789"/>
            <a:ext cx="9144000" cy="1378938"/>
          </a:xfrm>
          <a:prstGeom prst="rect">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itle 1"/>
          <p:cNvSpPr>
            <a:spLocks noGrp="1"/>
          </p:cNvSpPr>
          <p:nvPr>
            <p:ph type="title"/>
          </p:nvPr>
        </p:nvSpPr>
        <p:spPr>
          <a:xfrm>
            <a:off x="628650" y="320431"/>
            <a:ext cx="7886700" cy="972185"/>
          </a:xfrm>
        </p:spPr>
        <p:txBody>
          <a:bodyPr>
            <a:normAutofit fontScale="90000"/>
          </a:bodyPr>
          <a:lstStyle/>
          <a:p>
            <a:pPr>
              <a:lnSpc>
                <a:spcPts val="5000"/>
              </a:lnSpc>
            </a:pPr>
            <a:r>
              <a:rPr lang="es-MX" sz="5400" dirty="0" smtClean="0"/>
              <a:t>12 meses de datos ilimitados en </a:t>
            </a:r>
            <a:r>
              <a:rPr lang="es-MX" sz="5400" dirty="0" err="1"/>
              <a:t>Yukon</a:t>
            </a:r>
            <a:r>
              <a:rPr lang="es-MX" sz="5400" dirty="0"/>
              <a:t> </a:t>
            </a:r>
            <a:r>
              <a:rPr lang="es-MX" sz="5400" dirty="0" err="1"/>
              <a:t>Denali</a:t>
            </a:r>
            <a:endParaRPr lang="es-MX" sz="5400" dirty="0"/>
          </a:p>
        </p:txBody>
      </p:sp>
      <p:sp>
        <p:nvSpPr>
          <p:cNvPr id="7" name="Rectangle 6"/>
          <p:cNvSpPr/>
          <p:nvPr/>
        </p:nvSpPr>
        <p:spPr>
          <a:xfrm>
            <a:off x="394817" y="1742645"/>
            <a:ext cx="8629714" cy="2657138"/>
          </a:xfrm>
          <a:prstGeom prst="rect">
            <a:avLst/>
          </a:prstGeom>
        </p:spPr>
        <p:txBody>
          <a:bodyPr wrap="square">
            <a:spAutoFit/>
          </a:bodyPr>
          <a:lstStyle/>
          <a:p>
            <a:pPr>
              <a:lnSpc>
                <a:spcPts val="2500"/>
              </a:lnSpc>
            </a:pPr>
            <a:r>
              <a:rPr lang="es-ES" sz="2500" spc="-10" dirty="0">
                <a:solidFill>
                  <a:srgbClr val="FF0000"/>
                </a:solidFill>
                <a:latin typeface="StratumGMC Bold" panose="020B0506030000020004" pitchFamily="34" charset="0"/>
                <a:cs typeface="StratumGMC Regular"/>
              </a:rPr>
              <a:t>Vigencia</a:t>
            </a:r>
          </a:p>
          <a:p>
            <a:pPr>
              <a:lnSpc>
                <a:spcPts val="2500"/>
              </a:lnSpc>
            </a:pPr>
            <a:r>
              <a:rPr lang="es-ES" sz="2500" spc="-10" dirty="0">
                <a:solidFill>
                  <a:srgbClr val="231F20"/>
                </a:solidFill>
                <a:latin typeface="StratumGMC Regular"/>
                <a:cs typeface="StratumGMC Regular"/>
              </a:rPr>
              <a:t>Del </a:t>
            </a:r>
            <a:r>
              <a:rPr lang="es-ES" sz="2500" spc="-10" dirty="0" smtClean="0">
                <a:solidFill>
                  <a:srgbClr val="231F20"/>
                </a:solidFill>
                <a:latin typeface="StratumGMC Regular"/>
                <a:cs typeface="StratumGMC Regular"/>
              </a:rPr>
              <a:t>1</a:t>
            </a:r>
            <a:r>
              <a:rPr lang="en-US" sz="2500" spc="-10" dirty="0">
                <a:solidFill>
                  <a:srgbClr val="231F20"/>
                </a:solidFill>
                <a:latin typeface="StratumGMC Regular"/>
                <a:cs typeface="StratumGMC Regular"/>
              </a:rPr>
              <a:t>°</a:t>
            </a:r>
            <a:r>
              <a:rPr lang="es-ES" sz="2500" spc="-10" dirty="0" smtClean="0">
                <a:solidFill>
                  <a:srgbClr val="231F20"/>
                </a:solidFill>
                <a:latin typeface="StratumGMC Regular"/>
                <a:cs typeface="StratumGMC Regular"/>
              </a:rPr>
              <a:t> </a:t>
            </a:r>
            <a:r>
              <a:rPr lang="es-ES" sz="2500" spc="-10" dirty="0">
                <a:solidFill>
                  <a:srgbClr val="231F20"/>
                </a:solidFill>
                <a:latin typeface="StratumGMC Regular"/>
                <a:cs typeface="StratumGMC Regular"/>
              </a:rPr>
              <a:t>de septiembre 2020 hasta nuevo aviso</a:t>
            </a:r>
          </a:p>
          <a:p>
            <a:pPr>
              <a:lnSpc>
                <a:spcPts val="2500"/>
              </a:lnSpc>
            </a:pPr>
            <a:r>
              <a:rPr lang="es-ES" sz="2500" spc="-10" dirty="0">
                <a:solidFill>
                  <a:srgbClr val="FF0000"/>
                </a:solidFill>
                <a:latin typeface="StratumGMC Bold" panose="020B0506030000020004" pitchFamily="34" charset="0"/>
                <a:cs typeface="StratumGMC Regular"/>
              </a:rPr>
              <a:t>Rol del </a:t>
            </a:r>
            <a:r>
              <a:rPr lang="es-ES" sz="2500" spc="-10" dirty="0" smtClean="0">
                <a:solidFill>
                  <a:srgbClr val="FF0000"/>
                </a:solidFill>
                <a:latin typeface="StratumGMC Bold" panose="020B0506030000020004" pitchFamily="34" charset="0"/>
                <a:cs typeface="StratumGMC Regular"/>
              </a:rPr>
              <a:t>Distribuidor</a:t>
            </a:r>
            <a:endParaRPr lang="es-ES" sz="2500" spc="-10" dirty="0">
              <a:solidFill>
                <a:srgbClr val="FF0000"/>
              </a:solidFill>
              <a:latin typeface="StratumGMC Bold" panose="020B0506030000020004" pitchFamily="34" charset="0"/>
              <a:cs typeface="StratumGMC Regular"/>
            </a:endParaRPr>
          </a:p>
          <a:p>
            <a:pPr>
              <a:lnSpc>
                <a:spcPts val="2500"/>
              </a:lnSpc>
            </a:pPr>
            <a:r>
              <a:rPr lang="es-ES" sz="2500" spc="-10" dirty="0">
                <a:solidFill>
                  <a:srgbClr val="231F20"/>
                </a:solidFill>
                <a:latin typeface="StratumGMC Regular"/>
                <a:cs typeface="StratumGMC Regular"/>
              </a:rPr>
              <a:t>Comunicar al </a:t>
            </a:r>
            <a:r>
              <a:rPr lang="es-ES" sz="2500" spc="-10" dirty="0" smtClean="0">
                <a:solidFill>
                  <a:srgbClr val="231F20"/>
                </a:solidFill>
                <a:latin typeface="StratumGMC Regular"/>
                <a:cs typeface="StratumGMC Regular"/>
              </a:rPr>
              <a:t>Cliente </a:t>
            </a:r>
            <a:r>
              <a:rPr lang="es-ES" sz="2500" spc="-10" dirty="0">
                <a:solidFill>
                  <a:srgbClr val="231F20"/>
                </a:solidFill>
                <a:latin typeface="StratumGMC Regular"/>
                <a:cs typeface="StratumGMC Regular"/>
              </a:rPr>
              <a:t>el beneficio, el cual es exclusivo de GMC </a:t>
            </a:r>
            <a:r>
              <a:rPr lang="es-ES" sz="2500" spc="-10" dirty="0" err="1">
                <a:solidFill>
                  <a:srgbClr val="231F20"/>
                </a:solidFill>
                <a:latin typeface="StratumGMC Regular"/>
                <a:cs typeface="StratumGMC Regular"/>
              </a:rPr>
              <a:t>Yukon</a:t>
            </a:r>
            <a:r>
              <a:rPr lang="es-ES" sz="2500" spc="-10" dirty="0">
                <a:solidFill>
                  <a:srgbClr val="231F20"/>
                </a:solidFill>
                <a:latin typeface="StratumGMC Regular"/>
                <a:cs typeface="StratumGMC Regular"/>
              </a:rPr>
              <a:t>.</a:t>
            </a:r>
          </a:p>
          <a:p>
            <a:pPr>
              <a:lnSpc>
                <a:spcPts val="2500"/>
              </a:lnSpc>
            </a:pPr>
            <a:r>
              <a:rPr lang="es-ES" sz="2500" spc="-10" dirty="0">
                <a:solidFill>
                  <a:srgbClr val="231F20"/>
                </a:solidFill>
                <a:latin typeface="StratumGMC Regular"/>
                <a:cs typeface="StratumGMC Regular"/>
              </a:rPr>
              <a:t>Una vez que se realice la entrega, invitar al </a:t>
            </a:r>
            <a:r>
              <a:rPr lang="es-ES" sz="2500" spc="-10" dirty="0" smtClean="0">
                <a:solidFill>
                  <a:srgbClr val="231F20"/>
                </a:solidFill>
                <a:latin typeface="StratumGMC Regular"/>
                <a:cs typeface="StratumGMC Regular"/>
              </a:rPr>
              <a:t>Cliente </a:t>
            </a:r>
            <a:r>
              <a:rPr lang="es-ES" sz="2500" spc="-10" dirty="0">
                <a:solidFill>
                  <a:srgbClr val="231F20"/>
                </a:solidFill>
                <a:latin typeface="StratumGMC Regular"/>
                <a:cs typeface="StratumGMC Regular"/>
              </a:rPr>
              <a:t>a presionar el Botón Azul de </a:t>
            </a:r>
            <a:r>
              <a:rPr lang="es-ES" sz="2500" spc="-10" dirty="0" err="1" smtClean="0">
                <a:solidFill>
                  <a:srgbClr val="231F20"/>
                </a:solidFill>
                <a:latin typeface="StratumGMC Regular"/>
                <a:cs typeface="StratumGMC Regular"/>
              </a:rPr>
              <a:t>OnStar</a:t>
            </a:r>
            <a:r>
              <a:rPr lang="es-MX" dirty="0"/>
              <a:t>®</a:t>
            </a:r>
            <a:r>
              <a:rPr lang="es-ES" sz="2500" spc="-10" dirty="0" smtClean="0">
                <a:solidFill>
                  <a:srgbClr val="231F20"/>
                </a:solidFill>
                <a:latin typeface="StratumGMC Regular"/>
                <a:cs typeface="StratumGMC Regular"/>
              </a:rPr>
              <a:t> </a:t>
            </a:r>
            <a:r>
              <a:rPr lang="es-ES" sz="2500" spc="-10" dirty="0">
                <a:solidFill>
                  <a:srgbClr val="231F20"/>
                </a:solidFill>
                <a:latin typeface="StratumGMC Regular"/>
                <a:cs typeface="StratumGMC Regular"/>
              </a:rPr>
              <a:t>para terminar proceso de activación y asegurarse que el paquete de datos ilimitados haya sido activado. </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621598"/>
            <a:ext cx="9144000" cy="2236402"/>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36874551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5788"/>
            <a:ext cx="9144000" cy="1205935"/>
          </a:xfrm>
          <a:prstGeom prst="rect">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Title 1"/>
          <p:cNvSpPr>
            <a:spLocks noGrp="1"/>
          </p:cNvSpPr>
          <p:nvPr>
            <p:ph type="title"/>
          </p:nvPr>
        </p:nvSpPr>
        <p:spPr>
          <a:xfrm>
            <a:off x="222850" y="234464"/>
            <a:ext cx="9234366" cy="972185"/>
          </a:xfrm>
        </p:spPr>
        <p:txBody>
          <a:bodyPr>
            <a:normAutofit fontScale="90000"/>
          </a:bodyPr>
          <a:lstStyle/>
          <a:p>
            <a:pPr>
              <a:lnSpc>
                <a:spcPts val="4500"/>
              </a:lnSpc>
            </a:pPr>
            <a:r>
              <a:rPr lang="es-MX" sz="5400" dirty="0" smtClean="0"/>
              <a:t>¿Que aplicaciones usan nuestros clientes de </a:t>
            </a:r>
            <a:r>
              <a:rPr lang="es-MX" sz="5400" dirty="0" err="1" smtClean="0"/>
              <a:t>yukon</a:t>
            </a:r>
            <a:r>
              <a:rPr lang="es-MX" sz="5400" dirty="0" smtClean="0"/>
              <a:t>? </a:t>
            </a:r>
            <a:endParaRPr lang="es-MX" sz="5400" dirty="0"/>
          </a:p>
        </p:txBody>
      </p:sp>
      <p:sp>
        <p:nvSpPr>
          <p:cNvPr id="8" name="Text Placeholder 2">
            <a:extLst>
              <a:ext uri="{FF2B5EF4-FFF2-40B4-BE49-F238E27FC236}">
                <a16:creationId xmlns:a16="http://schemas.microsoft.com/office/drawing/2014/main" id="{32080A16-C1D2-453E-A161-84781ED07BA5}"/>
              </a:ext>
            </a:extLst>
          </p:cNvPr>
          <p:cNvSpPr txBox="1">
            <a:spLocks/>
          </p:cNvSpPr>
          <p:nvPr/>
        </p:nvSpPr>
        <p:spPr>
          <a:xfrm>
            <a:off x="222850" y="1357509"/>
            <a:ext cx="8577271" cy="50015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buFont typeface="Arial" panose="020B0604020202020204" pitchFamily="34" charset="0"/>
              <a:buNone/>
            </a:pPr>
            <a:r>
              <a:rPr lang="es-MX" sz="2500" spc="-10" dirty="0">
                <a:solidFill>
                  <a:srgbClr val="231F20"/>
                </a:solidFill>
                <a:latin typeface="StratumGMC Regular"/>
                <a:cs typeface="StratumGMC Regular"/>
              </a:rPr>
              <a:t>Como puedes ver, nuestros </a:t>
            </a:r>
            <a:r>
              <a:rPr lang="es-MX" sz="2500" spc="-10" dirty="0" smtClean="0">
                <a:solidFill>
                  <a:srgbClr val="231F20"/>
                </a:solidFill>
                <a:latin typeface="StratumGMC Regular"/>
                <a:cs typeface="StratumGMC Regular"/>
              </a:rPr>
              <a:t>Clientes </a:t>
            </a:r>
            <a:r>
              <a:rPr lang="es-MX" sz="2500" spc="-10" dirty="0">
                <a:solidFill>
                  <a:srgbClr val="231F20"/>
                </a:solidFill>
                <a:latin typeface="StratumGMC Regular"/>
                <a:cs typeface="StratumGMC Regular"/>
              </a:rPr>
              <a:t>actuales utilizan mucho nuestros paquetes de datos </a:t>
            </a:r>
            <a:r>
              <a:rPr lang="es-MX" sz="2500" spc="-10" dirty="0" smtClean="0">
                <a:solidFill>
                  <a:srgbClr val="231F20"/>
                </a:solidFill>
                <a:latin typeface="StratumGMC Regular"/>
                <a:cs typeface="StratumGMC Regular"/>
              </a:rPr>
              <a:t>para:</a:t>
            </a:r>
            <a:endParaRPr lang="es-MX" dirty="0" smtClean="0"/>
          </a:p>
          <a:p>
            <a:pPr>
              <a:lnSpc>
                <a:spcPts val="2000"/>
              </a:lnSpc>
              <a:buClr>
                <a:srgbClr val="DD0116"/>
              </a:buClr>
            </a:pPr>
            <a:r>
              <a:rPr lang="es-MX" sz="2500" spc="-5" dirty="0" smtClean="0">
                <a:solidFill>
                  <a:srgbClr val="231F20"/>
                </a:solidFill>
                <a:latin typeface="StratumGMC Regular"/>
                <a:cs typeface="StratumGMC Regular"/>
              </a:rPr>
              <a:t>Ver fotos y videos en la nube a través de sus </a:t>
            </a:r>
            <a:r>
              <a:rPr lang="es-MX" sz="2500" spc="-5" dirty="0" err="1" smtClean="0">
                <a:solidFill>
                  <a:srgbClr val="231F20"/>
                </a:solidFill>
                <a:latin typeface="StratumGMC Regular"/>
                <a:cs typeface="StratumGMC Regular"/>
              </a:rPr>
              <a:t>iPhones</a:t>
            </a:r>
            <a:r>
              <a:rPr lang="es-MX" sz="2500" spc="-5" dirty="0" smtClean="0">
                <a:solidFill>
                  <a:srgbClr val="231F20"/>
                </a:solidFill>
                <a:latin typeface="StratumGMC Regular"/>
                <a:cs typeface="StratumGMC Regular"/>
              </a:rPr>
              <a:t> y/o iPads (</a:t>
            </a:r>
            <a:r>
              <a:rPr lang="es-MX" sz="2500" spc="-5" dirty="0" err="1" smtClean="0">
                <a:solidFill>
                  <a:srgbClr val="231F20"/>
                </a:solidFill>
                <a:latin typeface="StratumGMC Regular"/>
                <a:cs typeface="StratumGMC Regular"/>
              </a:rPr>
              <a:t>iCloud</a:t>
            </a:r>
            <a:r>
              <a:rPr lang="es-MX" sz="2500" spc="-5" dirty="0" smtClean="0">
                <a:solidFill>
                  <a:srgbClr val="231F20"/>
                </a:solidFill>
                <a:latin typeface="StratumGMC Regular"/>
                <a:cs typeface="StratumGMC Regular"/>
              </a:rPr>
              <a:t>)  </a:t>
            </a:r>
          </a:p>
          <a:p>
            <a:pPr>
              <a:lnSpc>
                <a:spcPts val="2000"/>
              </a:lnSpc>
              <a:buClr>
                <a:srgbClr val="DD0116"/>
              </a:buClr>
            </a:pPr>
            <a:r>
              <a:rPr lang="es-MX" sz="2500" spc="-5" dirty="0" smtClean="0">
                <a:solidFill>
                  <a:srgbClr val="231F20"/>
                </a:solidFill>
                <a:latin typeface="StratumGMC Regular"/>
                <a:cs typeface="StratumGMC Regular"/>
              </a:rPr>
              <a:t>Ver </a:t>
            </a:r>
            <a:r>
              <a:rPr lang="es-MX" sz="2500" spc="-5" dirty="0">
                <a:solidFill>
                  <a:srgbClr val="231F20"/>
                </a:solidFill>
                <a:latin typeface="StratumGMC Regular"/>
                <a:cs typeface="StratumGMC Regular"/>
              </a:rPr>
              <a:t>videos y películas (</a:t>
            </a:r>
            <a:r>
              <a:rPr lang="es-MX" sz="2500" spc="-5" dirty="0" err="1" smtClean="0">
                <a:solidFill>
                  <a:srgbClr val="231F20"/>
                </a:solidFill>
                <a:latin typeface="StratumGMC Regular"/>
                <a:cs typeface="StratumGMC Regular"/>
              </a:rPr>
              <a:t>Youtube</a:t>
            </a:r>
            <a:r>
              <a:rPr lang="es-MX" dirty="0"/>
              <a:t>®</a:t>
            </a:r>
            <a:r>
              <a:rPr lang="es-MX" sz="2500" spc="-5" dirty="0" smtClean="0">
                <a:solidFill>
                  <a:srgbClr val="231F20"/>
                </a:solidFill>
                <a:latin typeface="StratumGMC Regular"/>
                <a:cs typeface="StratumGMC Regular"/>
              </a:rPr>
              <a:t> </a:t>
            </a:r>
            <a:r>
              <a:rPr lang="es-MX" sz="2500" spc="-5" dirty="0">
                <a:solidFill>
                  <a:srgbClr val="231F20"/>
                </a:solidFill>
                <a:latin typeface="StratumGMC Regular"/>
                <a:cs typeface="StratumGMC Regular"/>
              </a:rPr>
              <a:t>y </a:t>
            </a:r>
            <a:r>
              <a:rPr lang="es-MX" sz="2500" spc="-5" dirty="0" err="1" smtClean="0">
                <a:solidFill>
                  <a:srgbClr val="231F20"/>
                </a:solidFill>
                <a:latin typeface="StratumGMC Regular"/>
                <a:cs typeface="StratumGMC Regular"/>
              </a:rPr>
              <a:t>Netflix</a:t>
            </a:r>
            <a:r>
              <a:rPr lang="es-MX" dirty="0"/>
              <a:t>®</a:t>
            </a:r>
            <a:r>
              <a:rPr lang="es-MX" sz="2500" spc="-5" dirty="0" smtClean="0">
                <a:solidFill>
                  <a:srgbClr val="231F20"/>
                </a:solidFill>
                <a:latin typeface="StratumGMC Regular"/>
                <a:cs typeface="StratumGMC Regular"/>
              </a:rPr>
              <a:t>)</a:t>
            </a:r>
            <a:endParaRPr lang="es-MX" sz="2500" spc="-5" dirty="0">
              <a:solidFill>
                <a:srgbClr val="231F20"/>
              </a:solidFill>
              <a:latin typeface="StratumGMC Regular"/>
              <a:cs typeface="StratumGMC Regular"/>
            </a:endParaRPr>
          </a:p>
          <a:p>
            <a:pPr>
              <a:lnSpc>
                <a:spcPts val="2000"/>
              </a:lnSpc>
              <a:buClr>
                <a:srgbClr val="DD0116"/>
              </a:buClr>
            </a:pPr>
            <a:r>
              <a:rPr lang="es-MX" sz="2500" spc="-5" dirty="0">
                <a:solidFill>
                  <a:srgbClr val="231F20"/>
                </a:solidFill>
                <a:latin typeface="StratumGMC Regular"/>
                <a:cs typeface="StratumGMC Regular"/>
              </a:rPr>
              <a:t>Escuchar música en la aplicación nativa </a:t>
            </a:r>
            <a:r>
              <a:rPr lang="es-MX" sz="2500" spc="-5" dirty="0" smtClean="0">
                <a:solidFill>
                  <a:srgbClr val="231F20"/>
                </a:solidFill>
                <a:latin typeface="StratumGMC Regular"/>
                <a:cs typeface="StratumGMC Regular"/>
              </a:rPr>
              <a:t>(</a:t>
            </a:r>
            <a:r>
              <a:rPr lang="es-MX" sz="2500" spc="-5" dirty="0" err="1" smtClean="0">
                <a:solidFill>
                  <a:srgbClr val="231F20"/>
                </a:solidFill>
                <a:latin typeface="StratumGMC Regular"/>
                <a:cs typeface="StratumGMC Regular"/>
              </a:rPr>
              <a:t>Spotify</a:t>
            </a:r>
            <a:r>
              <a:rPr lang="es-MX" dirty="0"/>
              <a:t>®</a:t>
            </a:r>
            <a:r>
              <a:rPr lang="es-MX" sz="2500" spc="-5" dirty="0" smtClean="0">
                <a:solidFill>
                  <a:srgbClr val="231F20"/>
                </a:solidFill>
                <a:latin typeface="StratumGMC Regular"/>
                <a:cs typeface="StratumGMC Regular"/>
              </a:rPr>
              <a:t>)</a:t>
            </a:r>
            <a:endParaRPr lang="es-MX" sz="2500" spc="-5" dirty="0">
              <a:solidFill>
                <a:srgbClr val="231F20"/>
              </a:solidFill>
              <a:latin typeface="StratumGMC Regular"/>
              <a:cs typeface="StratumGMC Regular"/>
            </a:endParaRPr>
          </a:p>
          <a:p>
            <a:pPr>
              <a:lnSpc>
                <a:spcPts val="2000"/>
              </a:lnSpc>
              <a:buClr>
                <a:srgbClr val="DD0116"/>
              </a:buClr>
            </a:pPr>
            <a:r>
              <a:rPr lang="es-MX" sz="2500" spc="-5" dirty="0">
                <a:solidFill>
                  <a:srgbClr val="231F20"/>
                </a:solidFill>
                <a:latin typeface="StratumGMC Regular"/>
                <a:cs typeface="StratumGMC Regular"/>
              </a:rPr>
              <a:t>Pasar tiempo en redes sociales (Instagram, </a:t>
            </a:r>
            <a:r>
              <a:rPr lang="es-MX" sz="2500" spc="-5" dirty="0" err="1">
                <a:solidFill>
                  <a:srgbClr val="231F20"/>
                </a:solidFill>
                <a:latin typeface="StratumGMC Regular"/>
                <a:cs typeface="StratumGMC Regular"/>
              </a:rPr>
              <a:t>Tiktok</a:t>
            </a:r>
            <a:r>
              <a:rPr lang="es-MX" sz="2500" spc="-5" dirty="0">
                <a:solidFill>
                  <a:srgbClr val="231F20"/>
                </a:solidFill>
                <a:latin typeface="StratumGMC Regular"/>
                <a:cs typeface="StratumGMC Regular"/>
              </a:rPr>
              <a:t>, Facebook)</a:t>
            </a:r>
          </a:p>
          <a:p>
            <a:pPr>
              <a:lnSpc>
                <a:spcPts val="2000"/>
              </a:lnSpc>
              <a:buClr>
                <a:srgbClr val="DD0116"/>
              </a:buClr>
            </a:pPr>
            <a:r>
              <a:rPr lang="es-MX" sz="2500" spc="-5" dirty="0">
                <a:solidFill>
                  <a:srgbClr val="231F20"/>
                </a:solidFill>
                <a:latin typeface="StratumGMC Regular"/>
                <a:cs typeface="StratumGMC Regular"/>
              </a:rPr>
              <a:t>Mantenerse comunicados (</a:t>
            </a:r>
            <a:r>
              <a:rPr lang="es-MX" sz="2500" spc="-5" dirty="0" smtClean="0">
                <a:solidFill>
                  <a:srgbClr val="231F20"/>
                </a:solidFill>
                <a:latin typeface="StratumGMC Regular"/>
                <a:cs typeface="StratumGMC Regular"/>
              </a:rPr>
              <a:t>WhatsApp)</a:t>
            </a:r>
            <a:endParaRPr lang="es-MX" b="1" dirty="0" smtClean="0"/>
          </a:p>
          <a:p>
            <a:pPr marL="0" indent="0">
              <a:lnSpc>
                <a:spcPts val="2000"/>
              </a:lnSpc>
              <a:buFont typeface="Arial" panose="020B0604020202020204" pitchFamily="34" charset="0"/>
              <a:buNone/>
            </a:pPr>
            <a:r>
              <a:rPr lang="es-MX" sz="2500" spc="-10" dirty="0">
                <a:solidFill>
                  <a:srgbClr val="231F20"/>
                </a:solidFill>
                <a:latin typeface="StratumGMC Regular"/>
                <a:cs typeface="StratumGMC Regular"/>
              </a:rPr>
              <a:t>Utiliza esta información para perfilar a tus clientes y…</a:t>
            </a:r>
          </a:p>
          <a:p>
            <a:pPr marL="0" indent="0">
              <a:lnSpc>
                <a:spcPts val="2000"/>
              </a:lnSpc>
              <a:buFont typeface="Arial" panose="020B0604020202020204" pitchFamily="34" charset="0"/>
              <a:buNone/>
            </a:pPr>
            <a:r>
              <a:rPr lang="es-MX" sz="2500" spc="-10" dirty="0">
                <a:solidFill>
                  <a:srgbClr val="231F20"/>
                </a:solidFill>
                <a:latin typeface="StratumGMC Regular"/>
                <a:cs typeface="StratumGMC Regular"/>
              </a:rPr>
              <a:t>¡Utiliza este incentivo como herramienta para cerrar ventas!</a:t>
            </a:r>
            <a:endParaRPr lang="es-ES" sz="2500" spc="-10" dirty="0">
              <a:solidFill>
                <a:srgbClr val="231F20"/>
              </a:solidFill>
              <a:latin typeface="StratumGMC Regular"/>
              <a:cs typeface="StratumGMC Regular"/>
            </a:endParaRPr>
          </a:p>
          <a:p>
            <a:pPr>
              <a:lnSpc>
                <a:spcPts val="2000"/>
              </a:lnSpc>
            </a:pPr>
            <a:endParaRPr lang="es-ES" dirty="0" smtClean="0"/>
          </a:p>
          <a:p>
            <a:pPr marL="0" indent="0">
              <a:lnSpc>
                <a:spcPts val="2000"/>
              </a:lnSpc>
              <a:buFont typeface="Arial" panose="020B0604020202020204" pitchFamily="34" charset="0"/>
              <a:buNone/>
            </a:pPr>
            <a:endParaRPr lang="es-ES" dirty="0" smtClean="0"/>
          </a:p>
          <a:p>
            <a:pPr marL="0" indent="0">
              <a:buFont typeface="Arial" panose="020B0604020202020204" pitchFamily="34" charset="0"/>
              <a:buNone/>
            </a:pPr>
            <a:endParaRPr lang="en-US" dirty="0" smtClean="0"/>
          </a:p>
          <a:p>
            <a:endParaRPr lang="es-MX" dirty="0"/>
          </a:p>
        </p:txBody>
      </p:sp>
      <p:pic>
        <p:nvPicPr>
          <p:cNvPr id="9" name="Picture 8">
            <a:extLst>
              <a:ext uri="{FF2B5EF4-FFF2-40B4-BE49-F238E27FC236}">
                <a16:creationId xmlns:a16="http://schemas.microsoft.com/office/drawing/2014/main" id="{4808DA4F-146B-45A3-B750-91B390B4B55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9036" y="4958907"/>
            <a:ext cx="7569619" cy="1319635"/>
          </a:xfrm>
          <a:prstGeom prst="rect">
            <a:avLst/>
          </a:prstGeom>
        </p:spPr>
      </p:pic>
      <p:sp>
        <p:nvSpPr>
          <p:cNvPr id="10" name="Rectangle 9">
            <a:extLst>
              <a:ext uri="{FF2B5EF4-FFF2-40B4-BE49-F238E27FC236}">
                <a16:creationId xmlns:a16="http://schemas.microsoft.com/office/drawing/2014/main" id="{527D08DC-633E-41DB-8D1F-EB647DA44D5D}"/>
              </a:ext>
            </a:extLst>
          </p:cNvPr>
          <p:cNvSpPr/>
          <p:nvPr/>
        </p:nvSpPr>
        <p:spPr>
          <a:xfrm>
            <a:off x="849347" y="6330407"/>
            <a:ext cx="3509294" cy="253916"/>
          </a:xfrm>
          <a:prstGeom prst="rect">
            <a:avLst/>
          </a:prstGeom>
        </p:spPr>
        <p:txBody>
          <a:bodyPr wrap="none">
            <a:spAutoFit/>
          </a:bodyPr>
          <a:lstStyle/>
          <a:p>
            <a:r>
              <a:rPr lang="es-MX" sz="1050" i="1" dirty="0">
                <a:solidFill>
                  <a:srgbClr val="8A8C8E"/>
                </a:solidFill>
              </a:rPr>
              <a:t>Consumo por app de todos los paquetes de datos en </a:t>
            </a:r>
            <a:r>
              <a:rPr lang="es-MX" sz="1050" i="1" dirty="0" err="1">
                <a:solidFill>
                  <a:srgbClr val="8A8C8E"/>
                </a:solidFill>
              </a:rPr>
              <a:t>Yukon</a:t>
            </a:r>
            <a:endParaRPr lang="es-MX" sz="1050" i="1" dirty="0">
              <a:solidFill>
                <a:srgbClr val="8A8C8E"/>
              </a:solidFill>
            </a:endParaRPr>
          </a:p>
        </p:txBody>
      </p:sp>
    </p:spTree>
    <p:extLst>
      <p:ext uri="{BB962C8B-B14F-4D97-AF65-F5344CB8AC3E}">
        <p14:creationId xmlns:p14="http://schemas.microsoft.com/office/powerpoint/2010/main" val="3380284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76" y="2595839"/>
            <a:ext cx="3704810" cy="4045613"/>
          </a:xfrm>
        </p:spPr>
        <p:txBody>
          <a:bodyPr>
            <a:noAutofit/>
          </a:bodyPr>
          <a:lstStyle/>
          <a:p>
            <a:pPr>
              <a:lnSpc>
                <a:spcPct val="100000"/>
              </a:lnSpc>
              <a:spcBef>
                <a:spcPts val="1200"/>
              </a:spcBef>
              <a:spcAft>
                <a:spcPts val="1200"/>
              </a:spcAft>
              <a:buClr>
                <a:srgbClr val="FF0000"/>
              </a:buClr>
            </a:pPr>
            <a:r>
              <a:rPr lang="es-MX" dirty="0" smtClean="0">
                <a:solidFill>
                  <a:schemeClr val="tx1">
                    <a:lumMod val="95000"/>
                    <a:lumOff val="5000"/>
                  </a:schemeClr>
                </a:solidFill>
                <a:latin typeface="StratumGMC Regular" panose="020B0506030000020004" pitchFamily="34" charset="0"/>
              </a:rPr>
              <a:t>Si tienes alguna duda o pregunta, es momento de levantar la mano!</a:t>
            </a:r>
          </a:p>
          <a:p>
            <a:pPr>
              <a:lnSpc>
                <a:spcPct val="100000"/>
              </a:lnSpc>
              <a:spcBef>
                <a:spcPts val="1200"/>
              </a:spcBef>
              <a:spcAft>
                <a:spcPts val="1200"/>
              </a:spcAft>
              <a:buClr>
                <a:srgbClr val="FF0000"/>
              </a:buClr>
            </a:pPr>
            <a:r>
              <a:rPr lang="es-MX" dirty="0" smtClean="0">
                <a:solidFill>
                  <a:schemeClr val="tx1">
                    <a:lumMod val="95000"/>
                    <a:lumOff val="5000"/>
                  </a:schemeClr>
                </a:solidFill>
                <a:latin typeface="StratumGMC Regular" panose="020B0506030000020004" pitchFamily="34" charset="0"/>
              </a:rPr>
              <a:t>Pasaremos a la actividad de reforzamiento.</a:t>
            </a:r>
            <a:endParaRPr lang="es-MX" dirty="0">
              <a:solidFill>
                <a:schemeClr val="tx1">
                  <a:lumMod val="95000"/>
                  <a:lumOff val="5000"/>
                </a:schemeClr>
              </a:solidFill>
              <a:latin typeface="StratumGMC Regular" panose="020B0506030000020004" pitchFamily="34" charset="0"/>
            </a:endParaRPr>
          </a:p>
        </p:txBody>
      </p:sp>
      <p:sp>
        <p:nvSpPr>
          <p:cNvPr id="5"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7" name="Title 1"/>
          <p:cNvSpPr txBox="1"/>
          <p:nvPr/>
        </p:nvSpPr>
        <p:spPr>
          <a:xfrm>
            <a:off x="448976" y="34617"/>
            <a:ext cx="7886704" cy="994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r>
              <a:rPr lang="en-US" dirty="0" err="1" smtClean="0"/>
              <a:t>Dudas</a:t>
            </a:r>
            <a:r>
              <a:rPr lang="en-US" dirty="0" smtClean="0"/>
              <a:t> o </a:t>
            </a:r>
            <a:r>
              <a:rPr lang="en-US" dirty="0" err="1" smtClean="0"/>
              <a:t>preguntas</a:t>
            </a:r>
            <a:endParaRPr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2377" y="1297454"/>
            <a:ext cx="1128315" cy="1029724"/>
          </a:xfrm>
          <a:prstGeom prst="rect">
            <a:avLst/>
          </a:prstGeom>
        </p:spPr>
      </p:pic>
      <p:pic>
        <p:nvPicPr>
          <p:cNvPr id="9" name="Picture Placeholder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5898" y="970844"/>
            <a:ext cx="4438102" cy="5887155"/>
          </a:xfrm>
          <a:prstGeom prst="rect">
            <a:avLst/>
          </a:prstGeom>
        </p:spPr>
      </p:pic>
    </p:spTree>
    <p:extLst>
      <p:ext uri="{BB962C8B-B14F-4D97-AF65-F5344CB8AC3E}">
        <p14:creationId xmlns:p14="http://schemas.microsoft.com/office/powerpoint/2010/main" val="344339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4"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5" name="Title 1"/>
          <p:cNvSpPr txBox="1"/>
          <p:nvPr/>
        </p:nvSpPr>
        <p:spPr>
          <a:xfrm>
            <a:off x="448976" y="34617"/>
            <a:ext cx="7886704" cy="994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r>
              <a:rPr lang="en-US" dirty="0" err="1" smtClean="0"/>
              <a:t>Sumario</a:t>
            </a:r>
            <a:r>
              <a:rPr lang="en-US" dirty="0" smtClean="0"/>
              <a:t> </a:t>
            </a:r>
            <a:r>
              <a:rPr lang="es-MX" dirty="0" smtClean="0">
                <a:solidFill>
                  <a:schemeClr val="bg1"/>
                </a:solidFill>
                <a:latin typeface="StratumGMC Bold" panose="020B0506030000020004" pitchFamily="34" charset="0"/>
              </a:rPr>
              <a:t>Seguridad</a:t>
            </a:r>
            <a:endParaRPr lang="es-MX" dirty="0">
              <a:solidFill>
                <a:schemeClr val="bg1"/>
              </a:solidFill>
              <a:latin typeface="StratumGMC Bold" panose="020B0506030000020004" pitchFamily="34" charset="0"/>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74695" y="973634"/>
            <a:ext cx="5232191" cy="589079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
        <p:nvSpPr>
          <p:cNvPr id="9" name="Content Placeholder 2"/>
          <p:cNvSpPr txBox="1">
            <a:spLocks/>
          </p:cNvSpPr>
          <p:nvPr/>
        </p:nvSpPr>
        <p:spPr>
          <a:xfrm>
            <a:off x="156398" y="973635"/>
            <a:ext cx="3916839" cy="5884366"/>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spcAft>
                <a:spcPts val="1200"/>
              </a:spcAft>
              <a:buClr>
                <a:srgbClr val="FF0000"/>
              </a:buClr>
            </a:pPr>
            <a:r>
              <a:rPr lang="es-MX" dirty="0" smtClean="0">
                <a:solidFill>
                  <a:schemeClr val="tx1">
                    <a:lumMod val="95000"/>
                    <a:lumOff val="5000"/>
                  </a:schemeClr>
                </a:solidFill>
                <a:latin typeface="StratumGMC Regular" panose="020B0506030000020004" pitchFamily="34" charset="0"/>
              </a:rPr>
              <a:t>Alerta de detección de peatones delantera y trasera</a:t>
            </a:r>
          </a:p>
          <a:p>
            <a:pPr>
              <a:lnSpc>
                <a:spcPct val="100000"/>
              </a:lnSpc>
              <a:spcBef>
                <a:spcPts val="1200"/>
              </a:spcBef>
              <a:spcAft>
                <a:spcPts val="1200"/>
              </a:spcAft>
              <a:buClr>
                <a:srgbClr val="FF0000"/>
              </a:buClr>
            </a:pPr>
            <a:r>
              <a:rPr lang="es-MX" dirty="0" smtClean="0">
                <a:solidFill>
                  <a:schemeClr val="tx1">
                    <a:lumMod val="95000"/>
                    <a:lumOff val="5000"/>
                  </a:schemeClr>
                </a:solidFill>
                <a:latin typeface="StratumGMC Regular" panose="020B0506030000020004" pitchFamily="34" charset="0"/>
              </a:rPr>
              <a:t>Asistente de ascenso y descenso de pendientes </a:t>
            </a:r>
          </a:p>
          <a:p>
            <a:pPr>
              <a:lnSpc>
                <a:spcPct val="100000"/>
              </a:lnSpc>
              <a:spcBef>
                <a:spcPts val="1200"/>
              </a:spcBef>
              <a:spcAft>
                <a:spcPts val="1200"/>
              </a:spcAft>
              <a:buClr>
                <a:srgbClr val="FF0000"/>
              </a:buClr>
            </a:pPr>
            <a:r>
              <a:rPr lang="es-MX" dirty="0" smtClean="0">
                <a:solidFill>
                  <a:schemeClr val="tx1">
                    <a:lumMod val="95000"/>
                    <a:lumOff val="5000"/>
                  </a:schemeClr>
                </a:solidFill>
                <a:latin typeface="StratumGMC Regular" panose="020B0506030000020004" pitchFamily="34" charset="0"/>
              </a:rPr>
              <a:t>Alerta de colisión frontal con asistente de frenado</a:t>
            </a:r>
          </a:p>
          <a:p>
            <a:pPr>
              <a:lnSpc>
                <a:spcPct val="100000"/>
              </a:lnSpc>
              <a:spcBef>
                <a:spcPts val="1200"/>
              </a:spcBef>
              <a:spcAft>
                <a:spcPts val="1200"/>
              </a:spcAft>
              <a:buClr>
                <a:srgbClr val="FF0000"/>
              </a:buClr>
            </a:pPr>
            <a:r>
              <a:rPr lang="es-MX" dirty="0" smtClean="0">
                <a:solidFill>
                  <a:schemeClr val="tx1">
                    <a:lumMod val="95000"/>
                    <a:lumOff val="5000"/>
                  </a:schemeClr>
                </a:solidFill>
                <a:latin typeface="StratumGMC Regular" panose="020B0506030000020004" pitchFamily="34" charset="0"/>
              </a:rPr>
              <a:t>Control crucero adaptativo con Stop/</a:t>
            </a:r>
            <a:r>
              <a:rPr lang="es-MX" dirty="0" err="1" smtClean="0">
                <a:solidFill>
                  <a:schemeClr val="tx1">
                    <a:lumMod val="95000"/>
                    <a:lumOff val="5000"/>
                  </a:schemeClr>
                </a:solidFill>
                <a:latin typeface="StratumGMC Regular" panose="020B0506030000020004" pitchFamily="34" charset="0"/>
              </a:rPr>
              <a:t>Go</a:t>
            </a:r>
            <a:endParaRPr lang="es-MX" dirty="0" smtClean="0">
              <a:solidFill>
                <a:schemeClr val="tx1">
                  <a:lumMod val="95000"/>
                  <a:lumOff val="5000"/>
                </a:schemeClr>
              </a:solidFill>
              <a:latin typeface="StratumGMC Regular" panose="020B0506030000020004" pitchFamily="34" charset="0"/>
            </a:endParaRPr>
          </a:p>
        </p:txBody>
      </p:sp>
    </p:spTree>
    <p:extLst>
      <p:ext uri="{BB962C8B-B14F-4D97-AF65-F5344CB8AC3E}">
        <p14:creationId xmlns:p14="http://schemas.microsoft.com/office/powerpoint/2010/main" val="36331027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0"/>
              <a:ext cx="9144000" cy="6858000"/>
            </a:xfrm>
            <a:custGeom>
              <a:avLst/>
              <a:gdLst/>
              <a:ahLst/>
              <a:cxnLst/>
              <a:rect l="l" t="t" r="r" b="b"/>
              <a:pathLst>
                <a:path w="9144000" h="6858000">
                  <a:moveTo>
                    <a:pt x="9144000" y="5450408"/>
                  </a:moveTo>
                  <a:lnTo>
                    <a:pt x="0" y="5450408"/>
                  </a:lnTo>
                  <a:lnTo>
                    <a:pt x="0" y="6858000"/>
                  </a:lnTo>
                  <a:lnTo>
                    <a:pt x="9144000" y="6858000"/>
                  </a:lnTo>
                  <a:lnTo>
                    <a:pt x="9144000" y="5450408"/>
                  </a:lnTo>
                  <a:close/>
                </a:path>
                <a:path w="9144000" h="6858000">
                  <a:moveTo>
                    <a:pt x="9144000" y="0"/>
                  </a:moveTo>
                  <a:lnTo>
                    <a:pt x="0" y="0"/>
                  </a:lnTo>
                  <a:lnTo>
                    <a:pt x="0" y="1115999"/>
                  </a:lnTo>
                  <a:lnTo>
                    <a:pt x="9144000" y="1115999"/>
                  </a:lnTo>
                  <a:lnTo>
                    <a:pt x="9144000" y="0"/>
                  </a:lnTo>
                  <a:close/>
                </a:path>
              </a:pathLst>
            </a:custGeom>
            <a:solidFill>
              <a:srgbClr val="231F20">
                <a:alpha val="68998"/>
              </a:srgbClr>
            </a:solidFill>
          </p:spPr>
          <p:txBody>
            <a:bodyPr wrap="square" lIns="0" tIns="0" rIns="0" bIns="0" rtlCol="0"/>
            <a:lstStyle/>
            <a:p>
              <a:endParaRPr/>
            </a:p>
          </p:txBody>
        </p:sp>
      </p:grpSp>
      <p:sp>
        <p:nvSpPr>
          <p:cNvPr id="9" name="Rectangle 8"/>
          <p:cNvSpPr/>
          <p:nvPr/>
        </p:nvSpPr>
        <p:spPr>
          <a:xfrm>
            <a:off x="0" y="1995055"/>
            <a:ext cx="9144000" cy="2125683"/>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0" name="TextBox 9"/>
          <p:cNvSpPr txBox="1"/>
          <p:nvPr/>
        </p:nvSpPr>
        <p:spPr>
          <a:xfrm>
            <a:off x="699946" y="2026124"/>
            <a:ext cx="7896392" cy="2062103"/>
          </a:xfrm>
          <a:prstGeom prst="rect">
            <a:avLst/>
          </a:prstGeom>
          <a:noFill/>
        </p:spPr>
        <p:txBody>
          <a:bodyPr wrap="square" rtlCol="0">
            <a:spAutoFit/>
          </a:bodyPr>
          <a:lstStyle/>
          <a:p>
            <a:pPr lvl="0"/>
            <a:r>
              <a:rPr lang="es-MX" sz="3200" spc="-5" dirty="0">
                <a:solidFill>
                  <a:schemeClr val="bg1"/>
                </a:solidFill>
                <a:latin typeface="StratumGMC Regular"/>
                <a:cs typeface="StratumGMC Regular"/>
              </a:rPr>
              <a:t>Menciona el rango de velocidad en la que debe circular </a:t>
            </a:r>
            <a:r>
              <a:rPr lang="es-MX" sz="3200" spc="-5" dirty="0" err="1">
                <a:solidFill>
                  <a:schemeClr val="bg1"/>
                </a:solidFill>
                <a:latin typeface="StratumGMC Regular"/>
                <a:cs typeface="StratumGMC Regular"/>
              </a:rPr>
              <a:t>Yukon</a:t>
            </a:r>
            <a:r>
              <a:rPr lang="es-MX" sz="3200" spc="-5" dirty="0">
                <a:solidFill>
                  <a:schemeClr val="bg1"/>
                </a:solidFill>
                <a:latin typeface="StratumGMC Regular"/>
                <a:cs typeface="StratumGMC Regular"/>
              </a:rPr>
              <a:t> </a:t>
            </a:r>
            <a:r>
              <a:rPr lang="es-MX" sz="3200" spc="-5" dirty="0" err="1">
                <a:solidFill>
                  <a:schemeClr val="bg1"/>
                </a:solidFill>
                <a:latin typeface="StratumGMC Regular"/>
                <a:cs typeface="StratumGMC Regular"/>
              </a:rPr>
              <a:t>Denali</a:t>
            </a:r>
            <a:r>
              <a:rPr lang="es-MX" sz="3200" spc="-5" dirty="0">
                <a:solidFill>
                  <a:schemeClr val="bg1"/>
                </a:solidFill>
                <a:latin typeface="StratumGMC Regular"/>
                <a:cs typeface="StratumGMC Regular"/>
              </a:rPr>
              <a:t> 2021 para el correcto funcionamiento de la alerta de detección de peatones delantera.</a:t>
            </a:r>
          </a:p>
        </p:txBody>
      </p:sp>
      <p:sp>
        <p:nvSpPr>
          <p:cNvPr id="11" name="Title 1"/>
          <p:cNvSpPr txBox="1">
            <a:spLocks/>
          </p:cNvSpPr>
          <p:nvPr/>
        </p:nvSpPr>
        <p:spPr>
          <a:xfrm>
            <a:off x="355935" y="-19510"/>
            <a:ext cx="7886700" cy="9721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9pPr>
          </a:lstStyle>
          <a:p>
            <a:pPr hangingPunct="1"/>
            <a:r>
              <a:rPr lang="es-MX" sz="4000" dirty="0" smtClean="0">
                <a:solidFill>
                  <a:schemeClr val="bg1"/>
                </a:solidFill>
                <a:latin typeface="StratumGMC Bold" panose="020B0506030000020004" pitchFamily="34" charset="0"/>
              </a:rPr>
              <a:t>Pregunta para Kit</a:t>
            </a:r>
            <a:endParaRPr lang="es-MX" sz="4000" dirty="0">
              <a:solidFill>
                <a:schemeClr val="bg1"/>
              </a:solidFill>
              <a:latin typeface="StratumGMC Bold" panose="020B0506030000020004" pitchFamily="34" charset="0"/>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30502110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0"/>
              <a:ext cx="9144000" cy="6858000"/>
            </a:xfrm>
            <a:custGeom>
              <a:avLst/>
              <a:gdLst/>
              <a:ahLst/>
              <a:cxnLst/>
              <a:rect l="l" t="t" r="r" b="b"/>
              <a:pathLst>
                <a:path w="9144000" h="6858000">
                  <a:moveTo>
                    <a:pt x="9144000" y="5450408"/>
                  </a:moveTo>
                  <a:lnTo>
                    <a:pt x="0" y="5450408"/>
                  </a:lnTo>
                  <a:lnTo>
                    <a:pt x="0" y="6858000"/>
                  </a:lnTo>
                  <a:lnTo>
                    <a:pt x="9144000" y="6858000"/>
                  </a:lnTo>
                  <a:lnTo>
                    <a:pt x="9144000" y="5450408"/>
                  </a:lnTo>
                  <a:close/>
                </a:path>
                <a:path w="9144000" h="6858000">
                  <a:moveTo>
                    <a:pt x="9144000" y="0"/>
                  </a:moveTo>
                  <a:lnTo>
                    <a:pt x="0" y="0"/>
                  </a:lnTo>
                  <a:lnTo>
                    <a:pt x="0" y="1115999"/>
                  </a:lnTo>
                  <a:lnTo>
                    <a:pt x="9144000" y="1115999"/>
                  </a:lnTo>
                  <a:lnTo>
                    <a:pt x="9144000" y="0"/>
                  </a:lnTo>
                  <a:close/>
                </a:path>
              </a:pathLst>
            </a:custGeom>
            <a:solidFill>
              <a:srgbClr val="231F20">
                <a:alpha val="68998"/>
              </a:srgbClr>
            </a:solidFill>
          </p:spPr>
          <p:txBody>
            <a:bodyPr wrap="square" lIns="0" tIns="0" rIns="0" bIns="0" rtlCol="0"/>
            <a:lstStyle/>
            <a:p>
              <a:endParaRPr/>
            </a:p>
          </p:txBody>
        </p:sp>
      </p:grpSp>
      <p:sp>
        <p:nvSpPr>
          <p:cNvPr id="9" name="Rectangle 8"/>
          <p:cNvSpPr/>
          <p:nvPr/>
        </p:nvSpPr>
        <p:spPr>
          <a:xfrm>
            <a:off x="0" y="1995055"/>
            <a:ext cx="9144000" cy="2125683"/>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0" name="TextBox 9"/>
          <p:cNvSpPr txBox="1"/>
          <p:nvPr/>
        </p:nvSpPr>
        <p:spPr>
          <a:xfrm>
            <a:off x="142503" y="2244434"/>
            <a:ext cx="8764285" cy="1569660"/>
          </a:xfrm>
          <a:prstGeom prst="rect">
            <a:avLst/>
          </a:prstGeom>
          <a:noFill/>
        </p:spPr>
        <p:txBody>
          <a:bodyPr wrap="square" rtlCol="0">
            <a:spAutoFit/>
          </a:bodyPr>
          <a:lstStyle/>
          <a:p>
            <a:r>
              <a:rPr lang="es-ES" sz="3200" spc="-5" dirty="0">
                <a:solidFill>
                  <a:schemeClr val="bg1"/>
                </a:solidFill>
                <a:cs typeface="StratumGMC Regular"/>
              </a:rPr>
              <a:t>Menciona el sistema de seguridad que requiere de velocidades mayores a los 60 km/h para su correcto funcionamiento.</a:t>
            </a:r>
            <a:endParaRPr lang="es-MX" sz="3200" spc="-5" dirty="0">
              <a:solidFill>
                <a:schemeClr val="bg1"/>
              </a:solidFill>
              <a:cs typeface="StratumGMC Regular"/>
            </a:endParaRPr>
          </a:p>
        </p:txBody>
      </p:sp>
      <p:sp>
        <p:nvSpPr>
          <p:cNvPr id="11" name="Title 1"/>
          <p:cNvSpPr txBox="1">
            <a:spLocks/>
          </p:cNvSpPr>
          <p:nvPr/>
        </p:nvSpPr>
        <p:spPr>
          <a:xfrm>
            <a:off x="355935" y="-19510"/>
            <a:ext cx="7886700" cy="9721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9pPr>
          </a:lstStyle>
          <a:p>
            <a:pPr hangingPunct="1"/>
            <a:r>
              <a:rPr lang="es-MX" sz="4000" dirty="0" smtClean="0">
                <a:solidFill>
                  <a:schemeClr val="bg1"/>
                </a:solidFill>
                <a:latin typeface="StratumGMC Bold" panose="020B0506030000020004" pitchFamily="34" charset="0"/>
              </a:rPr>
              <a:t>Pregunta para Kit</a:t>
            </a:r>
            <a:endParaRPr lang="es-MX" sz="4000" dirty="0">
              <a:solidFill>
                <a:schemeClr val="bg1"/>
              </a:solidFill>
              <a:latin typeface="StratumGMC Bold" panose="020B0506030000020004" pitchFamily="34" charset="0"/>
            </a:endParaRP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27107117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object 2"/>
          <p:cNvGrpSpPr/>
          <p:nvPr/>
        </p:nvGrpSpPr>
        <p:grpSpPr>
          <a:xfrm>
            <a:off x="0" y="0"/>
            <a:ext cx="9144000" cy="6858000"/>
            <a:chOff x="0" y="0"/>
            <a:chExt cx="9144000" cy="6858000"/>
          </a:xfrm>
        </p:grpSpPr>
        <p:sp>
          <p:nvSpPr>
            <p:cNvPr id="12" name="object 3"/>
            <p:cNvSpPr/>
            <p:nvPr/>
          </p:nvSpPr>
          <p:spPr>
            <a:xfrm>
              <a:off x="0" y="0"/>
              <a:ext cx="9144000" cy="685800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4"/>
            <p:cNvSpPr/>
            <p:nvPr/>
          </p:nvSpPr>
          <p:spPr>
            <a:xfrm>
              <a:off x="0" y="0"/>
              <a:ext cx="9144000" cy="6858000"/>
            </a:xfrm>
            <a:custGeom>
              <a:avLst/>
              <a:gdLst/>
              <a:ahLst/>
              <a:cxnLst/>
              <a:rect l="l" t="t" r="r" b="b"/>
              <a:pathLst>
                <a:path w="9144000" h="6858000">
                  <a:moveTo>
                    <a:pt x="9144000" y="5450408"/>
                  </a:moveTo>
                  <a:lnTo>
                    <a:pt x="0" y="5450408"/>
                  </a:lnTo>
                  <a:lnTo>
                    <a:pt x="0" y="6858000"/>
                  </a:lnTo>
                  <a:lnTo>
                    <a:pt x="9144000" y="6858000"/>
                  </a:lnTo>
                  <a:lnTo>
                    <a:pt x="9144000" y="5450408"/>
                  </a:lnTo>
                  <a:close/>
                </a:path>
                <a:path w="9144000" h="6858000">
                  <a:moveTo>
                    <a:pt x="9144000" y="0"/>
                  </a:moveTo>
                  <a:lnTo>
                    <a:pt x="0" y="0"/>
                  </a:lnTo>
                  <a:lnTo>
                    <a:pt x="0" y="1115999"/>
                  </a:lnTo>
                  <a:lnTo>
                    <a:pt x="9144000" y="1115999"/>
                  </a:lnTo>
                  <a:lnTo>
                    <a:pt x="9144000" y="0"/>
                  </a:lnTo>
                  <a:close/>
                </a:path>
              </a:pathLst>
            </a:custGeom>
            <a:solidFill>
              <a:srgbClr val="231F20">
                <a:alpha val="68998"/>
              </a:srgbClr>
            </a:solidFill>
          </p:spPr>
          <p:txBody>
            <a:bodyPr wrap="square" lIns="0" tIns="0" rIns="0" bIns="0" rtlCol="0"/>
            <a:lstStyle/>
            <a:p>
              <a:endParaRPr/>
            </a:p>
          </p:txBody>
        </p:sp>
        <p:sp>
          <p:nvSpPr>
            <p:cNvPr id="18" name="object 5"/>
            <p:cNvSpPr/>
            <p:nvPr/>
          </p:nvSpPr>
          <p:spPr>
            <a:xfrm>
              <a:off x="7750302" y="6225239"/>
              <a:ext cx="1156487" cy="32937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grpSp>
      <p:sp>
        <p:nvSpPr>
          <p:cNvPr id="19" name="Rectangle 18"/>
          <p:cNvSpPr/>
          <p:nvPr/>
        </p:nvSpPr>
        <p:spPr>
          <a:xfrm>
            <a:off x="0" y="1246293"/>
            <a:ext cx="9144000" cy="407598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pic>
        <p:nvPicPr>
          <p:cNvPr id="16" name="Content Placeholder 15"/>
          <p:cNvPicPr>
            <a:picLocks noGrp="1" noChangeAspect="1"/>
          </p:cNvPicPr>
          <p:nvPr>
            <p:ph sz="half" idx="2"/>
          </p:nvPr>
        </p:nvPicPr>
        <p:blipFill>
          <a:blip r:embed="rId5" cstate="screen">
            <a:extLst>
              <a:ext uri="{28A0092B-C50C-407E-A947-70E740481C1C}">
                <a14:useLocalDpi xmlns:a14="http://schemas.microsoft.com/office/drawing/2010/main"/>
              </a:ext>
            </a:extLst>
          </a:blip>
          <a:stretch>
            <a:fillRect/>
          </a:stretch>
        </p:blipFill>
        <p:spPr>
          <a:xfrm>
            <a:off x="1262739" y="2917819"/>
            <a:ext cx="2717079" cy="1309632"/>
          </a:xfrm>
          <a:ln>
            <a:solidFill>
              <a:srgbClr val="DD0116"/>
            </a:solidFill>
          </a:ln>
        </p:spPr>
      </p:pic>
      <p:sp>
        <p:nvSpPr>
          <p:cNvPr id="7" name="Title 6"/>
          <p:cNvSpPr>
            <a:spLocks noGrp="1"/>
          </p:cNvSpPr>
          <p:nvPr>
            <p:ph type="title"/>
          </p:nvPr>
        </p:nvSpPr>
        <p:spPr>
          <a:xfrm>
            <a:off x="628650" y="158650"/>
            <a:ext cx="3021635" cy="598434"/>
          </a:xfrm>
        </p:spPr>
        <p:txBody>
          <a:bodyPr>
            <a:normAutofit/>
          </a:bodyPr>
          <a:lstStyle/>
          <a:p>
            <a:r>
              <a:rPr lang="es-MX" sz="3200" dirty="0" smtClean="0"/>
              <a:t>Evaluación</a:t>
            </a:r>
            <a:endParaRPr lang="es-MX" sz="3200" dirty="0"/>
          </a:p>
        </p:txBody>
      </p:sp>
      <p:sp>
        <p:nvSpPr>
          <p:cNvPr id="11" name="Content Placeholder 10"/>
          <p:cNvSpPr>
            <a:spLocks noGrp="1"/>
          </p:cNvSpPr>
          <p:nvPr>
            <p:ph sz="quarter" idx="15"/>
          </p:nvPr>
        </p:nvSpPr>
        <p:spPr>
          <a:xfrm>
            <a:off x="513754" y="1221248"/>
            <a:ext cx="8115300" cy="2461088"/>
          </a:xfrm>
        </p:spPr>
        <p:txBody>
          <a:bodyPr>
            <a:noAutofit/>
          </a:bodyPr>
          <a:lstStyle/>
          <a:p>
            <a:pPr>
              <a:buClr>
                <a:srgbClr val="DD0116"/>
              </a:buClr>
            </a:pPr>
            <a:r>
              <a:rPr lang="es-MX" dirty="0" smtClean="0">
                <a:solidFill>
                  <a:schemeClr val="bg1"/>
                </a:solidFill>
              </a:rPr>
              <a:t>Iniciar sesión en </a:t>
            </a:r>
            <a:r>
              <a:rPr lang="es-MX" dirty="0" err="1" smtClean="0">
                <a:solidFill>
                  <a:schemeClr val="bg1"/>
                </a:solidFill>
              </a:rPr>
              <a:t>GlobalConnect</a:t>
            </a:r>
            <a:r>
              <a:rPr lang="es-MX" dirty="0" smtClean="0">
                <a:solidFill>
                  <a:schemeClr val="bg1"/>
                </a:solidFill>
              </a:rPr>
              <a:t> para entrar al LMS</a:t>
            </a:r>
            <a:endParaRPr lang="es-MX" dirty="0">
              <a:solidFill>
                <a:schemeClr val="bg1"/>
              </a:solidFill>
            </a:endParaRPr>
          </a:p>
          <a:p>
            <a:pPr>
              <a:buClr>
                <a:srgbClr val="DD0116"/>
              </a:buClr>
            </a:pPr>
            <a:r>
              <a:rPr lang="es-MX" dirty="0" smtClean="0">
                <a:solidFill>
                  <a:schemeClr val="bg1"/>
                </a:solidFill>
              </a:rPr>
              <a:t>Buscar el código de la Evaluación </a:t>
            </a:r>
          </a:p>
          <a:p>
            <a:pPr>
              <a:buClr>
                <a:srgbClr val="DD0116"/>
              </a:buClr>
            </a:pPr>
            <a:r>
              <a:rPr lang="es-MX" dirty="0" smtClean="0">
                <a:solidFill>
                  <a:schemeClr val="bg1"/>
                </a:solidFill>
              </a:rPr>
              <a:t>En </a:t>
            </a:r>
            <a:r>
              <a:rPr lang="es-MX" dirty="0">
                <a:solidFill>
                  <a:schemeClr val="bg1"/>
                </a:solidFill>
              </a:rPr>
              <a:t>30 minutos </a:t>
            </a:r>
            <a:r>
              <a:rPr lang="es-MX" dirty="0" smtClean="0">
                <a:solidFill>
                  <a:schemeClr val="bg1"/>
                </a:solidFill>
              </a:rPr>
              <a:t>conoceremos a los </a:t>
            </a:r>
            <a:r>
              <a:rPr lang="es-MX" dirty="0">
                <a:solidFill>
                  <a:schemeClr val="bg1"/>
                </a:solidFill>
              </a:rPr>
              <a:t>9</a:t>
            </a:r>
            <a:r>
              <a:rPr lang="es-MX" dirty="0" smtClean="0">
                <a:solidFill>
                  <a:schemeClr val="bg1"/>
                </a:solidFill>
              </a:rPr>
              <a:t> ganadores</a:t>
            </a:r>
          </a:p>
        </p:txBody>
      </p:sp>
      <p:sp>
        <p:nvSpPr>
          <p:cNvPr id="13" name="Text Placeholder 12"/>
          <p:cNvSpPr>
            <a:spLocks noGrp="1"/>
          </p:cNvSpPr>
          <p:nvPr>
            <p:ph type="body" sz="quarter" idx="17"/>
          </p:nvPr>
        </p:nvSpPr>
        <p:spPr>
          <a:xfrm>
            <a:off x="1421881" y="5691992"/>
            <a:ext cx="2400300" cy="428625"/>
          </a:xfrm>
        </p:spPr>
        <p:txBody>
          <a:bodyPr/>
          <a:lstStyle/>
          <a:p>
            <a:r>
              <a:rPr lang="es-MX" sz="2400" dirty="0" smtClean="0"/>
              <a:t>LMS </a:t>
            </a:r>
            <a:endParaRPr lang="es-MX" sz="2400" dirty="0"/>
          </a:p>
        </p:txBody>
      </p:sp>
      <p:sp>
        <p:nvSpPr>
          <p:cNvPr id="14" name="Text Placeholder 13"/>
          <p:cNvSpPr>
            <a:spLocks noGrp="1"/>
          </p:cNvSpPr>
          <p:nvPr>
            <p:ph type="body" sz="quarter" idx="18"/>
          </p:nvPr>
        </p:nvSpPr>
        <p:spPr>
          <a:xfrm>
            <a:off x="5580784" y="5713033"/>
            <a:ext cx="2400300" cy="428625"/>
          </a:xfrm>
        </p:spPr>
        <p:txBody>
          <a:bodyPr/>
          <a:lstStyle/>
          <a:p>
            <a:r>
              <a:rPr lang="es-MX" sz="2400" dirty="0" smtClean="0"/>
              <a:t>Premios</a:t>
            </a:r>
            <a:endParaRPr lang="es-MX" sz="2400" dirty="0"/>
          </a:p>
        </p:txBody>
      </p:sp>
      <p:pic>
        <p:nvPicPr>
          <p:cNvPr id="17" name="Content Placeholder 15"/>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5616373" y="2874598"/>
            <a:ext cx="2325476" cy="2325476"/>
          </a:xfrm>
          <a:prstGeom prst="rect">
            <a:avLst/>
          </a:prstGeom>
          <a:ln w="38100">
            <a:solidFill>
              <a:srgbClr val="DD0116"/>
            </a:solidFill>
          </a:ln>
        </p:spPr>
      </p:pic>
      <p:sp>
        <p:nvSpPr>
          <p:cNvPr id="2" name="Rectangle 1"/>
          <p:cNvSpPr/>
          <p:nvPr/>
        </p:nvSpPr>
        <p:spPr>
          <a:xfrm>
            <a:off x="240286" y="4391916"/>
            <a:ext cx="5209872" cy="954107"/>
          </a:xfrm>
          <a:prstGeom prst="rect">
            <a:avLst/>
          </a:prstGeom>
        </p:spPr>
        <p:txBody>
          <a:bodyPr wrap="square">
            <a:spAutoFit/>
          </a:bodyPr>
          <a:lstStyle/>
          <a:p>
            <a:r>
              <a:rPr lang="en-US" sz="2800" dirty="0" smtClean="0">
                <a:solidFill>
                  <a:schemeClr val="bg1"/>
                </a:solidFill>
              </a:rPr>
              <a:t>MB50YK.021P - </a:t>
            </a:r>
            <a:r>
              <a:rPr lang="es-ES" sz="2800" dirty="0">
                <a:solidFill>
                  <a:schemeClr val="bg1"/>
                </a:solidFill>
              </a:rPr>
              <a:t>GMC </a:t>
            </a:r>
            <a:r>
              <a:rPr lang="es-ES" sz="2800" dirty="0" err="1">
                <a:solidFill>
                  <a:schemeClr val="bg1"/>
                </a:solidFill>
              </a:rPr>
              <a:t>Yukon</a:t>
            </a:r>
            <a:r>
              <a:rPr lang="es-ES" sz="2800" dirty="0">
                <a:solidFill>
                  <a:schemeClr val="bg1"/>
                </a:solidFill>
              </a:rPr>
              <a:t> </a:t>
            </a:r>
            <a:r>
              <a:rPr lang="es-ES" sz="2800" dirty="0" err="1">
                <a:solidFill>
                  <a:schemeClr val="bg1"/>
                </a:solidFill>
              </a:rPr>
              <a:t>Denali</a:t>
            </a:r>
            <a:r>
              <a:rPr lang="es-ES" sz="2800" dirty="0">
                <a:solidFill>
                  <a:schemeClr val="bg1"/>
                </a:solidFill>
              </a:rPr>
              <a:t> 2021 – Evaluación</a:t>
            </a:r>
            <a:endParaRPr lang="en-US" sz="2800" dirty="0">
              <a:solidFill>
                <a:schemeClr val="bg1"/>
              </a:solidFill>
            </a:endParaRPr>
          </a:p>
        </p:txBody>
      </p:sp>
    </p:spTree>
    <p:extLst>
      <p:ext uri="{BB962C8B-B14F-4D97-AF65-F5344CB8AC3E}">
        <p14:creationId xmlns:p14="http://schemas.microsoft.com/office/powerpoint/2010/main" val="1296659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s-MX" dirty="0" smtClean="0"/>
              <a:t>¿</a:t>
            </a:r>
            <a:r>
              <a:rPr lang="es-MX" dirty="0"/>
              <a:t>Qué es </a:t>
            </a:r>
            <a:r>
              <a:rPr lang="es-MX" dirty="0" err="1"/>
              <a:t>Denali</a:t>
            </a:r>
            <a:r>
              <a:rPr lang="es-MX" dirty="0"/>
              <a:t> para GMC?</a:t>
            </a:r>
          </a:p>
        </p:txBody>
      </p:sp>
      <p:sp>
        <p:nvSpPr>
          <p:cNvPr id="14" name="Content Placeholder 4"/>
          <p:cNvSpPr txBox="1">
            <a:spLocks/>
          </p:cNvSpPr>
          <p:nvPr/>
        </p:nvSpPr>
        <p:spPr>
          <a:xfrm>
            <a:off x="462987" y="1668932"/>
            <a:ext cx="4016415" cy="44909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tratumGMC Regular" panose="020B050603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tratumGMC Regular" panose="020B050603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tratumGMC Regular" panose="020B050603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spcAft>
                <a:spcPts val="1200"/>
              </a:spcAft>
              <a:buClr>
                <a:srgbClr val="DD0116"/>
              </a:buClr>
            </a:pPr>
            <a:r>
              <a:rPr lang="es-ES" sz="2600" dirty="0" err="1"/>
              <a:t>Denali</a:t>
            </a:r>
            <a:r>
              <a:rPr lang="es-ES" sz="2600" dirty="0"/>
              <a:t> llega para ofrecer superioridad en todos los aspectos.</a:t>
            </a:r>
          </a:p>
          <a:p>
            <a:pPr>
              <a:lnSpc>
                <a:spcPct val="100000"/>
              </a:lnSpc>
              <a:spcBef>
                <a:spcPts val="1200"/>
              </a:spcBef>
              <a:spcAft>
                <a:spcPts val="1200"/>
              </a:spcAft>
              <a:buClr>
                <a:srgbClr val="DD0116"/>
              </a:buClr>
            </a:pPr>
            <a:r>
              <a:rPr lang="es-ES" sz="2600" dirty="0" err="1"/>
              <a:t>Denali</a:t>
            </a:r>
            <a:r>
              <a:rPr lang="es-ES" sz="2600" dirty="0"/>
              <a:t> siempre ha estado destinada a ser un símbolo de estatus para GMC.</a:t>
            </a:r>
            <a:endParaRPr lang="es-MX" sz="2600" dirty="0"/>
          </a:p>
          <a:p>
            <a:pPr>
              <a:lnSpc>
                <a:spcPct val="100000"/>
              </a:lnSpc>
              <a:spcBef>
                <a:spcPts val="1200"/>
              </a:spcBef>
              <a:spcAft>
                <a:spcPts val="1200"/>
              </a:spcAft>
              <a:buClr>
                <a:srgbClr val="DD0116"/>
              </a:buClr>
            </a:pPr>
            <a:r>
              <a:rPr lang="es-ES" sz="2600" dirty="0" err="1"/>
              <a:t>Denali</a:t>
            </a:r>
            <a:r>
              <a:rPr lang="es-ES" sz="2600" dirty="0"/>
              <a:t>, </a:t>
            </a:r>
            <a:r>
              <a:rPr lang="es-ES" sz="2600" dirty="0">
                <a:latin typeface="StratumGMC Bold" panose="020B0506030000020004" pitchFamily="34" charset="0"/>
              </a:rPr>
              <a:t>“</a:t>
            </a:r>
            <a:r>
              <a:rPr lang="es-ES" sz="2600" dirty="0" err="1">
                <a:latin typeface="StratumGMC Bold" panose="020B0506030000020004" pitchFamily="34" charset="0"/>
              </a:rPr>
              <a:t>the</a:t>
            </a:r>
            <a:r>
              <a:rPr lang="es-ES" sz="2600" dirty="0">
                <a:latin typeface="StratumGMC Bold" panose="020B0506030000020004" pitchFamily="34" charset="0"/>
              </a:rPr>
              <a:t> </a:t>
            </a:r>
            <a:r>
              <a:rPr lang="es-ES" sz="2600" dirty="0" err="1">
                <a:latin typeface="StratumGMC Bold" panose="020B0506030000020004" pitchFamily="34" charset="0"/>
              </a:rPr>
              <a:t>great</a:t>
            </a:r>
            <a:r>
              <a:rPr lang="es-ES" sz="2600" dirty="0">
                <a:latin typeface="StratumGMC Bold" panose="020B0506030000020004" pitchFamily="34" charset="0"/>
              </a:rPr>
              <a:t> </a:t>
            </a:r>
            <a:r>
              <a:rPr lang="es-ES" sz="2600" dirty="0" err="1">
                <a:latin typeface="StratumGMC Bold" panose="020B0506030000020004" pitchFamily="34" charset="0"/>
              </a:rPr>
              <a:t>one</a:t>
            </a:r>
            <a:r>
              <a:rPr lang="es-ES" sz="2600" dirty="0">
                <a:latin typeface="StratumGMC Bold" panose="020B0506030000020004" pitchFamily="34" charset="0"/>
              </a:rPr>
              <a:t>”</a:t>
            </a:r>
            <a:r>
              <a:rPr lang="es-ES" sz="2600" dirty="0"/>
              <a:t>, inspirado en el monte </a:t>
            </a:r>
            <a:r>
              <a:rPr lang="es-ES" sz="2600" dirty="0" err="1"/>
              <a:t>McKincley</a:t>
            </a:r>
            <a:r>
              <a:rPr lang="es-ES" sz="2600" dirty="0"/>
              <a:t>.</a:t>
            </a:r>
          </a:p>
          <a:p>
            <a:pPr marL="0" indent="0">
              <a:lnSpc>
                <a:spcPct val="100000"/>
              </a:lnSpc>
              <a:spcBef>
                <a:spcPts val="1200"/>
              </a:spcBef>
              <a:spcAft>
                <a:spcPts val="1200"/>
              </a:spcAft>
              <a:buClr>
                <a:srgbClr val="DD0116"/>
              </a:buClr>
              <a:buNone/>
            </a:pPr>
            <a:r>
              <a:rPr lang="es-ES" sz="2600" dirty="0" smtClean="0"/>
              <a:t>.</a:t>
            </a:r>
            <a:endParaRPr lang="es-MX" sz="2600"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44786" y="974270"/>
            <a:ext cx="4593772" cy="5872843"/>
          </a:xfrm>
          <a:prstGeom prst="rect">
            <a:avLst/>
          </a:prstGeom>
        </p:spPr>
      </p:pic>
    </p:spTree>
    <p:extLst>
      <p:ext uri="{BB962C8B-B14F-4D97-AF65-F5344CB8AC3E}">
        <p14:creationId xmlns:p14="http://schemas.microsoft.com/office/powerpoint/2010/main" val="318932644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305266"/>
          </a:xfrm>
          <a:prstGeom prst="rect">
            <a:avLst/>
          </a:prstGeom>
          <a:effectLst>
            <a:innerShdw blurRad="63500" dist="609600" dir="5400000">
              <a:prstClr val="black">
                <a:alpha val="40000"/>
              </a:prstClr>
            </a:innerShdw>
          </a:effectLst>
        </p:spPr>
      </p:pic>
      <p:sp>
        <p:nvSpPr>
          <p:cNvPr id="11"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6" name="Text Placeholder 5"/>
          <p:cNvSpPr>
            <a:spLocks noGrp="1"/>
          </p:cNvSpPr>
          <p:nvPr>
            <p:ph type="body" sz="quarter" idx="4294967295"/>
          </p:nvPr>
        </p:nvSpPr>
        <p:spPr>
          <a:xfrm>
            <a:off x="559816" y="224473"/>
            <a:ext cx="7945438" cy="747712"/>
          </a:xfrm>
        </p:spPr>
        <p:txBody>
          <a:bodyPr>
            <a:normAutofit/>
          </a:bodyPr>
          <a:lstStyle/>
          <a:p>
            <a:pPr marL="0" indent="0">
              <a:buNone/>
            </a:pPr>
            <a:r>
              <a:rPr lang="es-MX" sz="4400" dirty="0" smtClean="0">
                <a:solidFill>
                  <a:schemeClr val="bg1"/>
                </a:solidFill>
                <a:latin typeface="StratumGMC Bold" panose="020B0506030000020004" pitchFamily="34" charset="0"/>
              </a:rPr>
              <a:t>GRACIAS </a:t>
            </a:r>
            <a:endParaRPr lang="es-MX" sz="4400" dirty="0">
              <a:solidFill>
                <a:schemeClr val="bg1"/>
              </a:solidFill>
              <a:latin typeface="StratumGMC Bold" panose="020B0506030000020004" pitchFamily="34" charset="0"/>
            </a:endParaRPr>
          </a:p>
        </p:txBody>
      </p:sp>
    </p:spTree>
    <p:extLst>
      <p:ext uri="{BB962C8B-B14F-4D97-AF65-F5344CB8AC3E}">
        <p14:creationId xmlns:p14="http://schemas.microsoft.com/office/powerpoint/2010/main" val="380604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MX" dirty="0" smtClean="0"/>
              <a:t>Plataforma</a:t>
            </a:r>
            <a:endParaRPr lang="es-MX" dirty="0"/>
          </a:p>
        </p:txBody>
      </p:sp>
      <p:pic>
        <p:nvPicPr>
          <p:cNvPr id="12" name="Content Placeholder 11"/>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10886" y="756557"/>
            <a:ext cx="9149443" cy="6063343"/>
          </a:xfr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1326195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s-MX" dirty="0" smtClean="0"/>
              <a:t>Comparativo con versión anterior</a:t>
            </a:r>
            <a:endParaRPr lang="es-MX" dirty="0"/>
          </a:p>
        </p:txBody>
      </p:sp>
      <p:pic>
        <p:nvPicPr>
          <p:cNvPr id="1026" name="Picture 1"/>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03716" y="1138112"/>
            <a:ext cx="3735465" cy="16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935008" y="1128017"/>
            <a:ext cx="3727040" cy="173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rot="16200000">
            <a:off x="-271789" y="1841083"/>
            <a:ext cx="1733906" cy="307777"/>
          </a:xfrm>
          <a:prstGeom prst="rect">
            <a:avLst/>
          </a:prstGeom>
          <a:noFill/>
        </p:spPr>
        <p:txBody>
          <a:bodyPr wrap="square" rtlCol="0">
            <a:spAutoFit/>
          </a:bodyPr>
          <a:lstStyle/>
          <a:p>
            <a:r>
              <a:rPr lang="es-MX" sz="1400" b="1" dirty="0" smtClean="0"/>
              <a:t>Generación anterior</a:t>
            </a:r>
            <a:endParaRPr lang="es-MX" sz="1400" b="1" dirty="0"/>
          </a:p>
        </p:txBody>
      </p:sp>
      <p:sp>
        <p:nvSpPr>
          <p:cNvPr id="10" name="TextBox 9"/>
          <p:cNvSpPr txBox="1"/>
          <p:nvPr/>
        </p:nvSpPr>
        <p:spPr>
          <a:xfrm rot="16200000">
            <a:off x="3896570" y="1677352"/>
            <a:ext cx="1621888" cy="523220"/>
          </a:xfrm>
          <a:prstGeom prst="rect">
            <a:avLst/>
          </a:prstGeom>
          <a:noFill/>
        </p:spPr>
        <p:txBody>
          <a:bodyPr wrap="square" rtlCol="0">
            <a:spAutoFit/>
          </a:bodyPr>
          <a:lstStyle/>
          <a:p>
            <a:r>
              <a:rPr lang="es-MX" sz="1400" b="1" dirty="0" smtClean="0"/>
              <a:t>Totalmente nueva generación</a:t>
            </a:r>
            <a:endParaRPr lang="es-MX" sz="1400" b="1" dirty="0"/>
          </a:p>
        </p:txBody>
      </p:sp>
      <p:graphicFrame>
        <p:nvGraphicFramePr>
          <p:cNvPr id="13" name="Google Shape;247;g83084a2a83_0_276"/>
          <p:cNvGraphicFramePr/>
          <p:nvPr>
            <p:extLst>
              <p:ext uri="{D42A27DB-BD31-4B8C-83A1-F6EECF244321}">
                <p14:modId xmlns:p14="http://schemas.microsoft.com/office/powerpoint/2010/main" val="3299737424"/>
              </p:ext>
            </p:extLst>
          </p:nvPr>
        </p:nvGraphicFramePr>
        <p:xfrm>
          <a:off x="1001019" y="3013531"/>
          <a:ext cx="7141962" cy="3289736"/>
        </p:xfrm>
        <a:graphic>
          <a:graphicData uri="http://schemas.openxmlformats.org/drawingml/2006/table">
            <a:tbl>
              <a:tblPr>
                <a:noFill/>
              </a:tblPr>
              <a:tblGrid>
                <a:gridCol w="2738839">
                  <a:extLst>
                    <a:ext uri="{9D8B030D-6E8A-4147-A177-3AD203B41FA5}">
                      <a16:colId xmlns:a16="http://schemas.microsoft.com/office/drawing/2014/main" val="20000"/>
                    </a:ext>
                  </a:extLst>
                </a:gridCol>
                <a:gridCol w="800203">
                  <a:extLst>
                    <a:ext uri="{9D8B030D-6E8A-4147-A177-3AD203B41FA5}">
                      <a16:colId xmlns:a16="http://schemas.microsoft.com/office/drawing/2014/main" val="20001"/>
                    </a:ext>
                  </a:extLst>
                </a:gridCol>
                <a:gridCol w="720584">
                  <a:extLst>
                    <a:ext uri="{9D8B030D-6E8A-4147-A177-3AD203B41FA5}">
                      <a16:colId xmlns:a16="http://schemas.microsoft.com/office/drawing/2014/main" val="20002"/>
                    </a:ext>
                  </a:extLst>
                </a:gridCol>
                <a:gridCol w="720584">
                  <a:extLst>
                    <a:ext uri="{9D8B030D-6E8A-4147-A177-3AD203B41FA5}">
                      <a16:colId xmlns:a16="http://schemas.microsoft.com/office/drawing/2014/main" val="2463946899"/>
                    </a:ext>
                  </a:extLst>
                </a:gridCol>
                <a:gridCol w="720584">
                  <a:extLst>
                    <a:ext uri="{9D8B030D-6E8A-4147-A177-3AD203B41FA5}">
                      <a16:colId xmlns:a16="http://schemas.microsoft.com/office/drawing/2014/main" val="4081494405"/>
                    </a:ext>
                  </a:extLst>
                </a:gridCol>
                <a:gridCol w="720584">
                  <a:extLst>
                    <a:ext uri="{9D8B030D-6E8A-4147-A177-3AD203B41FA5}">
                      <a16:colId xmlns:a16="http://schemas.microsoft.com/office/drawing/2014/main" val="330370029"/>
                    </a:ext>
                  </a:extLst>
                </a:gridCol>
                <a:gridCol w="720584">
                  <a:extLst>
                    <a:ext uri="{9D8B030D-6E8A-4147-A177-3AD203B41FA5}">
                      <a16:colId xmlns:a16="http://schemas.microsoft.com/office/drawing/2014/main" val="4171424010"/>
                    </a:ext>
                  </a:extLst>
                </a:gridCol>
              </a:tblGrid>
              <a:tr h="341088">
                <a:tc>
                  <a:txBody>
                    <a:bodyPr/>
                    <a:lstStyle/>
                    <a:p>
                      <a:pPr marL="0" lvl="0" indent="0" algn="ctr" rtl="0">
                        <a:spcBef>
                          <a:spcPts val="0"/>
                        </a:spcBef>
                        <a:spcAft>
                          <a:spcPts val="0"/>
                        </a:spcAft>
                        <a:buNone/>
                      </a:pPr>
                      <a:r>
                        <a:rPr lang="es-MX" sz="1600" noProof="0" dirty="0" smtClean="0">
                          <a:solidFill>
                            <a:srgbClr val="FFFFFF"/>
                          </a:solidFill>
                          <a:latin typeface="StratumGMC Bold" panose="020B0506030000020004" pitchFamily="34" charset="0"/>
                        </a:rPr>
                        <a:t>Capacidad de carga</a:t>
                      </a:r>
                      <a:endParaRPr lang="es-MX" sz="1600" noProof="0" dirty="0">
                        <a:solidFill>
                          <a:srgbClr val="FFFFFF"/>
                        </a:solidFill>
                        <a:latin typeface="StratumGMC Bold" panose="020B0506030000020004" pitchFamily="34" charset="0"/>
                      </a:endParaRPr>
                    </a:p>
                  </a:txBody>
                  <a:tcPr marL="91425" marR="91425" marT="91425" marB="91425" anchor="ctr">
                    <a:solidFill>
                      <a:srgbClr val="DD0116"/>
                    </a:solidFill>
                  </a:tcPr>
                </a:tc>
                <a:tc gridSpan="2">
                  <a:txBody>
                    <a:bodyPr/>
                    <a:lstStyle/>
                    <a:p>
                      <a:pPr algn="ctr" fontAlgn="b"/>
                      <a:r>
                        <a:rPr lang="en-US" sz="1600" b="1" i="0" u="none" strike="noStrike" dirty="0">
                          <a:solidFill>
                            <a:schemeClr val="bg1"/>
                          </a:solidFill>
                          <a:effectLst/>
                          <a:latin typeface="StratumGMC Bold" panose="020B0506030000020004" pitchFamily="34" charset="0"/>
                        </a:rPr>
                        <a:t>Yukon 2020</a:t>
                      </a:r>
                    </a:p>
                  </a:txBody>
                  <a:tcPr marL="7620" marR="7620" marT="7620" marB="0" anchor="ctr">
                    <a:lnB w="12700" cap="flat" cmpd="sng" algn="ctr">
                      <a:solidFill>
                        <a:schemeClr val="tx1"/>
                      </a:solidFill>
                      <a:prstDash val="solid"/>
                      <a:round/>
                      <a:headEnd type="none" w="med" len="med"/>
                      <a:tailEnd type="none" w="med" len="med"/>
                    </a:lnB>
                    <a:solidFill>
                      <a:srgbClr val="DD0116"/>
                    </a:solidFill>
                  </a:tcPr>
                </a:tc>
                <a:tc hMerge="1">
                  <a:txBody>
                    <a:bodyPr/>
                    <a:lstStyle/>
                    <a:p>
                      <a:endParaRPr lang="es-MX"/>
                    </a:p>
                  </a:txBody>
                  <a:tcPr>
                    <a:solidFill>
                      <a:srgbClr val="999999"/>
                    </a:solidFill>
                  </a:tcPr>
                </a:tc>
                <a:tc gridSpan="2">
                  <a:txBody>
                    <a:bodyPr/>
                    <a:lstStyle/>
                    <a:p>
                      <a:pPr algn="ctr" fontAlgn="b"/>
                      <a:r>
                        <a:rPr lang="en-US" sz="1600" b="1" i="0" u="none" strike="noStrike" dirty="0">
                          <a:solidFill>
                            <a:schemeClr val="bg1"/>
                          </a:solidFill>
                          <a:effectLst/>
                          <a:latin typeface="StratumGMC Bold" panose="020B0506030000020004" pitchFamily="34" charset="0"/>
                        </a:rPr>
                        <a:t>Yukon 2021</a:t>
                      </a:r>
                    </a:p>
                  </a:txBody>
                  <a:tcPr marL="7620" marR="7620" marT="7620" marB="0" anchor="ctr">
                    <a:solidFill>
                      <a:srgbClr val="DD0116"/>
                    </a:solidFill>
                  </a:tcPr>
                </a:tc>
                <a:tc hMerge="1">
                  <a:txBody>
                    <a:bodyPr/>
                    <a:lstStyle/>
                    <a:p>
                      <a:endParaRPr lang="es-MX"/>
                    </a:p>
                  </a:txBody>
                  <a:tcPr>
                    <a:solidFill>
                      <a:srgbClr val="999999"/>
                    </a:solidFill>
                  </a:tcPr>
                </a:tc>
                <a:tc gridSpan="2">
                  <a:txBody>
                    <a:bodyPr/>
                    <a:lstStyle/>
                    <a:p>
                      <a:pPr algn="ctr" fontAlgn="b"/>
                      <a:r>
                        <a:rPr lang="en-US" sz="1600" b="1" i="0" u="none" strike="noStrike" dirty="0" err="1">
                          <a:solidFill>
                            <a:schemeClr val="bg1"/>
                          </a:solidFill>
                          <a:effectLst/>
                          <a:latin typeface="StratumGMC Bold" panose="020B0506030000020004" pitchFamily="34" charset="0"/>
                        </a:rPr>
                        <a:t>Diferencia</a:t>
                      </a:r>
                      <a:endParaRPr lang="en-US" sz="1600" b="1" i="0" u="none" strike="noStrike" dirty="0">
                        <a:solidFill>
                          <a:schemeClr val="bg1"/>
                        </a:solidFill>
                        <a:effectLst/>
                        <a:latin typeface="StratumGMC Bold" panose="020B0506030000020004" pitchFamily="34" charset="0"/>
                      </a:endParaRPr>
                    </a:p>
                  </a:txBody>
                  <a:tcPr marL="7620" marR="7620" marT="7620" marB="0" anchor="ctr">
                    <a:solidFill>
                      <a:srgbClr val="DD0116"/>
                    </a:solidFill>
                  </a:tcPr>
                </a:tc>
                <a:tc hMerge="1">
                  <a:txBody>
                    <a:bodyPr/>
                    <a:lstStyle/>
                    <a:p>
                      <a:endParaRPr lang="es-MX" dirty="0"/>
                    </a:p>
                  </a:txBody>
                  <a:tcPr>
                    <a:solidFill>
                      <a:srgbClr val="999999"/>
                    </a:solidFill>
                  </a:tcPr>
                </a:tc>
                <a:extLst>
                  <a:ext uri="{0D108BD9-81ED-4DB2-BD59-A6C34878D82A}">
                    <a16:rowId xmlns:a16="http://schemas.microsoft.com/office/drawing/2014/main" val="10000"/>
                  </a:ext>
                </a:extLst>
              </a:tr>
              <a:tr h="398685">
                <a:tc>
                  <a:txBody>
                    <a:bodyPr/>
                    <a:lstStyle/>
                    <a:p>
                      <a:pPr algn="l" fontAlgn="b"/>
                      <a:r>
                        <a:rPr lang="en-US" sz="1800" b="0" i="0" u="none" strike="noStrike" dirty="0" smtClean="0">
                          <a:solidFill>
                            <a:srgbClr val="DD0116"/>
                          </a:solidFill>
                          <a:effectLst/>
                          <a:latin typeface="StratumGMC Regular" panose="020B0506030000020004" pitchFamily="34" charset="0"/>
                        </a:rPr>
                        <a:t>Largo</a:t>
                      </a:r>
                      <a:endParaRPr lang="en-US" sz="1800" b="0" i="0" u="none" strike="noStrike" dirty="0">
                        <a:solidFill>
                          <a:srgbClr val="DD0116"/>
                        </a:solidFill>
                        <a:effectLst/>
                        <a:latin typeface="StratumGMC Regular" panose="020B05060300000200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r" fontAlgn="b"/>
                      <a:r>
                        <a:rPr lang="en-US" sz="1800" b="0" i="0" u="none" strike="noStrike" dirty="0" smtClean="0">
                          <a:solidFill>
                            <a:srgbClr val="000000"/>
                          </a:solidFill>
                          <a:effectLst/>
                          <a:latin typeface="StratumGMC Regular" panose="020B0506030000020004" pitchFamily="34" charset="0"/>
                        </a:rPr>
                        <a:t>5,179</a:t>
                      </a:r>
                      <a:endParaRPr lang="en-US" sz="1800" b="0" i="0" u="none" strike="noStrike" dirty="0">
                        <a:solidFill>
                          <a:srgbClr val="000000"/>
                        </a:solidFill>
                        <a:effectLst/>
                        <a:latin typeface="StratumGMC Regular" panose="020B05060300000200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StratumGMC Regular" panose="020B0506030000020004" pitchFamily="34" charset="0"/>
                        </a:rPr>
                        <a:t>mm</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en-US" sz="1800" b="0" i="0" u="none" strike="noStrike" dirty="0" smtClean="0">
                          <a:solidFill>
                            <a:srgbClr val="000000"/>
                          </a:solidFill>
                          <a:effectLst/>
                          <a:latin typeface="StratumGMC Regular" panose="020B0506030000020004" pitchFamily="34" charset="0"/>
                        </a:rPr>
                        <a:t>5,335</a:t>
                      </a:r>
                      <a:endParaRPr lang="en-US" sz="1800" b="0" i="0" u="none" strike="noStrike" dirty="0">
                        <a:solidFill>
                          <a:srgbClr val="000000"/>
                        </a:solidFill>
                        <a:effectLst/>
                        <a:latin typeface="StratumGMC Regular" panose="020B05060300000200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mm</a:t>
                      </a:r>
                    </a:p>
                  </a:txBody>
                  <a:tcPr marL="7620" marR="7620" marT="7620" marB="0" anchor="ctr">
                    <a:lnL w="12700" cap="flat" cmpd="sng" algn="ctr">
                      <a:no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StratumGMC Regular" panose="020B0506030000020004" pitchFamily="34" charset="0"/>
                        </a:rPr>
                        <a:t>156</a:t>
                      </a:r>
                    </a:p>
                  </a:txBody>
                  <a:tcPr marL="7620" marR="7620" marT="7620" marB="0" anchor="ctr">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mm</a:t>
                      </a:r>
                    </a:p>
                  </a:txBody>
                  <a:tcPr marL="7620" marR="7620" marT="7620" marB="0" anchor="ctr">
                    <a:lnL w="12700" cap="flat" cmpd="sng" algn="ctr">
                      <a:noFill/>
                      <a:prstDash val="solid"/>
                      <a:round/>
                      <a:headEnd type="none" w="med" len="med"/>
                      <a:tailEnd type="none" w="med" len="med"/>
                    </a:lnL>
                  </a:tcPr>
                </a:tc>
                <a:extLst>
                  <a:ext uri="{0D108BD9-81ED-4DB2-BD59-A6C34878D82A}">
                    <a16:rowId xmlns:a16="http://schemas.microsoft.com/office/drawing/2014/main" val="10001"/>
                  </a:ext>
                </a:extLst>
              </a:tr>
              <a:tr h="398685">
                <a:tc>
                  <a:txBody>
                    <a:bodyPr/>
                    <a:lstStyle/>
                    <a:p>
                      <a:pPr algn="l" fontAlgn="b"/>
                      <a:r>
                        <a:rPr lang="en-US" sz="1800" b="0" i="0" u="none" strike="noStrike" dirty="0" smtClean="0">
                          <a:solidFill>
                            <a:srgbClr val="DD0116"/>
                          </a:solidFill>
                          <a:effectLst/>
                          <a:latin typeface="StratumGMC Regular" panose="020B0506030000020004" pitchFamily="34" charset="0"/>
                        </a:rPr>
                        <a:t>Ancho</a:t>
                      </a:r>
                      <a:endParaRPr lang="en-US" sz="1800" b="0" i="0" u="none" strike="noStrike" dirty="0">
                        <a:solidFill>
                          <a:srgbClr val="DD0116"/>
                        </a:solidFill>
                        <a:effectLst/>
                        <a:latin typeface="StratumGMC Regular" panose="020B05060300000200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r" fontAlgn="b"/>
                      <a:r>
                        <a:rPr lang="en-US" sz="1800" b="0" i="0" u="none" strike="noStrike" dirty="0" smtClean="0">
                          <a:solidFill>
                            <a:srgbClr val="000000"/>
                          </a:solidFill>
                          <a:effectLst/>
                          <a:latin typeface="StratumGMC Regular" panose="020B0506030000020004" pitchFamily="34" charset="0"/>
                        </a:rPr>
                        <a:t>2,044</a:t>
                      </a:r>
                      <a:endParaRPr lang="en-US" sz="1800" b="0" i="0" u="none" strike="noStrike" dirty="0">
                        <a:solidFill>
                          <a:srgbClr val="000000"/>
                        </a:solidFill>
                        <a:effectLst/>
                        <a:latin typeface="StratumGMC Regular" panose="020B05060300000200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mm</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fontAlgn="b"/>
                      <a:r>
                        <a:rPr lang="en-US" sz="1800" b="0" i="0" u="none" strike="noStrike" dirty="0" smtClean="0">
                          <a:solidFill>
                            <a:srgbClr val="000000"/>
                          </a:solidFill>
                          <a:effectLst/>
                          <a:latin typeface="StratumGMC Regular" panose="020B0506030000020004" pitchFamily="34" charset="0"/>
                        </a:rPr>
                        <a:t>2,057</a:t>
                      </a:r>
                      <a:endParaRPr lang="en-US" sz="1800" b="0" i="0" u="none" strike="noStrike" dirty="0">
                        <a:solidFill>
                          <a:srgbClr val="000000"/>
                        </a:solidFill>
                        <a:effectLst/>
                        <a:latin typeface="StratumGMC Regular" panose="020B05060300000200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mm</a:t>
                      </a:r>
                    </a:p>
                  </a:txBody>
                  <a:tcPr marL="7620" marR="7620" marT="7620" marB="0" anchor="ctr">
                    <a:lnL w="12700" cap="flat" cmpd="sng" algn="ctr">
                      <a:no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StratumGMC Regular" panose="020B0506030000020004" pitchFamily="34" charset="0"/>
                        </a:rPr>
                        <a:t>13</a:t>
                      </a:r>
                    </a:p>
                  </a:txBody>
                  <a:tcPr marL="7620" marR="7620" marT="7620" marB="0" anchor="ctr">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mm</a:t>
                      </a:r>
                    </a:p>
                  </a:txBody>
                  <a:tcPr marL="7620" marR="7620" marT="7620" marB="0" anchor="ctr">
                    <a:lnL w="12700" cap="flat" cmpd="sng" algn="ctr">
                      <a:noFill/>
                      <a:prstDash val="solid"/>
                      <a:round/>
                      <a:headEnd type="none" w="med" len="med"/>
                      <a:tailEnd type="none" w="med" len="med"/>
                    </a:lnL>
                  </a:tcPr>
                </a:tc>
                <a:extLst>
                  <a:ext uri="{0D108BD9-81ED-4DB2-BD59-A6C34878D82A}">
                    <a16:rowId xmlns:a16="http://schemas.microsoft.com/office/drawing/2014/main" val="10002"/>
                  </a:ext>
                </a:extLst>
              </a:tr>
              <a:tr h="445530">
                <a:tc>
                  <a:txBody>
                    <a:bodyPr/>
                    <a:lstStyle/>
                    <a:p>
                      <a:pPr algn="l" fontAlgn="b"/>
                      <a:r>
                        <a:rPr lang="en-US" sz="1800" b="0" i="0" u="none" strike="noStrike" dirty="0" smtClean="0">
                          <a:solidFill>
                            <a:srgbClr val="DD0116"/>
                          </a:solidFill>
                          <a:effectLst/>
                          <a:latin typeface="StratumGMC Regular" panose="020B0506030000020004" pitchFamily="34" charset="0"/>
                        </a:rPr>
                        <a:t>Alto</a:t>
                      </a:r>
                      <a:endParaRPr lang="en-US" sz="1800" b="0" i="0" u="none" strike="noStrike" dirty="0">
                        <a:solidFill>
                          <a:srgbClr val="DD0116"/>
                        </a:solidFill>
                        <a:effectLst/>
                        <a:latin typeface="StratumGMC Regular" panose="020B05060300000200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r" fontAlgn="b"/>
                      <a:r>
                        <a:rPr lang="en-US" sz="1800" b="0" i="0" u="none" strike="noStrike" dirty="0" smtClean="0">
                          <a:solidFill>
                            <a:srgbClr val="000000"/>
                          </a:solidFill>
                          <a:effectLst/>
                          <a:latin typeface="StratumGMC Regular" panose="020B0506030000020004" pitchFamily="34" charset="0"/>
                        </a:rPr>
                        <a:t>1,890</a:t>
                      </a:r>
                      <a:endParaRPr lang="en-US" sz="1800" b="0" i="0" u="none" strike="noStrike" dirty="0">
                        <a:solidFill>
                          <a:srgbClr val="000000"/>
                        </a:solidFill>
                        <a:effectLst/>
                        <a:latin typeface="StratumGMC Regular" panose="020B05060300000200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mm</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fontAlgn="b"/>
                      <a:r>
                        <a:rPr lang="en-US" sz="1800" b="0" i="0" u="none" strike="noStrike" dirty="0" smtClean="0">
                          <a:solidFill>
                            <a:srgbClr val="000000"/>
                          </a:solidFill>
                          <a:effectLst/>
                          <a:latin typeface="StratumGMC Regular" panose="020B0506030000020004" pitchFamily="34" charset="0"/>
                        </a:rPr>
                        <a:t>1,943</a:t>
                      </a:r>
                      <a:endParaRPr lang="en-US" sz="1800" b="0" i="0" u="none" strike="noStrike" dirty="0">
                        <a:solidFill>
                          <a:srgbClr val="000000"/>
                        </a:solidFill>
                        <a:effectLst/>
                        <a:latin typeface="StratumGMC Regular" panose="020B05060300000200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mm</a:t>
                      </a:r>
                    </a:p>
                  </a:txBody>
                  <a:tcPr marL="7620" marR="7620" marT="7620" marB="0" anchor="ctr">
                    <a:lnL w="12700" cap="flat" cmpd="sng" algn="ctr">
                      <a:noFill/>
                      <a:prstDash val="solid"/>
                      <a:round/>
                      <a:headEnd type="none" w="med" len="med"/>
                      <a:tailEnd type="none" w="med" len="med"/>
                    </a:lnL>
                  </a:tcPr>
                </a:tc>
                <a:tc>
                  <a:txBody>
                    <a:bodyPr/>
                    <a:lstStyle/>
                    <a:p>
                      <a:pPr algn="r" fontAlgn="b"/>
                      <a:r>
                        <a:rPr lang="en-US" sz="1800" b="0" i="0" u="none" strike="noStrike">
                          <a:solidFill>
                            <a:srgbClr val="000000"/>
                          </a:solidFill>
                          <a:effectLst/>
                          <a:latin typeface="StratumGMC Regular" panose="020B0506030000020004" pitchFamily="34" charset="0"/>
                        </a:rPr>
                        <a:t>53</a:t>
                      </a:r>
                    </a:p>
                  </a:txBody>
                  <a:tcPr marL="7620" marR="7620" marT="7620" marB="0" anchor="ctr">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mm</a:t>
                      </a:r>
                    </a:p>
                  </a:txBody>
                  <a:tcPr marL="7620" marR="7620" marT="7620" marB="0" anchor="ctr">
                    <a:lnL w="12700" cap="flat" cmpd="sng" algn="ctr">
                      <a:noFill/>
                      <a:prstDash val="solid"/>
                      <a:round/>
                      <a:headEnd type="none" w="med" len="med"/>
                      <a:tailEnd type="none" w="med" len="med"/>
                    </a:lnL>
                  </a:tcPr>
                </a:tc>
                <a:extLst>
                  <a:ext uri="{0D108BD9-81ED-4DB2-BD59-A6C34878D82A}">
                    <a16:rowId xmlns:a16="http://schemas.microsoft.com/office/drawing/2014/main" val="10003"/>
                  </a:ext>
                </a:extLst>
              </a:tr>
              <a:tr h="445530">
                <a:tc>
                  <a:txBody>
                    <a:bodyPr/>
                    <a:lstStyle/>
                    <a:p>
                      <a:pPr algn="l" fontAlgn="b"/>
                      <a:r>
                        <a:rPr lang="en-US" sz="1800" b="0" i="0" u="none" strike="noStrike" dirty="0" err="1" smtClean="0">
                          <a:solidFill>
                            <a:srgbClr val="DD0116"/>
                          </a:solidFill>
                          <a:effectLst/>
                          <a:latin typeface="StratumGMC Regular" panose="020B0506030000020004" pitchFamily="34" charset="0"/>
                        </a:rPr>
                        <a:t>Espacio</a:t>
                      </a:r>
                      <a:r>
                        <a:rPr lang="en-US" sz="1800" b="0" i="0" u="none" strike="noStrike" dirty="0" smtClean="0">
                          <a:solidFill>
                            <a:srgbClr val="DD0116"/>
                          </a:solidFill>
                          <a:effectLst/>
                          <a:latin typeface="StratumGMC Regular" panose="020B0506030000020004" pitchFamily="34" charset="0"/>
                        </a:rPr>
                        <a:t> </a:t>
                      </a:r>
                      <a:r>
                        <a:rPr lang="en-US" sz="1800" b="0" i="0" u="none" strike="noStrike" dirty="0">
                          <a:solidFill>
                            <a:srgbClr val="DD0116"/>
                          </a:solidFill>
                          <a:effectLst/>
                          <a:latin typeface="StratumGMC Regular" panose="020B0506030000020004" pitchFamily="34" charset="0"/>
                        </a:rPr>
                        <a:t>de </a:t>
                      </a:r>
                      <a:r>
                        <a:rPr lang="en-US" sz="1800" b="0" i="0" u="none" strike="noStrike" dirty="0" err="1">
                          <a:solidFill>
                            <a:srgbClr val="DD0116"/>
                          </a:solidFill>
                          <a:effectLst/>
                          <a:latin typeface="StratumGMC Regular" panose="020B0506030000020004" pitchFamily="34" charset="0"/>
                        </a:rPr>
                        <a:t>cajuela</a:t>
                      </a:r>
                      <a:endParaRPr lang="en-US" sz="1800" b="0" i="0" u="none" strike="noStrike" dirty="0">
                        <a:solidFill>
                          <a:srgbClr val="DD0116"/>
                        </a:solidFill>
                        <a:effectLst/>
                        <a:latin typeface="StratumGMC Regular" panose="020B05060300000200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StratumGMC Regular" panose="020B0506030000020004" pitchFamily="34" charset="0"/>
                        </a:rPr>
                        <a:t>433</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StratumGMC Regular" panose="020B0506030000020004" pitchFamily="34" charset="0"/>
                        </a:rPr>
                        <a:t>722</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L</a:t>
                      </a:r>
                    </a:p>
                  </a:txBody>
                  <a:tcPr marL="7620" marR="7620" marT="7620" marB="0" anchor="ctr">
                    <a:lnL w="12700" cap="flat" cmpd="sng" algn="ctr">
                      <a:noFill/>
                      <a:prstDash val="solid"/>
                      <a:round/>
                      <a:headEnd type="none" w="med" len="med"/>
                      <a:tailEnd type="none" w="med" len="med"/>
                    </a:lnL>
                  </a:tcPr>
                </a:tc>
                <a:tc>
                  <a:txBody>
                    <a:bodyPr/>
                    <a:lstStyle/>
                    <a:p>
                      <a:pPr algn="r" fontAlgn="b"/>
                      <a:r>
                        <a:rPr lang="en-US" sz="1800" b="0" i="0" u="none" strike="noStrike">
                          <a:solidFill>
                            <a:srgbClr val="000000"/>
                          </a:solidFill>
                          <a:effectLst/>
                          <a:latin typeface="StratumGMC Regular" panose="020B0506030000020004" pitchFamily="34" charset="0"/>
                        </a:rPr>
                        <a:t>289</a:t>
                      </a:r>
                    </a:p>
                  </a:txBody>
                  <a:tcPr marL="7620" marR="7620" marT="7620" marB="0" anchor="ctr">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L</a:t>
                      </a:r>
                    </a:p>
                  </a:txBody>
                  <a:tcPr marL="7620" marR="7620" marT="7620" marB="0" anchor="ctr">
                    <a:lnL w="12700" cap="flat" cmpd="sng" algn="ctr">
                      <a:noFill/>
                      <a:prstDash val="solid"/>
                      <a:round/>
                      <a:headEnd type="none" w="med" len="med"/>
                      <a:tailEnd type="none" w="med" len="med"/>
                    </a:lnL>
                  </a:tcPr>
                </a:tc>
                <a:extLst>
                  <a:ext uri="{0D108BD9-81ED-4DB2-BD59-A6C34878D82A}">
                    <a16:rowId xmlns:a16="http://schemas.microsoft.com/office/drawing/2014/main" val="2573120451"/>
                  </a:ext>
                </a:extLst>
              </a:tr>
              <a:tr h="587308">
                <a:tc>
                  <a:txBody>
                    <a:bodyPr/>
                    <a:lstStyle/>
                    <a:p>
                      <a:pPr algn="l" fontAlgn="b"/>
                      <a:r>
                        <a:rPr lang="en-US" sz="1800" b="0" i="0" u="none" strike="noStrike" dirty="0" err="1" smtClean="0">
                          <a:solidFill>
                            <a:srgbClr val="DD0116"/>
                          </a:solidFill>
                          <a:effectLst/>
                          <a:latin typeface="StratumGMC Regular" panose="020B0506030000020004" pitchFamily="34" charset="0"/>
                        </a:rPr>
                        <a:t>Espacio</a:t>
                      </a:r>
                      <a:r>
                        <a:rPr lang="en-US" sz="1800" b="0" i="0" u="none" strike="noStrike" dirty="0" smtClean="0">
                          <a:solidFill>
                            <a:srgbClr val="DD0116"/>
                          </a:solidFill>
                          <a:effectLst/>
                          <a:latin typeface="StratumGMC Regular" panose="020B0506030000020004" pitchFamily="34" charset="0"/>
                        </a:rPr>
                        <a:t> </a:t>
                      </a:r>
                      <a:r>
                        <a:rPr lang="en-US" sz="1800" b="0" i="0" u="none" strike="noStrike" dirty="0" err="1">
                          <a:solidFill>
                            <a:srgbClr val="DD0116"/>
                          </a:solidFill>
                          <a:effectLst/>
                          <a:latin typeface="StratumGMC Regular" panose="020B0506030000020004" pitchFamily="34" charset="0"/>
                        </a:rPr>
                        <a:t>detrás</a:t>
                      </a:r>
                      <a:r>
                        <a:rPr lang="en-US" sz="1800" b="0" i="0" u="none" strike="noStrike" dirty="0">
                          <a:solidFill>
                            <a:srgbClr val="DD0116"/>
                          </a:solidFill>
                          <a:effectLst/>
                          <a:latin typeface="StratumGMC Regular" panose="020B0506030000020004" pitchFamily="34" charset="0"/>
                        </a:rPr>
                        <a:t> de 3° fila de </a:t>
                      </a:r>
                      <a:r>
                        <a:rPr lang="en-US" sz="1800" b="0" i="0" u="none" strike="noStrike" dirty="0" err="1" smtClean="0">
                          <a:solidFill>
                            <a:srgbClr val="DD0116"/>
                          </a:solidFill>
                          <a:effectLst/>
                          <a:latin typeface="StratumGMC Regular" panose="020B0506030000020004" pitchFamily="34" charset="0"/>
                        </a:rPr>
                        <a:t>asientos</a:t>
                      </a:r>
                      <a:endParaRPr lang="en-US" sz="1800" b="0" i="0" u="none" strike="noStrike" dirty="0">
                        <a:solidFill>
                          <a:srgbClr val="DD0116"/>
                        </a:solidFill>
                        <a:effectLst/>
                        <a:latin typeface="StratumGMC Regular" panose="020B05060300000200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r" fontAlgn="b"/>
                      <a:r>
                        <a:rPr lang="en-US" sz="1800" b="0" i="0" u="none" strike="noStrike" dirty="0" smtClean="0">
                          <a:solidFill>
                            <a:srgbClr val="000000"/>
                          </a:solidFill>
                          <a:effectLst/>
                          <a:latin typeface="StratumGMC Regular" panose="020B0506030000020004" pitchFamily="34" charset="0"/>
                        </a:rPr>
                        <a:t>1,463  </a:t>
                      </a:r>
                      <a:endParaRPr lang="en-US" sz="1800" b="0" i="0" u="none" strike="noStrike" dirty="0">
                        <a:solidFill>
                          <a:srgbClr val="000000"/>
                        </a:solidFill>
                        <a:effectLst/>
                        <a:latin typeface="StratumGMC Regular" panose="020B05060300000200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fontAlgn="b"/>
                      <a:r>
                        <a:rPr lang="en-US" sz="1800" b="0" i="0" u="none" strike="noStrike" dirty="0" smtClean="0">
                          <a:solidFill>
                            <a:srgbClr val="000000"/>
                          </a:solidFill>
                          <a:effectLst/>
                          <a:latin typeface="StratumGMC Regular" panose="020B0506030000020004" pitchFamily="34" charset="0"/>
                        </a:rPr>
                        <a:t>2,058</a:t>
                      </a:r>
                      <a:endParaRPr lang="en-US" sz="1800" b="0" i="0" u="none" strike="noStrike" dirty="0">
                        <a:solidFill>
                          <a:srgbClr val="000000"/>
                        </a:solidFill>
                        <a:effectLst/>
                        <a:latin typeface="StratumGMC Regular" panose="020B05060300000200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L</a:t>
                      </a:r>
                    </a:p>
                  </a:txBody>
                  <a:tcPr marL="7620" marR="7620" marT="7620" marB="0" anchor="ctr">
                    <a:lnL w="12700" cap="flat" cmpd="sng" algn="ctr">
                      <a:noFill/>
                      <a:prstDash val="solid"/>
                      <a:round/>
                      <a:headEnd type="none" w="med" len="med"/>
                      <a:tailEnd type="none" w="med" len="med"/>
                    </a:lnL>
                  </a:tcPr>
                </a:tc>
                <a:tc>
                  <a:txBody>
                    <a:bodyPr/>
                    <a:lstStyle/>
                    <a:p>
                      <a:pPr algn="r" fontAlgn="b"/>
                      <a:r>
                        <a:rPr lang="en-US" sz="1800" b="0" i="0" u="none" strike="noStrike">
                          <a:solidFill>
                            <a:srgbClr val="000000"/>
                          </a:solidFill>
                          <a:effectLst/>
                          <a:latin typeface="StratumGMC Regular" panose="020B0506030000020004" pitchFamily="34" charset="0"/>
                        </a:rPr>
                        <a:t>595</a:t>
                      </a:r>
                    </a:p>
                  </a:txBody>
                  <a:tcPr marL="7620" marR="7620" marT="7620" marB="0" anchor="ctr">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L</a:t>
                      </a:r>
                    </a:p>
                  </a:txBody>
                  <a:tcPr marL="7620" marR="7620" marT="7620" marB="0" anchor="ctr">
                    <a:lnL w="12700" cap="flat" cmpd="sng" algn="ctr">
                      <a:noFill/>
                      <a:prstDash val="solid"/>
                      <a:round/>
                      <a:headEnd type="none" w="med" len="med"/>
                      <a:tailEnd type="none" w="med" len="med"/>
                    </a:lnL>
                  </a:tcPr>
                </a:tc>
                <a:extLst>
                  <a:ext uri="{0D108BD9-81ED-4DB2-BD59-A6C34878D82A}">
                    <a16:rowId xmlns:a16="http://schemas.microsoft.com/office/drawing/2014/main" val="117806132"/>
                  </a:ext>
                </a:extLst>
              </a:tr>
              <a:tr h="587308">
                <a:tc>
                  <a:txBody>
                    <a:bodyPr/>
                    <a:lstStyle/>
                    <a:p>
                      <a:pPr algn="l" fontAlgn="b"/>
                      <a:r>
                        <a:rPr lang="es-ES" sz="1800" b="0" i="0" u="none" strike="noStrike" dirty="0">
                          <a:solidFill>
                            <a:srgbClr val="DD0116"/>
                          </a:solidFill>
                          <a:effectLst/>
                          <a:latin typeface="StratumGMC Regular" panose="020B0506030000020004" pitchFamily="34" charset="0"/>
                        </a:rPr>
                        <a:t>Espacio de cajuela con 2° y 3° fila de asientos abatida</a:t>
                      </a: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r" fontAlgn="b"/>
                      <a:r>
                        <a:rPr lang="en-US" sz="1800" b="0" i="0" u="none" strike="noStrike" dirty="0" smtClean="0">
                          <a:solidFill>
                            <a:srgbClr val="000000"/>
                          </a:solidFill>
                          <a:effectLst/>
                          <a:latin typeface="StratumGMC Regular" panose="020B0506030000020004" pitchFamily="34" charset="0"/>
                        </a:rPr>
                        <a:t>2,681</a:t>
                      </a:r>
                      <a:endParaRPr lang="en-US" sz="1800" b="0" i="0" u="none" strike="noStrike" dirty="0">
                        <a:solidFill>
                          <a:srgbClr val="000000"/>
                        </a:solidFill>
                        <a:effectLst/>
                        <a:latin typeface="StratumGMC Regular" panose="020B05060300000200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StratumGMC Regular" panose="020B0506030000020004" pitchFamily="34" charset="0"/>
                        </a:rPr>
                        <a:t>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smtClean="0">
                          <a:solidFill>
                            <a:srgbClr val="000000"/>
                          </a:solidFill>
                          <a:effectLst/>
                          <a:latin typeface="StratumGMC Regular" panose="020B0506030000020004" pitchFamily="34" charset="0"/>
                        </a:rPr>
                        <a:t>3,480</a:t>
                      </a:r>
                      <a:endParaRPr lang="en-US" sz="1800" b="0" i="0" u="none" strike="noStrike" dirty="0">
                        <a:solidFill>
                          <a:srgbClr val="000000"/>
                        </a:solidFill>
                        <a:effectLst/>
                        <a:latin typeface="StratumGMC Regular" panose="020B05060300000200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L</a:t>
                      </a:r>
                    </a:p>
                  </a:txBody>
                  <a:tcPr marL="7620" marR="7620" marT="7620" marB="0" anchor="ctr">
                    <a:lnL w="12700" cap="flat" cmpd="sng" algn="ctr">
                      <a:no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StratumGMC Regular" panose="020B0506030000020004" pitchFamily="34" charset="0"/>
                        </a:rPr>
                        <a:t>799</a:t>
                      </a:r>
                    </a:p>
                  </a:txBody>
                  <a:tcPr marL="7620" marR="7620" marT="7620" marB="0" anchor="ctr">
                    <a:lnR w="12700" cap="flat" cmpd="sng" algn="ctr">
                      <a:noFill/>
                      <a:prstDash val="solid"/>
                      <a:round/>
                      <a:headEnd type="none" w="med" len="med"/>
                      <a:tailEnd type="none" w="med" len="med"/>
                    </a:lnR>
                  </a:tcPr>
                </a:tc>
                <a:tc>
                  <a:txBody>
                    <a:bodyPr/>
                    <a:lstStyle/>
                    <a:p>
                      <a:pPr algn="ctr" fontAlgn="b"/>
                      <a:r>
                        <a:rPr lang="en-US" sz="1800" b="0" i="0" u="none" strike="noStrike" dirty="0">
                          <a:solidFill>
                            <a:srgbClr val="000000"/>
                          </a:solidFill>
                          <a:effectLst/>
                          <a:latin typeface="StratumGMC Regular" panose="020B0506030000020004" pitchFamily="34" charset="0"/>
                        </a:rPr>
                        <a:t>L</a:t>
                      </a:r>
                    </a:p>
                  </a:txBody>
                  <a:tcPr marL="7620" marR="7620" marT="7620" marB="0" anchor="ctr">
                    <a:lnL w="12700" cap="flat" cmpd="sng" algn="ctr">
                      <a:noFill/>
                      <a:prstDash val="solid"/>
                      <a:round/>
                      <a:headEnd type="none" w="med" len="med"/>
                      <a:tailEnd type="none" w="med" len="med"/>
                    </a:lnL>
                  </a:tcPr>
                </a:tc>
                <a:extLst>
                  <a:ext uri="{0D108BD9-81ED-4DB2-BD59-A6C34878D82A}">
                    <a16:rowId xmlns:a16="http://schemas.microsoft.com/office/drawing/2014/main" val="118879021"/>
                  </a:ext>
                </a:extLst>
              </a:tr>
            </a:tbl>
          </a:graphicData>
        </a:graphic>
      </p:graphicFrame>
    </p:spTree>
    <p:extLst>
      <p:ext uri="{BB962C8B-B14F-4D97-AF65-F5344CB8AC3E}">
        <p14:creationId xmlns:p14="http://schemas.microsoft.com/office/powerpoint/2010/main" val="6835605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MX" dirty="0" smtClean="0"/>
              <a:t>Versiones</a:t>
            </a:r>
            <a:endParaRPr lang="es-MX" dirty="0"/>
          </a:p>
        </p:txBody>
      </p:sp>
      <p:graphicFrame>
        <p:nvGraphicFramePr>
          <p:cNvPr id="15" name="Google Shape;247;g83084a2a83_0_276"/>
          <p:cNvGraphicFramePr/>
          <p:nvPr>
            <p:extLst>
              <p:ext uri="{D42A27DB-BD31-4B8C-83A1-F6EECF244321}">
                <p14:modId xmlns:p14="http://schemas.microsoft.com/office/powerpoint/2010/main" val="3763099262"/>
              </p:ext>
            </p:extLst>
          </p:nvPr>
        </p:nvGraphicFramePr>
        <p:xfrm>
          <a:off x="738374" y="1254279"/>
          <a:ext cx="7869156" cy="2053091"/>
        </p:xfrm>
        <a:graphic>
          <a:graphicData uri="http://schemas.openxmlformats.org/drawingml/2006/table">
            <a:tbl>
              <a:tblPr>
                <a:noFill/>
              </a:tblPr>
              <a:tblGrid>
                <a:gridCol w="4643854">
                  <a:extLst>
                    <a:ext uri="{9D8B030D-6E8A-4147-A177-3AD203B41FA5}">
                      <a16:colId xmlns:a16="http://schemas.microsoft.com/office/drawing/2014/main" val="20000"/>
                    </a:ext>
                  </a:extLst>
                </a:gridCol>
                <a:gridCol w="1643605">
                  <a:extLst>
                    <a:ext uri="{9D8B030D-6E8A-4147-A177-3AD203B41FA5}">
                      <a16:colId xmlns:a16="http://schemas.microsoft.com/office/drawing/2014/main" val="20001"/>
                    </a:ext>
                  </a:extLst>
                </a:gridCol>
                <a:gridCol w="1581697">
                  <a:extLst>
                    <a:ext uri="{9D8B030D-6E8A-4147-A177-3AD203B41FA5}">
                      <a16:colId xmlns:a16="http://schemas.microsoft.com/office/drawing/2014/main" val="20002"/>
                    </a:ext>
                  </a:extLst>
                </a:gridCol>
              </a:tblGrid>
              <a:tr h="574523">
                <a:tc>
                  <a:txBody>
                    <a:bodyPr/>
                    <a:lstStyle/>
                    <a:p>
                      <a:pPr marL="0" lvl="0" indent="0" algn="ctr" rtl="0">
                        <a:spcBef>
                          <a:spcPts val="0"/>
                        </a:spcBef>
                        <a:spcAft>
                          <a:spcPts val="0"/>
                        </a:spcAft>
                        <a:buNone/>
                      </a:pPr>
                      <a:r>
                        <a:rPr lang="es-MX" sz="1600" b="1" noProof="0" dirty="0" smtClean="0">
                          <a:solidFill>
                            <a:srgbClr val="FFFFFF"/>
                          </a:solidFill>
                          <a:latin typeface="StratumGMC Regular" panose="020B0506030000020004" pitchFamily="34" charset="0"/>
                        </a:rPr>
                        <a:t>Capacidad de carga</a:t>
                      </a:r>
                      <a:endParaRPr lang="es-MX" sz="1600" b="1" noProof="0" dirty="0">
                        <a:solidFill>
                          <a:srgbClr val="FFFFFF"/>
                        </a:solidFill>
                        <a:latin typeface="StratumGMC Regular" panose="020B0506030000020004" pitchFamily="34" charset="0"/>
                      </a:endParaRPr>
                    </a:p>
                  </a:txBody>
                  <a:tcPr marL="91425" marR="91425" marT="91425" marB="91425" anchor="ctr">
                    <a:solidFill>
                      <a:srgbClr val="DD0116"/>
                    </a:solidFill>
                  </a:tcPr>
                </a:tc>
                <a:tc>
                  <a:txBody>
                    <a:bodyPr/>
                    <a:lstStyle/>
                    <a:p>
                      <a:pPr marL="0" lvl="0" indent="0" algn="ctr" rtl="0">
                        <a:spcBef>
                          <a:spcPts val="0"/>
                        </a:spcBef>
                        <a:spcAft>
                          <a:spcPts val="0"/>
                        </a:spcAft>
                        <a:buNone/>
                      </a:pPr>
                      <a:r>
                        <a:rPr lang="es-MX" sz="1600" b="1" noProof="0" dirty="0" smtClean="0">
                          <a:solidFill>
                            <a:srgbClr val="FFFFFF"/>
                          </a:solidFill>
                          <a:latin typeface="StratumGMC Regular" panose="020B0506030000020004" pitchFamily="34" charset="0"/>
                        </a:rPr>
                        <a:t>GMC </a:t>
                      </a:r>
                      <a:r>
                        <a:rPr lang="es-MX" sz="1600" b="1" noProof="0" dirty="0" err="1" smtClean="0">
                          <a:solidFill>
                            <a:srgbClr val="FFFFFF"/>
                          </a:solidFill>
                          <a:latin typeface="StratumGMC Regular" panose="020B0506030000020004" pitchFamily="34" charset="0"/>
                        </a:rPr>
                        <a:t>Yukon</a:t>
                      </a:r>
                      <a:r>
                        <a:rPr lang="es-MX" sz="1600" b="1" noProof="0" dirty="0" smtClean="0">
                          <a:solidFill>
                            <a:srgbClr val="FFFFFF"/>
                          </a:solidFill>
                          <a:latin typeface="StratumGMC Regular" panose="020B0506030000020004" pitchFamily="34" charset="0"/>
                        </a:rPr>
                        <a:t> </a:t>
                      </a:r>
                      <a:r>
                        <a:rPr lang="es-MX" sz="1600" b="1" noProof="0" dirty="0" err="1" smtClean="0">
                          <a:solidFill>
                            <a:srgbClr val="FFFFFF"/>
                          </a:solidFill>
                          <a:latin typeface="StratumGMC Regular" panose="020B0506030000020004" pitchFamily="34" charset="0"/>
                        </a:rPr>
                        <a:t>Denali</a:t>
                      </a:r>
                      <a:endParaRPr lang="es-MX" sz="1600" b="1" noProof="0" dirty="0">
                        <a:solidFill>
                          <a:srgbClr val="FFFFFF"/>
                        </a:solidFill>
                        <a:latin typeface="StratumGMC Regular" panose="020B0506030000020004" pitchFamily="34" charset="0"/>
                      </a:endParaRPr>
                    </a:p>
                  </a:txBody>
                  <a:tcPr marL="91425" marR="91425" marT="91425" marB="91425" anchor="ctr">
                    <a:solidFill>
                      <a:srgbClr val="DD0116"/>
                    </a:solidFill>
                  </a:tcPr>
                </a:tc>
                <a:tc>
                  <a:txBody>
                    <a:bodyPr/>
                    <a:lstStyle/>
                    <a:p>
                      <a:pPr marL="0" lvl="0" indent="0" algn="ctr" rtl="0">
                        <a:spcBef>
                          <a:spcPts val="0"/>
                        </a:spcBef>
                        <a:spcAft>
                          <a:spcPts val="0"/>
                        </a:spcAft>
                        <a:buNone/>
                      </a:pPr>
                      <a:r>
                        <a:rPr lang="es-MX" sz="1600" b="1" noProof="0" dirty="0" smtClean="0">
                          <a:solidFill>
                            <a:srgbClr val="FFFFFF"/>
                          </a:solidFill>
                          <a:latin typeface="StratumGMC Regular" panose="020B0506030000020004" pitchFamily="34" charset="0"/>
                        </a:rPr>
                        <a:t>GMC </a:t>
                      </a:r>
                      <a:r>
                        <a:rPr lang="es-MX" sz="1600" b="1" noProof="0" dirty="0" err="1" smtClean="0">
                          <a:solidFill>
                            <a:srgbClr val="FFFFFF"/>
                          </a:solidFill>
                          <a:latin typeface="StratumGMC Regular" panose="020B0506030000020004" pitchFamily="34" charset="0"/>
                        </a:rPr>
                        <a:t>Yukon</a:t>
                      </a:r>
                      <a:r>
                        <a:rPr lang="es-MX" sz="1600" b="1" noProof="0" dirty="0" smtClean="0">
                          <a:solidFill>
                            <a:srgbClr val="FFFFFF"/>
                          </a:solidFill>
                          <a:latin typeface="StratumGMC Regular" panose="020B0506030000020004" pitchFamily="34" charset="0"/>
                        </a:rPr>
                        <a:t> </a:t>
                      </a:r>
                      <a:r>
                        <a:rPr lang="es-MX" sz="1600" b="1" noProof="0" dirty="0" err="1" smtClean="0">
                          <a:solidFill>
                            <a:srgbClr val="FFFFFF"/>
                          </a:solidFill>
                          <a:latin typeface="StratumGMC Regular" panose="020B0506030000020004" pitchFamily="34" charset="0"/>
                        </a:rPr>
                        <a:t>Denali</a:t>
                      </a:r>
                      <a:r>
                        <a:rPr lang="es-MX" sz="1600" b="1" noProof="0" dirty="0" smtClean="0">
                          <a:solidFill>
                            <a:srgbClr val="FFFFFF"/>
                          </a:solidFill>
                          <a:latin typeface="StratumGMC Regular" panose="020B0506030000020004" pitchFamily="34" charset="0"/>
                        </a:rPr>
                        <a:t> XL</a:t>
                      </a:r>
                      <a:endParaRPr lang="es-MX" sz="1600" b="1" noProof="0" dirty="0">
                        <a:solidFill>
                          <a:srgbClr val="FFFFFF"/>
                        </a:solidFill>
                        <a:latin typeface="StratumGMC Regular" panose="020B0506030000020004" pitchFamily="34" charset="0"/>
                      </a:endParaRPr>
                    </a:p>
                  </a:txBody>
                  <a:tcPr marL="91425" marR="91425" marT="91425" marB="91425" anchor="ctr">
                    <a:solidFill>
                      <a:srgbClr val="DD0116"/>
                    </a:solidFill>
                  </a:tcPr>
                </a:tc>
                <a:extLst>
                  <a:ext uri="{0D108BD9-81ED-4DB2-BD59-A6C34878D82A}">
                    <a16:rowId xmlns:a16="http://schemas.microsoft.com/office/drawing/2014/main" val="10000"/>
                  </a:ext>
                </a:extLst>
              </a:tr>
              <a:tr h="418990">
                <a:tc>
                  <a:txBody>
                    <a:bodyPr/>
                    <a:lstStyle/>
                    <a:p>
                      <a:pPr marL="0" lvl="0" indent="0" algn="l" rtl="0">
                        <a:spcBef>
                          <a:spcPts val="0"/>
                        </a:spcBef>
                        <a:spcAft>
                          <a:spcPts val="0"/>
                        </a:spcAft>
                        <a:buNone/>
                      </a:pPr>
                      <a:r>
                        <a:rPr lang="es-MX" noProof="0" dirty="0" smtClean="0">
                          <a:latin typeface="StratumGMC Regular" panose="020B0506030000020004" pitchFamily="34" charset="0"/>
                        </a:rPr>
                        <a:t>Espacio en cajuela con asientos en su lugar</a:t>
                      </a:r>
                      <a:endParaRPr lang="es-MX" noProof="0" dirty="0">
                        <a:latin typeface="StratumGMC Regular" panose="020B0506030000020004" pitchFamily="34" charset="0"/>
                      </a:endParaRPr>
                    </a:p>
                  </a:txBody>
                  <a:tcPr marL="91425" marR="91425" marT="91425" marB="91425"/>
                </a:tc>
                <a:tc>
                  <a:txBody>
                    <a:bodyPr/>
                    <a:lstStyle/>
                    <a:p>
                      <a:pPr marL="0" lvl="0" indent="0" algn="ctr" rtl="0">
                        <a:spcBef>
                          <a:spcPts val="0"/>
                        </a:spcBef>
                        <a:spcAft>
                          <a:spcPts val="0"/>
                        </a:spcAft>
                        <a:buNone/>
                      </a:pPr>
                      <a:r>
                        <a:rPr lang="es-MX" noProof="0" dirty="0" smtClean="0">
                          <a:latin typeface="StratumGMC Regular" panose="020B0506030000020004" pitchFamily="34" charset="0"/>
                        </a:rPr>
                        <a:t>772 litros</a:t>
                      </a:r>
                      <a:endParaRPr lang="es-MX" noProof="0" dirty="0">
                        <a:latin typeface="StratumGMC Regular" panose="020B0506030000020004" pitchFamily="34" charset="0"/>
                      </a:endParaRPr>
                    </a:p>
                  </a:txBody>
                  <a:tcPr marL="91425" marR="91425" marT="91425" marB="91425" anchor="ctr"/>
                </a:tc>
                <a:tc>
                  <a:txBody>
                    <a:bodyPr/>
                    <a:lstStyle/>
                    <a:p>
                      <a:pPr marL="0" lvl="0" indent="0" algn="ctr" rtl="0">
                        <a:spcBef>
                          <a:spcPts val="0"/>
                        </a:spcBef>
                        <a:spcAft>
                          <a:spcPts val="0"/>
                        </a:spcAft>
                        <a:buNone/>
                      </a:pPr>
                      <a:r>
                        <a:rPr lang="es-MX" noProof="0" dirty="0" smtClean="0">
                          <a:latin typeface="StratumGMC Regular" panose="020B0506030000020004" pitchFamily="34" charset="0"/>
                        </a:rPr>
                        <a:t>1,175 litros</a:t>
                      </a:r>
                      <a:endParaRPr lang="es-MX" noProof="0" dirty="0">
                        <a:latin typeface="StratumGMC Regular" panose="020B0506030000020004" pitchFamily="34" charset="0"/>
                      </a:endParaRPr>
                    </a:p>
                  </a:txBody>
                  <a:tcPr marL="91425" marR="91425" marT="91425" marB="91425" anchor="ctr"/>
                </a:tc>
                <a:extLst>
                  <a:ext uri="{0D108BD9-81ED-4DB2-BD59-A6C34878D82A}">
                    <a16:rowId xmlns:a16="http://schemas.microsoft.com/office/drawing/2014/main" val="10001"/>
                  </a:ext>
                </a:extLst>
              </a:tr>
              <a:tr h="418990">
                <a:tc>
                  <a:txBody>
                    <a:bodyPr/>
                    <a:lstStyle/>
                    <a:p>
                      <a:pPr marL="0" lvl="0" indent="0" algn="l" rtl="0">
                        <a:spcBef>
                          <a:spcPts val="0"/>
                        </a:spcBef>
                        <a:spcAft>
                          <a:spcPts val="0"/>
                        </a:spcAft>
                        <a:buNone/>
                      </a:pPr>
                      <a:r>
                        <a:rPr lang="es-MX" noProof="0" dirty="0" smtClean="0">
                          <a:latin typeface="StratumGMC Regular" panose="020B0506030000020004" pitchFamily="34" charset="0"/>
                        </a:rPr>
                        <a:t>Espacio en cajuela detrás de 2a fila de asientos</a:t>
                      </a:r>
                      <a:endParaRPr lang="es-MX" noProof="0" dirty="0">
                        <a:latin typeface="StratumGMC Regular" panose="020B0506030000020004" pitchFamily="34" charset="0"/>
                      </a:endParaRPr>
                    </a:p>
                  </a:txBody>
                  <a:tcPr marL="91425" marR="91425" marT="91425" marB="91425"/>
                </a:tc>
                <a:tc>
                  <a:txBody>
                    <a:bodyPr/>
                    <a:lstStyle/>
                    <a:p>
                      <a:pPr marL="0" lvl="0" indent="0" algn="ctr" rtl="0">
                        <a:spcBef>
                          <a:spcPts val="0"/>
                        </a:spcBef>
                        <a:spcAft>
                          <a:spcPts val="0"/>
                        </a:spcAft>
                        <a:buNone/>
                      </a:pPr>
                      <a:r>
                        <a:rPr lang="es-MX" noProof="0" dirty="0" smtClean="0">
                          <a:latin typeface="StratumGMC Regular" panose="020B0506030000020004" pitchFamily="34" charset="0"/>
                        </a:rPr>
                        <a:t>2,057 litros</a:t>
                      </a:r>
                      <a:endParaRPr lang="es-MX" noProof="0" dirty="0">
                        <a:latin typeface="StratumGMC Regular" panose="020B0506030000020004" pitchFamily="34" charset="0"/>
                      </a:endParaRPr>
                    </a:p>
                  </a:txBody>
                  <a:tcPr marL="91425" marR="91425" marT="91425" marB="91425" anchor="ctr"/>
                </a:tc>
                <a:tc>
                  <a:txBody>
                    <a:bodyPr/>
                    <a:lstStyle/>
                    <a:p>
                      <a:pPr marL="0" lvl="0" indent="0" algn="ctr" rtl="0">
                        <a:spcBef>
                          <a:spcPts val="0"/>
                        </a:spcBef>
                        <a:spcAft>
                          <a:spcPts val="0"/>
                        </a:spcAft>
                        <a:buNone/>
                      </a:pPr>
                      <a:r>
                        <a:rPr lang="es-MX" noProof="0" dirty="0" smtClean="0">
                          <a:latin typeface="StratumGMC Regular" panose="020B0506030000020004" pitchFamily="34" charset="0"/>
                        </a:rPr>
                        <a:t>2,657 litros</a:t>
                      </a:r>
                      <a:endParaRPr lang="es-MX" noProof="0" dirty="0">
                        <a:latin typeface="StratumGMC Regular" panose="020B0506030000020004" pitchFamily="34" charset="0"/>
                      </a:endParaRPr>
                    </a:p>
                  </a:txBody>
                  <a:tcPr marL="91425" marR="91425" marT="91425" marB="91425" anchor="ctr"/>
                </a:tc>
                <a:extLst>
                  <a:ext uri="{0D108BD9-81ED-4DB2-BD59-A6C34878D82A}">
                    <a16:rowId xmlns:a16="http://schemas.microsoft.com/office/drawing/2014/main" val="10002"/>
                  </a:ext>
                </a:extLst>
              </a:tr>
              <a:tr h="468221">
                <a:tc>
                  <a:txBody>
                    <a:bodyPr/>
                    <a:lstStyle/>
                    <a:p>
                      <a:pPr marL="0" lvl="0" indent="0" algn="l" rtl="0">
                        <a:spcBef>
                          <a:spcPts val="0"/>
                        </a:spcBef>
                        <a:spcAft>
                          <a:spcPts val="0"/>
                        </a:spcAft>
                        <a:buClr>
                          <a:schemeClr val="dk1"/>
                        </a:buClr>
                        <a:buSzPts val="1100"/>
                        <a:buFont typeface="Arial"/>
                        <a:buNone/>
                      </a:pPr>
                      <a:r>
                        <a:rPr lang="es-MX" noProof="0" dirty="0" smtClean="0">
                          <a:solidFill>
                            <a:schemeClr val="dk1"/>
                          </a:solidFill>
                          <a:latin typeface="StratumGMC Regular" panose="020B0506030000020004" pitchFamily="34" charset="0"/>
                        </a:rPr>
                        <a:t>Espacio en cajuela detrás de 1a fila de asientos</a:t>
                      </a:r>
                      <a:endParaRPr lang="es-MX" noProof="0" dirty="0">
                        <a:latin typeface="StratumGMC Regular" panose="020B0506030000020004" pitchFamily="34" charset="0"/>
                      </a:endParaRPr>
                    </a:p>
                  </a:txBody>
                  <a:tcPr marL="91425" marR="91425" marT="91425" marB="91425"/>
                </a:tc>
                <a:tc>
                  <a:txBody>
                    <a:bodyPr/>
                    <a:lstStyle/>
                    <a:p>
                      <a:pPr marL="0" lvl="0" indent="0" algn="ctr" rtl="0">
                        <a:spcBef>
                          <a:spcPts val="0"/>
                        </a:spcBef>
                        <a:spcAft>
                          <a:spcPts val="0"/>
                        </a:spcAft>
                        <a:buNone/>
                      </a:pPr>
                      <a:r>
                        <a:rPr lang="es-MX" noProof="0" dirty="0" smtClean="0">
                          <a:latin typeface="StratumGMC Regular" panose="020B0506030000020004" pitchFamily="34" charset="0"/>
                        </a:rPr>
                        <a:t>3,479 litros</a:t>
                      </a:r>
                      <a:endParaRPr lang="es-MX" noProof="0" dirty="0">
                        <a:latin typeface="StratumGMC Regular" panose="020B0506030000020004" pitchFamily="34" charset="0"/>
                      </a:endParaRPr>
                    </a:p>
                  </a:txBody>
                  <a:tcPr marL="91425" marR="91425" marT="91425" marB="91425" anchor="ctr"/>
                </a:tc>
                <a:tc>
                  <a:txBody>
                    <a:bodyPr/>
                    <a:lstStyle/>
                    <a:p>
                      <a:pPr marL="0" lvl="0" indent="0" algn="ctr" rtl="0">
                        <a:spcBef>
                          <a:spcPts val="0"/>
                        </a:spcBef>
                        <a:spcAft>
                          <a:spcPts val="0"/>
                        </a:spcAft>
                        <a:buNone/>
                      </a:pPr>
                      <a:r>
                        <a:rPr lang="es-MX" noProof="0" dirty="0" smtClean="0">
                          <a:latin typeface="StratumGMC Regular" panose="020B0506030000020004" pitchFamily="34" charset="0"/>
                        </a:rPr>
                        <a:t>4,097 litros</a:t>
                      </a:r>
                      <a:endParaRPr lang="es-MX" noProof="0" dirty="0">
                        <a:latin typeface="StratumGMC Regular" panose="020B0506030000020004" pitchFamily="34" charset="0"/>
                      </a:endParaRPr>
                    </a:p>
                  </a:txBody>
                  <a:tcPr marL="91425" marR="91425" marT="91425" marB="91425" anchor="ctr"/>
                </a:tc>
                <a:extLst>
                  <a:ext uri="{0D108BD9-81ED-4DB2-BD59-A6C34878D82A}">
                    <a16:rowId xmlns:a16="http://schemas.microsoft.com/office/drawing/2014/main" val="10003"/>
                  </a:ext>
                </a:extLst>
              </a:tr>
            </a:tbl>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589465"/>
            <a:ext cx="9164119" cy="3268536"/>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
        <p:nvSpPr>
          <p:cNvPr id="4" name="Rectangle 3"/>
          <p:cNvSpPr/>
          <p:nvPr/>
        </p:nvSpPr>
        <p:spPr>
          <a:xfrm>
            <a:off x="2463453" y="4123707"/>
            <a:ext cx="1456169" cy="369332"/>
          </a:xfrm>
          <a:prstGeom prst="rect">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Rectangle 2"/>
          <p:cNvSpPr/>
          <p:nvPr/>
        </p:nvSpPr>
        <p:spPr>
          <a:xfrm>
            <a:off x="2463453" y="4123707"/>
            <a:ext cx="1456169" cy="369332"/>
          </a:xfrm>
          <a:prstGeom prst="rect">
            <a:avLst/>
          </a:prstGeom>
        </p:spPr>
        <p:txBody>
          <a:bodyPr wrap="none">
            <a:spAutoFit/>
          </a:bodyPr>
          <a:lstStyle/>
          <a:p>
            <a:pPr lvl="0" algn="ctr"/>
            <a:r>
              <a:rPr lang="es-MX" b="1" dirty="0" err="1" smtClean="0">
                <a:solidFill>
                  <a:schemeClr val="bg1"/>
                </a:solidFill>
                <a:latin typeface="StratumGMC Regular" panose="020B0506030000020004" pitchFamily="34" charset="0"/>
              </a:rPr>
              <a:t>Yukon</a:t>
            </a:r>
            <a:r>
              <a:rPr lang="es-MX" b="1" dirty="0" smtClean="0">
                <a:solidFill>
                  <a:schemeClr val="bg1"/>
                </a:solidFill>
                <a:latin typeface="StratumGMC Regular" panose="020B0506030000020004" pitchFamily="34" charset="0"/>
              </a:rPr>
              <a:t> </a:t>
            </a:r>
            <a:r>
              <a:rPr lang="es-MX" b="1" dirty="0" err="1" smtClean="0">
                <a:solidFill>
                  <a:schemeClr val="bg1"/>
                </a:solidFill>
                <a:latin typeface="StratumGMC Regular" panose="020B0506030000020004" pitchFamily="34" charset="0"/>
              </a:rPr>
              <a:t>Denali</a:t>
            </a:r>
            <a:endParaRPr lang="es-MX" b="1" dirty="0">
              <a:solidFill>
                <a:schemeClr val="bg1"/>
              </a:solidFill>
              <a:latin typeface="StratumGMC Regular" panose="020B0506030000020004" pitchFamily="34" charset="0"/>
            </a:endParaRPr>
          </a:p>
        </p:txBody>
      </p:sp>
      <p:sp>
        <p:nvSpPr>
          <p:cNvPr id="9" name="Rectangle 8"/>
          <p:cNvSpPr/>
          <p:nvPr/>
        </p:nvSpPr>
        <p:spPr>
          <a:xfrm>
            <a:off x="5012006" y="4124118"/>
            <a:ext cx="1700399" cy="369332"/>
          </a:xfrm>
          <a:prstGeom prst="rect">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angle 6"/>
          <p:cNvSpPr/>
          <p:nvPr/>
        </p:nvSpPr>
        <p:spPr>
          <a:xfrm>
            <a:off x="4973020" y="4123707"/>
            <a:ext cx="1778372" cy="369332"/>
          </a:xfrm>
          <a:prstGeom prst="rect">
            <a:avLst/>
          </a:prstGeom>
        </p:spPr>
        <p:txBody>
          <a:bodyPr wrap="none">
            <a:spAutoFit/>
          </a:bodyPr>
          <a:lstStyle/>
          <a:p>
            <a:pPr lvl="0" algn="ctr"/>
            <a:r>
              <a:rPr lang="es-MX" b="1" dirty="0" err="1" smtClean="0">
                <a:solidFill>
                  <a:schemeClr val="bg1"/>
                </a:solidFill>
                <a:latin typeface="StratumGMC Regular" panose="020B0506030000020004" pitchFamily="34" charset="0"/>
              </a:rPr>
              <a:t>Yukon</a:t>
            </a:r>
            <a:r>
              <a:rPr lang="es-MX" b="1" dirty="0" smtClean="0">
                <a:solidFill>
                  <a:schemeClr val="bg1"/>
                </a:solidFill>
                <a:latin typeface="StratumGMC Regular" panose="020B0506030000020004" pitchFamily="34" charset="0"/>
              </a:rPr>
              <a:t> </a:t>
            </a:r>
            <a:r>
              <a:rPr lang="es-MX" b="1" dirty="0" err="1" smtClean="0">
                <a:solidFill>
                  <a:schemeClr val="bg1"/>
                </a:solidFill>
                <a:latin typeface="StratumGMC Regular" panose="020B0506030000020004" pitchFamily="34" charset="0"/>
              </a:rPr>
              <a:t>Denali</a:t>
            </a:r>
            <a:r>
              <a:rPr lang="es-MX" b="1" dirty="0" smtClean="0">
                <a:solidFill>
                  <a:schemeClr val="bg1"/>
                </a:solidFill>
                <a:latin typeface="StratumGMC Regular" panose="020B0506030000020004" pitchFamily="34" charset="0"/>
              </a:rPr>
              <a:t> XL</a:t>
            </a:r>
            <a:endParaRPr lang="es-MX" b="1" dirty="0">
              <a:solidFill>
                <a:schemeClr val="bg1"/>
              </a:solidFill>
              <a:latin typeface="StratumGMC Regular" panose="020B0506030000020004" pitchFamily="34" charset="0"/>
            </a:endParaRPr>
          </a:p>
        </p:txBody>
      </p:sp>
      <p:sp>
        <p:nvSpPr>
          <p:cNvPr id="6" name="Isosceles Triangle 5"/>
          <p:cNvSpPr/>
          <p:nvPr/>
        </p:nvSpPr>
        <p:spPr>
          <a:xfrm flipV="1">
            <a:off x="3007739" y="4470547"/>
            <a:ext cx="133350" cy="123825"/>
          </a:xfrm>
          <a:prstGeom prst="triangle">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Isosceles Triangle 10"/>
          <p:cNvSpPr/>
          <p:nvPr/>
        </p:nvSpPr>
        <p:spPr>
          <a:xfrm flipV="1">
            <a:off x="5795530" y="4493039"/>
            <a:ext cx="133350" cy="123825"/>
          </a:xfrm>
          <a:prstGeom prst="triangle">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527386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144000" cy="959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Title 3"/>
          <p:cNvSpPr>
            <a:spLocks noGrp="1"/>
          </p:cNvSpPr>
          <p:nvPr>
            <p:ph type="title"/>
          </p:nvPr>
        </p:nvSpPr>
        <p:spPr>
          <a:xfrm>
            <a:off x="628650" y="120884"/>
            <a:ext cx="7886700" cy="730417"/>
          </a:xfrm>
        </p:spPr>
        <p:txBody>
          <a:bodyPr>
            <a:normAutofit/>
          </a:bodyPr>
          <a:lstStyle/>
          <a:p>
            <a:r>
              <a:rPr lang="es-MX" dirty="0" smtClean="0"/>
              <a:t>NUEVA GENERACIÓN</a:t>
            </a:r>
            <a:endParaRPr lang="es-MX" dirty="0"/>
          </a:p>
        </p:txBody>
      </p:sp>
      <p:pic>
        <p:nvPicPr>
          <p:cNvPr id="3" name="Content Placeholder 2"/>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1" y="1904620"/>
            <a:ext cx="9144001" cy="4018508"/>
          </a:xfr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
        <p:nvSpPr>
          <p:cNvPr id="7" name="Rectangle 6"/>
          <p:cNvSpPr/>
          <p:nvPr/>
        </p:nvSpPr>
        <p:spPr>
          <a:xfrm>
            <a:off x="2468895" y="2616036"/>
            <a:ext cx="1456169" cy="369332"/>
          </a:xfrm>
          <a:prstGeom prst="rect">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angle 7"/>
          <p:cNvSpPr/>
          <p:nvPr/>
        </p:nvSpPr>
        <p:spPr>
          <a:xfrm>
            <a:off x="2468895" y="2616036"/>
            <a:ext cx="1456169" cy="369332"/>
          </a:xfrm>
          <a:prstGeom prst="rect">
            <a:avLst/>
          </a:prstGeom>
        </p:spPr>
        <p:txBody>
          <a:bodyPr wrap="none">
            <a:spAutoFit/>
          </a:bodyPr>
          <a:lstStyle/>
          <a:p>
            <a:pPr lvl="0" algn="ctr"/>
            <a:r>
              <a:rPr lang="es-MX" b="1" dirty="0" err="1" smtClean="0">
                <a:solidFill>
                  <a:schemeClr val="bg1"/>
                </a:solidFill>
                <a:latin typeface="StratumGMC Regular" panose="020B0506030000020004" pitchFamily="34" charset="0"/>
              </a:rPr>
              <a:t>Yukon</a:t>
            </a:r>
            <a:r>
              <a:rPr lang="es-MX" b="1" dirty="0" smtClean="0">
                <a:solidFill>
                  <a:schemeClr val="bg1"/>
                </a:solidFill>
                <a:latin typeface="StratumGMC Regular" panose="020B0506030000020004" pitchFamily="34" charset="0"/>
              </a:rPr>
              <a:t> </a:t>
            </a:r>
            <a:r>
              <a:rPr lang="es-MX" b="1" dirty="0" err="1" smtClean="0">
                <a:solidFill>
                  <a:schemeClr val="bg1"/>
                </a:solidFill>
                <a:latin typeface="StratumGMC Regular" panose="020B0506030000020004" pitchFamily="34" charset="0"/>
              </a:rPr>
              <a:t>Denali</a:t>
            </a:r>
            <a:endParaRPr lang="es-MX" b="1" dirty="0">
              <a:solidFill>
                <a:schemeClr val="bg1"/>
              </a:solidFill>
              <a:latin typeface="StratumGMC Regular" panose="020B0506030000020004" pitchFamily="34" charset="0"/>
            </a:endParaRPr>
          </a:p>
        </p:txBody>
      </p:sp>
      <p:sp>
        <p:nvSpPr>
          <p:cNvPr id="9" name="Rectangle 8"/>
          <p:cNvSpPr/>
          <p:nvPr/>
        </p:nvSpPr>
        <p:spPr>
          <a:xfrm>
            <a:off x="5017448" y="2616447"/>
            <a:ext cx="1700399" cy="369332"/>
          </a:xfrm>
          <a:prstGeom prst="rect">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angle 9"/>
          <p:cNvSpPr/>
          <p:nvPr/>
        </p:nvSpPr>
        <p:spPr>
          <a:xfrm>
            <a:off x="4978462" y="2616036"/>
            <a:ext cx="1778372" cy="369332"/>
          </a:xfrm>
          <a:prstGeom prst="rect">
            <a:avLst/>
          </a:prstGeom>
        </p:spPr>
        <p:txBody>
          <a:bodyPr wrap="none">
            <a:spAutoFit/>
          </a:bodyPr>
          <a:lstStyle/>
          <a:p>
            <a:pPr lvl="0" algn="ctr"/>
            <a:r>
              <a:rPr lang="es-MX" b="1" dirty="0" err="1" smtClean="0">
                <a:solidFill>
                  <a:schemeClr val="bg1"/>
                </a:solidFill>
                <a:latin typeface="StratumGMC Regular" panose="020B0506030000020004" pitchFamily="34" charset="0"/>
              </a:rPr>
              <a:t>Yukon</a:t>
            </a:r>
            <a:r>
              <a:rPr lang="es-MX" b="1" dirty="0" smtClean="0">
                <a:solidFill>
                  <a:schemeClr val="bg1"/>
                </a:solidFill>
                <a:latin typeface="StratumGMC Regular" panose="020B0506030000020004" pitchFamily="34" charset="0"/>
              </a:rPr>
              <a:t> </a:t>
            </a:r>
            <a:r>
              <a:rPr lang="es-MX" b="1" dirty="0" err="1" smtClean="0">
                <a:solidFill>
                  <a:schemeClr val="bg1"/>
                </a:solidFill>
                <a:latin typeface="StratumGMC Regular" panose="020B0506030000020004" pitchFamily="34" charset="0"/>
              </a:rPr>
              <a:t>Denali</a:t>
            </a:r>
            <a:r>
              <a:rPr lang="es-MX" b="1" dirty="0" smtClean="0">
                <a:solidFill>
                  <a:schemeClr val="bg1"/>
                </a:solidFill>
                <a:latin typeface="StratumGMC Regular" panose="020B0506030000020004" pitchFamily="34" charset="0"/>
              </a:rPr>
              <a:t> XL</a:t>
            </a:r>
            <a:endParaRPr lang="es-MX" b="1" dirty="0">
              <a:solidFill>
                <a:schemeClr val="bg1"/>
              </a:solidFill>
              <a:latin typeface="StratumGMC Regular" panose="020B0506030000020004" pitchFamily="34" charset="0"/>
            </a:endParaRPr>
          </a:p>
        </p:txBody>
      </p:sp>
      <p:sp>
        <p:nvSpPr>
          <p:cNvPr id="11" name="Isosceles Triangle 10"/>
          <p:cNvSpPr/>
          <p:nvPr/>
        </p:nvSpPr>
        <p:spPr>
          <a:xfrm flipV="1">
            <a:off x="3013181" y="2962876"/>
            <a:ext cx="133350" cy="123825"/>
          </a:xfrm>
          <a:prstGeom prst="triangle">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Isosceles Triangle 11"/>
          <p:cNvSpPr/>
          <p:nvPr/>
        </p:nvSpPr>
        <p:spPr>
          <a:xfrm flipV="1">
            <a:off x="5734297" y="2962876"/>
            <a:ext cx="133350" cy="123825"/>
          </a:xfrm>
          <a:prstGeom prst="triangle">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970613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Dudas o preguntas</a:t>
            </a:r>
            <a:endParaRPr lang="es-MX" dirty="0"/>
          </a:p>
        </p:txBody>
      </p:sp>
      <p:sp>
        <p:nvSpPr>
          <p:cNvPr id="6" name="Rectangle 5"/>
          <p:cNvSpPr/>
          <p:nvPr/>
        </p:nvSpPr>
        <p:spPr>
          <a:xfrm rot="5400000">
            <a:off x="-597274" y="1556205"/>
            <a:ext cx="5901488" cy="4702101"/>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Content Placeholder 2"/>
          <p:cNvSpPr>
            <a:spLocks noGrp="1"/>
          </p:cNvSpPr>
          <p:nvPr>
            <p:ph idx="1"/>
          </p:nvPr>
        </p:nvSpPr>
        <p:spPr>
          <a:xfrm>
            <a:off x="501065" y="1834573"/>
            <a:ext cx="3704810" cy="4045613"/>
          </a:xfrm>
        </p:spPr>
        <p:txBody>
          <a:bodyPr>
            <a:noAutofit/>
          </a:bodyPr>
          <a:lstStyle/>
          <a:p>
            <a:pPr>
              <a:lnSpc>
                <a:spcPct val="100000"/>
              </a:lnSpc>
              <a:spcBef>
                <a:spcPts val="1200"/>
              </a:spcBef>
              <a:spcAft>
                <a:spcPts val="1200"/>
              </a:spcAft>
            </a:pPr>
            <a:r>
              <a:rPr lang="es-MX" sz="3200" dirty="0">
                <a:solidFill>
                  <a:schemeClr val="bg1"/>
                </a:solidFill>
              </a:rPr>
              <a:t>Si tienes alguna duda o pregunta, </a:t>
            </a:r>
            <a:r>
              <a:rPr lang="es-MX" sz="3200" dirty="0" smtClean="0">
                <a:solidFill>
                  <a:schemeClr val="bg1"/>
                </a:solidFill>
              </a:rPr>
              <a:t>¡es </a:t>
            </a:r>
            <a:r>
              <a:rPr lang="es-MX" sz="3200" dirty="0">
                <a:solidFill>
                  <a:schemeClr val="bg1"/>
                </a:solidFill>
              </a:rPr>
              <a:t>momento de levantar la mano!</a:t>
            </a:r>
          </a:p>
          <a:p>
            <a:pPr>
              <a:lnSpc>
                <a:spcPct val="100000"/>
              </a:lnSpc>
              <a:spcBef>
                <a:spcPts val="1200"/>
              </a:spcBef>
              <a:spcAft>
                <a:spcPts val="1200"/>
              </a:spcAft>
            </a:pPr>
            <a:r>
              <a:rPr lang="es-MX" sz="3200" dirty="0">
                <a:solidFill>
                  <a:schemeClr val="bg1"/>
                </a:solidFill>
              </a:rPr>
              <a:t>Pasaremos a la actividad de reforzamiento.</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1527" y="2501706"/>
            <a:ext cx="2970943" cy="2711345"/>
          </a:xfrm>
          <a:prstGeom prst="rect">
            <a:avLst/>
          </a:prstGeom>
        </p:spPr>
      </p:pic>
    </p:spTree>
    <p:extLst>
      <p:ext uri="{BB962C8B-B14F-4D97-AF65-F5344CB8AC3E}">
        <p14:creationId xmlns:p14="http://schemas.microsoft.com/office/powerpoint/2010/main" val="357482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67943" y="968829"/>
            <a:ext cx="4376057" cy="5889171"/>
          </a:xfrm>
          <a:prstGeom prst="rect">
            <a:avLst/>
          </a:prstGeom>
        </p:spPr>
      </p:pic>
      <p:sp>
        <p:nvSpPr>
          <p:cNvPr id="2" name="Title 1"/>
          <p:cNvSpPr>
            <a:spLocks noGrp="1"/>
          </p:cNvSpPr>
          <p:nvPr>
            <p:ph type="title"/>
          </p:nvPr>
        </p:nvSpPr>
        <p:spPr/>
        <p:txBody>
          <a:bodyPr>
            <a:normAutofit/>
          </a:bodyPr>
          <a:lstStyle/>
          <a:p>
            <a:r>
              <a:rPr lang="es-MX" dirty="0" smtClean="0"/>
              <a:t>Sumario Generalidades</a:t>
            </a:r>
            <a:endParaRPr lang="es-MX" dirty="0"/>
          </a:p>
        </p:txBody>
      </p:sp>
      <p:sp>
        <p:nvSpPr>
          <p:cNvPr id="3" name="Content Placeholder 2"/>
          <p:cNvSpPr>
            <a:spLocks noGrp="1"/>
          </p:cNvSpPr>
          <p:nvPr>
            <p:ph idx="1"/>
          </p:nvPr>
        </p:nvSpPr>
        <p:spPr>
          <a:xfrm>
            <a:off x="501064" y="1606801"/>
            <a:ext cx="4070936" cy="4245359"/>
          </a:xfrm>
        </p:spPr>
        <p:txBody>
          <a:bodyPr>
            <a:noAutofit/>
          </a:bodyPr>
          <a:lstStyle/>
          <a:p>
            <a:pPr>
              <a:lnSpc>
                <a:spcPct val="100000"/>
              </a:lnSpc>
              <a:spcBef>
                <a:spcPts val="1200"/>
              </a:spcBef>
              <a:spcAft>
                <a:spcPts val="1200"/>
              </a:spcAft>
              <a:buClr>
                <a:srgbClr val="DD0116"/>
              </a:buClr>
            </a:pPr>
            <a:r>
              <a:rPr lang="es-MX" sz="2500" dirty="0"/>
              <a:t>Professional Grade</a:t>
            </a:r>
          </a:p>
          <a:p>
            <a:pPr>
              <a:lnSpc>
                <a:spcPct val="100000"/>
              </a:lnSpc>
              <a:spcBef>
                <a:spcPts val="1200"/>
              </a:spcBef>
              <a:spcAft>
                <a:spcPts val="1200"/>
              </a:spcAft>
              <a:buClr>
                <a:srgbClr val="DD0116"/>
              </a:buClr>
            </a:pPr>
            <a:r>
              <a:rPr lang="es-MX" sz="2500" dirty="0"/>
              <a:t>Generación </a:t>
            </a:r>
            <a:r>
              <a:rPr lang="es-MX" sz="2500" dirty="0" err="1"/>
              <a:t>Yukon</a:t>
            </a:r>
            <a:endParaRPr lang="es-MX" sz="2500" dirty="0"/>
          </a:p>
          <a:p>
            <a:pPr>
              <a:lnSpc>
                <a:spcPct val="100000"/>
              </a:lnSpc>
              <a:spcBef>
                <a:spcPts val="1200"/>
              </a:spcBef>
              <a:spcAft>
                <a:spcPts val="1200"/>
              </a:spcAft>
              <a:buClr>
                <a:srgbClr val="DD0116"/>
              </a:buClr>
            </a:pPr>
            <a:r>
              <a:rPr lang="es-MX" sz="2500" dirty="0"/>
              <a:t>Pilares GMC </a:t>
            </a:r>
            <a:r>
              <a:rPr lang="es-MX" sz="2500" dirty="0" err="1"/>
              <a:t>Yukon</a:t>
            </a:r>
            <a:endParaRPr lang="es-MX" sz="2500" dirty="0"/>
          </a:p>
          <a:p>
            <a:pPr>
              <a:lnSpc>
                <a:spcPct val="100000"/>
              </a:lnSpc>
              <a:spcBef>
                <a:spcPts val="1200"/>
              </a:spcBef>
              <a:spcAft>
                <a:spcPts val="1200"/>
              </a:spcAft>
              <a:buClr>
                <a:srgbClr val="DD0116"/>
              </a:buClr>
            </a:pPr>
            <a:r>
              <a:rPr lang="es-MX" sz="2500" dirty="0"/>
              <a:t>Qué es </a:t>
            </a:r>
            <a:r>
              <a:rPr lang="es-MX" sz="2500" dirty="0" err="1"/>
              <a:t>Denali</a:t>
            </a:r>
            <a:endParaRPr lang="es-MX" sz="2500" dirty="0"/>
          </a:p>
          <a:p>
            <a:pPr>
              <a:lnSpc>
                <a:spcPct val="100000"/>
              </a:lnSpc>
              <a:spcBef>
                <a:spcPts val="1200"/>
              </a:spcBef>
              <a:spcAft>
                <a:spcPts val="1200"/>
              </a:spcAft>
              <a:buClr>
                <a:srgbClr val="DD0116"/>
              </a:buClr>
            </a:pPr>
            <a:r>
              <a:rPr lang="es-MX" sz="2500" dirty="0"/>
              <a:t>Versiones y dimensiones</a:t>
            </a: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4101245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9144000" cy="95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angle 5"/>
          <p:cNvSpPr/>
          <p:nvPr/>
        </p:nvSpPr>
        <p:spPr>
          <a:xfrm>
            <a:off x="0" y="-5431"/>
            <a:ext cx="9144000" cy="964985"/>
          </a:xfrm>
          <a:prstGeom prst="rect">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itle 1"/>
          <p:cNvSpPr>
            <a:spLocks noGrp="1"/>
          </p:cNvSpPr>
          <p:nvPr>
            <p:ph type="title"/>
          </p:nvPr>
        </p:nvSpPr>
        <p:spPr/>
        <p:txBody>
          <a:bodyPr/>
          <a:lstStyle/>
          <a:p>
            <a:r>
              <a:rPr lang="es-MX" dirty="0" smtClean="0"/>
              <a:t>Pregunta para Kit</a:t>
            </a:r>
            <a:endParaRPr lang="es-MX" dirty="0"/>
          </a:p>
        </p:txBody>
      </p:sp>
      <p:pic>
        <p:nvPicPr>
          <p:cNvPr id="4" name="Content Placeholder 3"/>
          <p:cNvPicPr>
            <a:picLocks noGrp="1" noChangeAspect="1"/>
          </p:cNvPicPr>
          <p:nvPr>
            <p:ph idx="1"/>
          </p:nvPr>
        </p:nvPicPr>
        <p:blipFill>
          <a:blip r:embed="rId3" cstate="screen">
            <a:biLevel thresh="25000"/>
            <a:extLst>
              <a:ext uri="{28A0092B-C50C-407E-A947-70E740481C1C}">
                <a14:useLocalDpi xmlns:a14="http://schemas.microsoft.com/office/drawing/2010/main"/>
              </a:ext>
            </a:extLst>
          </a:blip>
          <a:stretch>
            <a:fillRect/>
          </a:stretch>
        </p:blipFill>
        <p:spPr>
          <a:xfrm>
            <a:off x="8130259" y="94687"/>
            <a:ext cx="770181" cy="770181"/>
          </a:xfrm>
        </p:spPr>
      </p:pic>
      <p:sp>
        <p:nvSpPr>
          <p:cNvPr id="5" name="Rectangle 4"/>
          <p:cNvSpPr/>
          <p:nvPr/>
        </p:nvSpPr>
        <p:spPr>
          <a:xfrm>
            <a:off x="826845" y="2394427"/>
            <a:ext cx="7490310" cy="1938992"/>
          </a:xfrm>
          <a:prstGeom prst="rect">
            <a:avLst/>
          </a:prstGeom>
        </p:spPr>
        <p:txBody>
          <a:bodyPr wrap="square">
            <a:spAutoFit/>
          </a:bodyPr>
          <a:lstStyle/>
          <a:p>
            <a:pPr algn="ctr"/>
            <a:r>
              <a:rPr lang="es-ES" sz="4000" dirty="0">
                <a:latin typeface="StratumGMC Bold" panose="020B0506030000020004" pitchFamily="34" charset="0"/>
                <a:ea typeface="Calibri" panose="020F0502020204030204" pitchFamily="34" charset="0"/>
                <a:cs typeface="Times New Roman" panose="02020603050405020304" pitchFamily="18" charset="0"/>
              </a:rPr>
              <a:t>¿Cuál es la diferencia de longitud entre GMC </a:t>
            </a:r>
            <a:r>
              <a:rPr lang="es-ES" sz="4000" dirty="0" err="1">
                <a:latin typeface="StratumGMC Bold" panose="020B0506030000020004" pitchFamily="34" charset="0"/>
                <a:ea typeface="Calibri" panose="020F0502020204030204" pitchFamily="34" charset="0"/>
                <a:cs typeface="Times New Roman" panose="02020603050405020304" pitchFamily="18" charset="0"/>
              </a:rPr>
              <a:t>Yukon</a:t>
            </a:r>
            <a:r>
              <a:rPr lang="es-ES" sz="4000" dirty="0">
                <a:latin typeface="StratumGMC Bold" panose="020B0506030000020004" pitchFamily="34" charset="0"/>
                <a:ea typeface="Calibri" panose="020F0502020204030204" pitchFamily="34" charset="0"/>
                <a:cs typeface="Times New Roman" panose="02020603050405020304" pitchFamily="18" charset="0"/>
              </a:rPr>
              <a:t> </a:t>
            </a:r>
            <a:r>
              <a:rPr lang="es-ES" sz="4000" dirty="0" err="1">
                <a:latin typeface="StratumGMC Bold" panose="020B0506030000020004" pitchFamily="34" charset="0"/>
                <a:ea typeface="Calibri" panose="020F0502020204030204" pitchFamily="34" charset="0"/>
                <a:cs typeface="Times New Roman" panose="02020603050405020304" pitchFamily="18" charset="0"/>
              </a:rPr>
              <a:t>Denali</a:t>
            </a:r>
            <a:r>
              <a:rPr lang="es-ES" sz="4000" dirty="0">
                <a:latin typeface="StratumGMC Bold" panose="020B0506030000020004" pitchFamily="34" charset="0"/>
                <a:ea typeface="Calibri" panose="020F0502020204030204" pitchFamily="34" charset="0"/>
                <a:cs typeface="Times New Roman" panose="02020603050405020304" pitchFamily="18" charset="0"/>
              </a:rPr>
              <a:t> y GMC </a:t>
            </a:r>
            <a:r>
              <a:rPr lang="es-ES" sz="4000" dirty="0" err="1">
                <a:latin typeface="StratumGMC Bold" panose="020B0506030000020004" pitchFamily="34" charset="0"/>
                <a:ea typeface="Calibri" panose="020F0502020204030204" pitchFamily="34" charset="0"/>
                <a:cs typeface="Times New Roman" panose="02020603050405020304" pitchFamily="18" charset="0"/>
              </a:rPr>
              <a:t>Yukon</a:t>
            </a:r>
            <a:r>
              <a:rPr lang="es-ES" sz="4000" dirty="0">
                <a:latin typeface="StratumGMC Bold" panose="020B0506030000020004" pitchFamily="34" charset="0"/>
                <a:ea typeface="Calibri" panose="020F0502020204030204" pitchFamily="34" charset="0"/>
                <a:cs typeface="Times New Roman" panose="02020603050405020304" pitchFamily="18" charset="0"/>
              </a:rPr>
              <a:t> </a:t>
            </a:r>
            <a:r>
              <a:rPr lang="es-ES" sz="4000" dirty="0" err="1">
                <a:latin typeface="StratumGMC Bold" panose="020B0506030000020004" pitchFamily="34" charset="0"/>
                <a:ea typeface="Calibri" panose="020F0502020204030204" pitchFamily="34" charset="0"/>
                <a:cs typeface="Times New Roman" panose="02020603050405020304" pitchFamily="18" charset="0"/>
              </a:rPr>
              <a:t>Denali</a:t>
            </a:r>
            <a:r>
              <a:rPr lang="es-ES" sz="4000" dirty="0">
                <a:latin typeface="StratumGMC Bold" panose="020B0506030000020004" pitchFamily="34" charset="0"/>
                <a:ea typeface="Calibri" panose="020F0502020204030204" pitchFamily="34" charset="0"/>
                <a:cs typeface="Times New Roman" panose="02020603050405020304" pitchFamily="18" charset="0"/>
              </a:rPr>
              <a:t> XL?</a:t>
            </a:r>
          </a:p>
        </p:txBody>
      </p:sp>
    </p:spTree>
    <p:extLst>
      <p:ext uri="{BB962C8B-B14F-4D97-AF65-F5344CB8AC3E}">
        <p14:creationId xmlns:p14="http://schemas.microsoft.com/office/powerpoint/2010/main" val="3262879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3021" y="4214644"/>
            <a:ext cx="7194332" cy="1107996"/>
          </a:xfrm>
          <a:prstGeom prst="rect">
            <a:avLst/>
          </a:prstGeom>
        </p:spPr>
        <p:txBody>
          <a:bodyPr wrap="square">
            <a:spAutoFit/>
          </a:bodyPr>
          <a:lstStyle/>
          <a:p>
            <a:r>
              <a:rPr lang="es-ES" sz="6600" dirty="0" smtClean="0">
                <a:latin typeface="StratumGMC Bold" panose="020B0506030000020004" pitchFamily="34" charset="0"/>
                <a:ea typeface="Calibri" panose="020F0502020204030204" pitchFamily="34" charset="0"/>
                <a:cs typeface="Times New Roman" panose="02020603050405020304" pitchFamily="18" charset="0"/>
              </a:rPr>
              <a:t>Regresamos….</a:t>
            </a:r>
            <a:endParaRPr lang="es-ES" sz="6600" dirty="0">
              <a:latin typeface="StratumGMC Bold" panose="020B0506030000020004" pitchFamily="34" charset="0"/>
              <a:ea typeface="Calibri" panose="020F0502020204030204" pitchFamily="34" charset="0"/>
              <a:cs typeface="Times New Roman" panose="02020603050405020304" pitchFamily="18"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658207" y="1295110"/>
            <a:ext cx="2857143" cy="2857143"/>
          </a:xfrm>
        </p:spPr>
      </p:pic>
    </p:spTree>
    <p:extLst>
      <p:ext uri="{BB962C8B-B14F-4D97-AF65-F5344CB8AC3E}">
        <p14:creationId xmlns:p14="http://schemas.microsoft.com/office/powerpoint/2010/main" val="742980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s-MX" dirty="0" smtClean="0"/>
              <a:t>Recomendaciones</a:t>
            </a:r>
            <a:endParaRPr lang="es-MX" dirty="0"/>
          </a:p>
        </p:txBody>
      </p:sp>
      <p:sp>
        <p:nvSpPr>
          <p:cNvPr id="14" name="Text Placeholder 13"/>
          <p:cNvSpPr>
            <a:spLocks noGrp="1"/>
          </p:cNvSpPr>
          <p:nvPr>
            <p:ph type="body" sz="quarter" idx="17"/>
          </p:nvPr>
        </p:nvSpPr>
        <p:spPr>
          <a:xfrm>
            <a:off x="4582621" y="2089442"/>
            <a:ext cx="3704563" cy="3685999"/>
          </a:xfrm>
          <a:noFill/>
          <a:effectLst/>
        </p:spPr>
        <p:txBody>
          <a:bodyPr>
            <a:noAutofit/>
          </a:bodyPr>
          <a:lstStyle/>
          <a:p>
            <a:pPr marL="228600" indent="-228600">
              <a:lnSpc>
                <a:spcPct val="100000"/>
              </a:lnSpc>
              <a:buClr>
                <a:srgbClr val="DD0116"/>
              </a:buClr>
              <a:buFont typeface="Arial" panose="020B0604020202020204" pitchFamily="34" charset="0"/>
              <a:buChar char="•"/>
            </a:pPr>
            <a:r>
              <a:rPr lang="es-MX" sz="2500" dirty="0" smtClean="0">
                <a:solidFill>
                  <a:sysClr val="windowText" lastClr="000000"/>
                </a:solidFill>
              </a:rPr>
              <a:t>Lugar </a:t>
            </a:r>
            <a:r>
              <a:rPr lang="es-MX" sz="2500" dirty="0">
                <a:solidFill>
                  <a:sysClr val="windowText" lastClr="000000"/>
                </a:solidFill>
              </a:rPr>
              <a:t>ventilado y </a:t>
            </a:r>
            <a:r>
              <a:rPr lang="es-MX" sz="2500" dirty="0" smtClean="0">
                <a:solidFill>
                  <a:sysClr val="windowText" lastClr="000000"/>
                </a:solidFill>
              </a:rPr>
              <a:t>con buena </a:t>
            </a:r>
            <a:r>
              <a:rPr lang="es-MX" sz="2500" dirty="0">
                <a:solidFill>
                  <a:sysClr val="windowText" lastClr="000000"/>
                </a:solidFill>
              </a:rPr>
              <a:t>iluminación</a:t>
            </a:r>
            <a:r>
              <a:rPr lang="es-MX" sz="2500" dirty="0" smtClean="0">
                <a:solidFill>
                  <a:sysClr val="windowText" lastClr="000000"/>
                </a:solidFill>
              </a:rPr>
              <a:t>.</a:t>
            </a:r>
            <a:endParaRPr lang="es-MX" sz="2500" dirty="0">
              <a:solidFill>
                <a:sysClr val="windowText" lastClr="000000"/>
              </a:solidFill>
            </a:endParaRPr>
          </a:p>
          <a:p>
            <a:pPr marL="228600" indent="-228600">
              <a:lnSpc>
                <a:spcPct val="100000"/>
              </a:lnSpc>
              <a:buClr>
                <a:srgbClr val="DD0116"/>
              </a:buClr>
              <a:buFont typeface="Arial" panose="020B0604020202020204" pitchFamily="34" charset="0"/>
              <a:buChar char="•"/>
            </a:pPr>
            <a:r>
              <a:rPr lang="es-MX" sz="2500" dirty="0">
                <a:solidFill>
                  <a:sysClr val="windowText" lastClr="000000"/>
                </a:solidFill>
              </a:rPr>
              <a:t>Buena conexión a internet.</a:t>
            </a:r>
          </a:p>
          <a:p>
            <a:pPr marL="228600" indent="-228600">
              <a:lnSpc>
                <a:spcPct val="100000"/>
              </a:lnSpc>
              <a:buClr>
                <a:srgbClr val="DD0116"/>
              </a:buClr>
              <a:buFont typeface="Arial" panose="020B0604020202020204" pitchFamily="34" charset="0"/>
              <a:buChar char="•"/>
            </a:pPr>
            <a:r>
              <a:rPr lang="es-MX" sz="2500" dirty="0">
                <a:solidFill>
                  <a:sysClr val="windowText" lastClr="000000"/>
                </a:solidFill>
              </a:rPr>
              <a:t>Papel y pluma para tomar notas.</a:t>
            </a:r>
          </a:p>
          <a:p>
            <a:pPr marL="228600" indent="-228600">
              <a:lnSpc>
                <a:spcPct val="100000"/>
              </a:lnSpc>
              <a:buClr>
                <a:srgbClr val="DD0116"/>
              </a:buClr>
              <a:buFont typeface="Arial" panose="020B0604020202020204" pitchFamily="34" charset="0"/>
              <a:buChar char="•"/>
            </a:pPr>
            <a:r>
              <a:rPr lang="es-MX" sz="2500" dirty="0">
                <a:solidFill>
                  <a:sysClr val="windowText" lastClr="000000"/>
                </a:solidFill>
              </a:rPr>
              <a:t>Evita el uso </a:t>
            </a:r>
            <a:r>
              <a:rPr lang="es-MX" sz="2500" dirty="0" smtClean="0">
                <a:solidFill>
                  <a:sysClr val="windowText" lastClr="000000"/>
                </a:solidFill>
              </a:rPr>
              <a:t>de e-mail y celular.</a:t>
            </a:r>
            <a:endParaRPr lang="es-MX" sz="2500" dirty="0">
              <a:solidFill>
                <a:sysClr val="windowText" lastClr="000000"/>
              </a:solidFill>
            </a:endParaRPr>
          </a:p>
        </p:txBody>
      </p:sp>
      <p:pic>
        <p:nvPicPr>
          <p:cNvPr id="7"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780" y="957009"/>
            <a:ext cx="3885199" cy="59191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54373" y="3936812"/>
            <a:ext cx="453022" cy="476865"/>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29987" y="2120436"/>
            <a:ext cx="453023" cy="453023"/>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11721" y="4822557"/>
            <a:ext cx="334713" cy="598512"/>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75030" y="3067683"/>
            <a:ext cx="551689" cy="399289"/>
          </a:xfrm>
          <a:prstGeom prst="rect">
            <a:avLst/>
          </a:prstGeom>
        </p:spPr>
      </p:pic>
      <p:cxnSp>
        <p:nvCxnSpPr>
          <p:cNvPr id="11" name="Straight Connector 10"/>
          <p:cNvCxnSpPr/>
          <p:nvPr/>
        </p:nvCxnSpPr>
        <p:spPr>
          <a:xfrm>
            <a:off x="4029987" y="4883517"/>
            <a:ext cx="496732" cy="496732"/>
          </a:xfrm>
          <a:prstGeom prst="line">
            <a:avLst/>
          </a:prstGeom>
          <a:ln w="38100">
            <a:solidFill>
              <a:srgbClr val="DD01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800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125156"/>
            <a:ext cx="9144000" cy="173284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Picture Placeholder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209674"/>
          </a:xfrm>
          <a:prstGeom prst="rect">
            <a:avLst/>
          </a:prstGeom>
          <a:effectLst>
            <a:innerShdw blurRad="63500" dist="609600" dir="5400000">
              <a:prstClr val="black">
                <a:alpha val="40000"/>
              </a:prstClr>
            </a:innerShdw>
          </a:effectLst>
        </p:spPr>
      </p:pic>
      <p:sp>
        <p:nvSpPr>
          <p:cNvPr id="11"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6" name="Text Placeholder 5"/>
          <p:cNvSpPr>
            <a:spLocks noGrp="1"/>
          </p:cNvSpPr>
          <p:nvPr>
            <p:ph type="body" sz="quarter" idx="4294967295"/>
          </p:nvPr>
        </p:nvSpPr>
        <p:spPr>
          <a:xfrm>
            <a:off x="0" y="223838"/>
            <a:ext cx="7945438" cy="747712"/>
          </a:xfrm>
          <a:prstGeom prst="rect">
            <a:avLst/>
          </a:prstGeom>
        </p:spPr>
        <p:txBody>
          <a:bodyPr>
            <a:normAutofit/>
          </a:bodyPr>
          <a:lstStyle/>
          <a:p>
            <a:pPr marL="0" indent="0">
              <a:buNone/>
            </a:pPr>
            <a:r>
              <a:rPr lang="es-MX" sz="4400" dirty="0">
                <a:solidFill>
                  <a:schemeClr val="bg1"/>
                </a:solidFill>
                <a:latin typeface="StratumGMC Bold" panose="020B0506030000020004" pitchFamily="34" charset="0"/>
              </a:rPr>
              <a:t> </a:t>
            </a:r>
            <a:r>
              <a:rPr lang="es-MX" sz="4400" dirty="0" smtClean="0">
                <a:solidFill>
                  <a:schemeClr val="bg1"/>
                </a:solidFill>
                <a:latin typeface="StratumGMC Bold" panose="020B0506030000020004" pitchFamily="34" charset="0"/>
              </a:rPr>
              <a:t>   Módulo 2 – Diseño Exterior</a:t>
            </a:r>
            <a:endParaRPr lang="es-MX" sz="4400" dirty="0">
              <a:solidFill>
                <a:schemeClr val="bg1"/>
              </a:solidFill>
              <a:latin typeface="StratumGMC Bold" panose="020B0506030000020004" pitchFamily="34" charset="0"/>
            </a:endParaRPr>
          </a:p>
        </p:txBody>
      </p:sp>
      <p:sp>
        <p:nvSpPr>
          <p:cNvPr id="2" name="Rectangle 1"/>
          <p:cNvSpPr/>
          <p:nvPr/>
        </p:nvSpPr>
        <p:spPr>
          <a:xfrm>
            <a:off x="424366" y="5362489"/>
            <a:ext cx="8141853" cy="1246495"/>
          </a:xfrm>
          <a:prstGeom prst="rect">
            <a:avLst/>
          </a:prstGeom>
        </p:spPr>
        <p:txBody>
          <a:bodyPr wrap="square">
            <a:spAutoFit/>
          </a:bodyPr>
          <a:lstStyle/>
          <a:p>
            <a:pPr algn="ctr"/>
            <a:r>
              <a:rPr lang="es-MX" sz="2500" dirty="0">
                <a:solidFill>
                  <a:schemeClr val="bg1"/>
                </a:solidFill>
                <a:latin typeface="StratumGMC Bold" panose="020B0506030000020004" pitchFamily="34" charset="0"/>
                <a:ea typeface="Arial"/>
                <a:cs typeface="Arial"/>
              </a:rPr>
              <a:t>Identificar los atributos que colocan a GMC </a:t>
            </a:r>
            <a:r>
              <a:rPr lang="es-MX" sz="2500" dirty="0" err="1" smtClean="0">
                <a:solidFill>
                  <a:schemeClr val="bg1"/>
                </a:solidFill>
                <a:latin typeface="StratumGMC Bold" panose="020B0506030000020004" pitchFamily="34" charset="0"/>
                <a:ea typeface="Arial"/>
                <a:cs typeface="Arial"/>
              </a:rPr>
              <a:t>Yukon</a:t>
            </a:r>
            <a:r>
              <a:rPr lang="es-MX" sz="2500" dirty="0" smtClean="0">
                <a:solidFill>
                  <a:schemeClr val="bg1"/>
                </a:solidFill>
                <a:latin typeface="StratumGMC Bold" panose="020B0506030000020004" pitchFamily="34" charset="0"/>
                <a:ea typeface="Arial"/>
                <a:cs typeface="Arial"/>
              </a:rPr>
              <a:t> </a:t>
            </a:r>
            <a:r>
              <a:rPr lang="es-MX" sz="2500" dirty="0" err="1" smtClean="0">
                <a:solidFill>
                  <a:schemeClr val="bg1"/>
                </a:solidFill>
                <a:latin typeface="StratumGMC Bold" panose="020B0506030000020004" pitchFamily="34" charset="0"/>
                <a:ea typeface="Arial"/>
                <a:cs typeface="Arial"/>
              </a:rPr>
              <a:t>Denali</a:t>
            </a:r>
            <a:r>
              <a:rPr lang="es-MX" sz="2500" dirty="0" smtClean="0">
                <a:solidFill>
                  <a:schemeClr val="bg1"/>
                </a:solidFill>
                <a:latin typeface="StratumGMC Bold" panose="020B0506030000020004" pitchFamily="34" charset="0"/>
                <a:ea typeface="Arial"/>
                <a:cs typeface="Arial"/>
              </a:rPr>
              <a:t> 2021 </a:t>
            </a:r>
            <a:r>
              <a:rPr lang="es-MX" sz="2500" dirty="0">
                <a:solidFill>
                  <a:schemeClr val="bg1"/>
                </a:solidFill>
                <a:latin typeface="StratumGMC Bold" panose="020B0506030000020004" pitchFamily="34" charset="0"/>
                <a:ea typeface="Arial"/>
                <a:cs typeface="Arial"/>
              </a:rPr>
              <a:t>como una </a:t>
            </a:r>
            <a:r>
              <a:rPr lang="es-MX" sz="2500" dirty="0" smtClean="0">
                <a:solidFill>
                  <a:schemeClr val="bg1"/>
                </a:solidFill>
                <a:latin typeface="StratumGMC Bold" panose="020B0506030000020004" pitchFamily="34" charset="0"/>
                <a:ea typeface="Arial"/>
                <a:cs typeface="Arial"/>
              </a:rPr>
              <a:t>SUV </a:t>
            </a:r>
            <a:r>
              <a:rPr lang="es-MX" sz="2500" dirty="0">
                <a:solidFill>
                  <a:schemeClr val="bg1"/>
                </a:solidFill>
                <a:latin typeface="StratumGMC Bold" panose="020B0506030000020004" pitchFamily="34" charset="0"/>
                <a:ea typeface="Arial"/>
                <a:cs typeface="Arial"/>
              </a:rPr>
              <a:t>poderosa e imponente como nunca la has visto.</a:t>
            </a:r>
          </a:p>
        </p:txBody>
      </p:sp>
    </p:spTree>
    <p:extLst>
      <p:ext uri="{BB962C8B-B14F-4D97-AF65-F5344CB8AC3E}">
        <p14:creationId xmlns:p14="http://schemas.microsoft.com/office/powerpoint/2010/main" val="794520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2" name="Title 1"/>
          <p:cNvSpPr>
            <a:spLocks noGrp="1"/>
          </p:cNvSpPr>
          <p:nvPr>
            <p:ph type="title"/>
          </p:nvPr>
        </p:nvSpPr>
        <p:spPr>
          <a:xfrm>
            <a:off x="628650" y="153086"/>
            <a:ext cx="7535918" cy="804909"/>
          </a:xfrm>
        </p:spPr>
        <p:txBody>
          <a:bodyPr>
            <a:normAutofit/>
          </a:bodyPr>
          <a:lstStyle/>
          <a:p>
            <a:r>
              <a:rPr lang="es-MX" sz="4400" dirty="0" smtClean="0">
                <a:solidFill>
                  <a:schemeClr val="bg1"/>
                </a:solidFill>
              </a:rPr>
              <a:t>Parrilla</a:t>
            </a:r>
            <a:endParaRPr lang="es-MX" sz="4400" dirty="0">
              <a:solidFill>
                <a:schemeClr val="bg1"/>
              </a:solidFill>
            </a:endParaRPr>
          </a:p>
        </p:txBody>
      </p:sp>
      <p:sp>
        <p:nvSpPr>
          <p:cNvPr id="6" name="Content Placeholder 5"/>
          <p:cNvSpPr>
            <a:spLocks noGrp="1"/>
          </p:cNvSpPr>
          <p:nvPr>
            <p:ph idx="1"/>
          </p:nvPr>
        </p:nvSpPr>
        <p:spPr>
          <a:xfrm>
            <a:off x="628650" y="4176370"/>
            <a:ext cx="5206666" cy="2043363"/>
          </a:xfrm>
        </p:spPr>
        <p:txBody>
          <a:bodyPr>
            <a:noAutofit/>
          </a:bodyPr>
          <a:lstStyle/>
          <a:p>
            <a:pPr>
              <a:lnSpc>
                <a:spcPct val="100000"/>
              </a:lnSpc>
              <a:spcBef>
                <a:spcPts val="1200"/>
              </a:spcBef>
              <a:spcAft>
                <a:spcPts val="1200"/>
              </a:spcAft>
              <a:buClr>
                <a:srgbClr val="E31837"/>
              </a:buClr>
            </a:pPr>
            <a:r>
              <a:rPr lang="es-MX" sz="2500" dirty="0"/>
              <a:t>Estilo multidimensional</a:t>
            </a:r>
          </a:p>
          <a:p>
            <a:pPr>
              <a:lnSpc>
                <a:spcPct val="100000"/>
              </a:lnSpc>
              <a:spcBef>
                <a:spcPts val="1200"/>
              </a:spcBef>
              <a:spcAft>
                <a:spcPts val="1200"/>
              </a:spcAft>
              <a:buClr>
                <a:srgbClr val="E31837"/>
              </a:buClr>
            </a:pPr>
            <a:r>
              <a:rPr lang="es-MX" sz="2500" dirty="0"/>
              <a:t>Sofisticada y poderosa</a:t>
            </a:r>
          </a:p>
          <a:p>
            <a:pPr>
              <a:lnSpc>
                <a:spcPct val="100000"/>
              </a:lnSpc>
              <a:spcBef>
                <a:spcPts val="1200"/>
              </a:spcBef>
              <a:spcAft>
                <a:spcPts val="1200"/>
              </a:spcAft>
              <a:buClr>
                <a:srgbClr val="E31837"/>
              </a:buClr>
            </a:pPr>
            <a:r>
              <a:rPr lang="es-MX" sz="2500" dirty="0"/>
              <a:t>Más de 10,000 piezas diferentes para lograr una vista </a:t>
            </a:r>
            <a:r>
              <a:rPr lang="es-MX" sz="2500" dirty="0" smtClean="0"/>
              <a:t>armoniosa</a:t>
            </a:r>
            <a:endParaRPr lang="es-MX" sz="2500" dirty="0"/>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87186"/>
            <a:ext cx="9144000" cy="3054450"/>
          </a:xfrm>
          <a:prstGeom prst="rect">
            <a:avLst/>
          </a:prstGeom>
        </p:spPr>
      </p:pic>
    </p:spTree>
    <p:extLst>
      <p:ext uri="{BB962C8B-B14F-4D97-AF65-F5344CB8AC3E}">
        <p14:creationId xmlns:p14="http://schemas.microsoft.com/office/powerpoint/2010/main" val="12151441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2" name="Title 1"/>
          <p:cNvSpPr>
            <a:spLocks noGrp="1"/>
          </p:cNvSpPr>
          <p:nvPr>
            <p:ph type="title"/>
          </p:nvPr>
        </p:nvSpPr>
        <p:spPr>
          <a:xfrm>
            <a:off x="604587" y="167276"/>
            <a:ext cx="7535918" cy="804909"/>
          </a:xfrm>
        </p:spPr>
        <p:txBody>
          <a:bodyPr>
            <a:normAutofit/>
          </a:bodyPr>
          <a:lstStyle/>
          <a:p>
            <a:r>
              <a:rPr lang="es-MX" sz="4400" dirty="0" smtClean="0">
                <a:solidFill>
                  <a:schemeClr val="bg1"/>
                </a:solidFill>
              </a:rPr>
              <a:t>Faros</a:t>
            </a:r>
            <a:endParaRPr lang="es-MX" sz="4400" dirty="0">
              <a:solidFill>
                <a:schemeClr val="bg1"/>
              </a:solidFill>
            </a:endParaRPr>
          </a:p>
        </p:txBody>
      </p:sp>
      <p:sp>
        <p:nvSpPr>
          <p:cNvPr id="9" name="Content Placeholder 2"/>
          <p:cNvSpPr>
            <a:spLocks noGrp="1"/>
          </p:cNvSpPr>
          <p:nvPr>
            <p:ph idx="1"/>
          </p:nvPr>
        </p:nvSpPr>
        <p:spPr>
          <a:xfrm>
            <a:off x="445897" y="4556603"/>
            <a:ext cx="8081984" cy="1826139"/>
          </a:xfrm>
        </p:spPr>
        <p:txBody>
          <a:bodyPr>
            <a:normAutofit/>
          </a:bodyPr>
          <a:lstStyle/>
          <a:p>
            <a:pPr>
              <a:lnSpc>
                <a:spcPct val="100000"/>
              </a:lnSpc>
              <a:spcBef>
                <a:spcPts val="600"/>
              </a:spcBef>
              <a:spcAft>
                <a:spcPts val="600"/>
              </a:spcAft>
              <a:buClr>
                <a:srgbClr val="E31837"/>
              </a:buClr>
            </a:pPr>
            <a:r>
              <a:rPr lang="es-MX" sz="2500" dirty="0"/>
              <a:t>Faros LED en forma de “C”.</a:t>
            </a:r>
          </a:p>
          <a:p>
            <a:pPr>
              <a:lnSpc>
                <a:spcPct val="100000"/>
              </a:lnSpc>
              <a:spcBef>
                <a:spcPts val="600"/>
              </a:spcBef>
              <a:spcAft>
                <a:spcPts val="600"/>
              </a:spcAft>
              <a:buClr>
                <a:srgbClr val="E31837"/>
              </a:buClr>
            </a:pPr>
            <a:r>
              <a:rPr lang="es-MX" sz="2500" dirty="0"/>
              <a:t>Tecnología </a:t>
            </a:r>
            <a:r>
              <a:rPr lang="es-MX" sz="2500" dirty="0" err="1"/>
              <a:t>IntelliBeam</a:t>
            </a:r>
            <a:r>
              <a:rPr lang="es-MX" sz="2500" dirty="0"/>
              <a:t> Autocontrol®</a:t>
            </a:r>
          </a:p>
          <a:p>
            <a:pPr>
              <a:lnSpc>
                <a:spcPct val="100000"/>
              </a:lnSpc>
              <a:spcBef>
                <a:spcPts val="600"/>
              </a:spcBef>
              <a:spcAft>
                <a:spcPts val="600"/>
              </a:spcAft>
              <a:buClr>
                <a:srgbClr val="E31837"/>
              </a:buClr>
            </a:pPr>
            <a:r>
              <a:rPr lang="es-MX" sz="2500" dirty="0"/>
              <a:t>Facilita la conducción</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4912" y="4846712"/>
            <a:ext cx="1359699" cy="897579"/>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r="-119"/>
          <a:stretch/>
        </p:blipFill>
        <p:spPr>
          <a:xfrm>
            <a:off x="0" y="966742"/>
            <a:ext cx="9144000" cy="2416628"/>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r="-179"/>
          <a:stretch/>
        </p:blipFill>
        <p:spPr>
          <a:xfrm>
            <a:off x="0" y="974271"/>
            <a:ext cx="9144000" cy="3145972"/>
          </a:xfrm>
          <a:prstGeom prst="rect">
            <a:avLst/>
          </a:prstGeom>
        </p:spPr>
      </p:pic>
    </p:spTree>
    <p:extLst>
      <p:ext uri="{BB962C8B-B14F-4D97-AF65-F5344CB8AC3E}">
        <p14:creationId xmlns:p14="http://schemas.microsoft.com/office/powerpoint/2010/main" val="36034718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2" name="Title 1"/>
          <p:cNvSpPr>
            <a:spLocks noGrp="1"/>
          </p:cNvSpPr>
          <p:nvPr>
            <p:ph type="title"/>
          </p:nvPr>
        </p:nvSpPr>
        <p:spPr>
          <a:xfrm>
            <a:off x="628650" y="141055"/>
            <a:ext cx="7535918" cy="804909"/>
          </a:xfrm>
        </p:spPr>
        <p:txBody>
          <a:bodyPr>
            <a:normAutofit/>
          </a:bodyPr>
          <a:lstStyle/>
          <a:p>
            <a:r>
              <a:rPr lang="es-MX" sz="4400" dirty="0" smtClean="0">
                <a:solidFill>
                  <a:schemeClr val="bg1"/>
                </a:solidFill>
              </a:rPr>
              <a:t>Estribos</a:t>
            </a:r>
            <a:endParaRPr lang="es-MX" sz="4400" dirty="0">
              <a:solidFill>
                <a:schemeClr val="bg1"/>
              </a:solidFill>
            </a:endParaRPr>
          </a:p>
        </p:txBody>
      </p:sp>
      <p:sp>
        <p:nvSpPr>
          <p:cNvPr id="5" name="Content Placeholder 2"/>
          <p:cNvSpPr txBox="1">
            <a:spLocks/>
          </p:cNvSpPr>
          <p:nvPr/>
        </p:nvSpPr>
        <p:spPr>
          <a:xfrm>
            <a:off x="5538405" y="3242467"/>
            <a:ext cx="3240769" cy="30764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tratumGMC Regular" panose="020B050603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tratumGMC Regular" panose="020B050603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tratumGMC Regular" panose="020B050603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buClr>
                <a:srgbClr val="E31837"/>
              </a:buClr>
            </a:pPr>
            <a:r>
              <a:rPr lang="es-MX" sz="2500" dirty="0"/>
              <a:t>Son </a:t>
            </a:r>
            <a:r>
              <a:rPr lang="es-MX" sz="2500" dirty="0" smtClean="0"/>
              <a:t>retráctiles</a:t>
            </a:r>
          </a:p>
          <a:p>
            <a:pPr>
              <a:spcAft>
                <a:spcPts val="1000"/>
              </a:spcAft>
              <a:buClr>
                <a:srgbClr val="E31837"/>
              </a:buClr>
            </a:pPr>
            <a:r>
              <a:rPr lang="es-MX" sz="2500" dirty="0" smtClean="0"/>
              <a:t>Despliegan al abrir algunas de sus puertas</a:t>
            </a:r>
          </a:p>
          <a:p>
            <a:pPr>
              <a:spcAft>
                <a:spcPts val="1000"/>
              </a:spcAft>
              <a:buClr>
                <a:srgbClr val="E31837"/>
              </a:buClr>
            </a:pPr>
            <a:r>
              <a:rPr lang="es-MX" sz="2500" dirty="0" smtClean="0"/>
              <a:t>Iluminados </a:t>
            </a:r>
            <a:r>
              <a:rPr lang="es-MX" sz="2500" dirty="0"/>
              <a:t>para un mejor y más seguro acceso</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43081" y="1425083"/>
            <a:ext cx="1906410" cy="1364486"/>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329" y="972185"/>
            <a:ext cx="5132615" cy="5907586"/>
          </a:xfrm>
          <a:prstGeom prst="rect">
            <a:avLst/>
          </a:prstGeom>
        </p:spPr>
      </p:pic>
    </p:spTree>
    <p:extLst>
      <p:ext uri="{BB962C8B-B14F-4D97-AF65-F5344CB8AC3E}">
        <p14:creationId xmlns:p14="http://schemas.microsoft.com/office/powerpoint/2010/main" val="35880137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2" name="Title 1"/>
          <p:cNvSpPr>
            <a:spLocks noGrp="1"/>
          </p:cNvSpPr>
          <p:nvPr>
            <p:ph type="title"/>
          </p:nvPr>
        </p:nvSpPr>
        <p:spPr>
          <a:xfrm>
            <a:off x="628649" y="165118"/>
            <a:ext cx="7901739" cy="804909"/>
          </a:xfrm>
        </p:spPr>
        <p:txBody>
          <a:bodyPr>
            <a:noAutofit/>
          </a:bodyPr>
          <a:lstStyle/>
          <a:p>
            <a:r>
              <a:rPr lang="es-MX" sz="4400" dirty="0">
                <a:solidFill>
                  <a:schemeClr val="bg1"/>
                </a:solidFill>
              </a:rPr>
              <a:t>Espejos </a:t>
            </a:r>
            <a:r>
              <a:rPr lang="es-MX" sz="4400" dirty="0" smtClean="0">
                <a:solidFill>
                  <a:schemeClr val="bg1"/>
                </a:solidFill>
              </a:rPr>
              <a:t>laterales</a:t>
            </a:r>
            <a:endParaRPr lang="es-MX" sz="4400" dirty="0">
              <a:solidFill>
                <a:schemeClr val="bg1"/>
              </a:solidFill>
            </a:endParaRPr>
          </a:p>
        </p:txBody>
      </p:sp>
      <p:sp>
        <p:nvSpPr>
          <p:cNvPr id="6" name="Content Placeholder 2"/>
          <p:cNvSpPr txBox="1">
            <a:spLocks/>
          </p:cNvSpPr>
          <p:nvPr/>
        </p:nvSpPr>
        <p:spPr>
          <a:xfrm>
            <a:off x="268628" y="1327201"/>
            <a:ext cx="3704567" cy="3461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tratumGMC Regular" panose="020B050603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tratumGMC Regular" panose="020B050603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tratumGMC Regular" panose="020B050603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E31837"/>
              </a:buClr>
            </a:pPr>
            <a:r>
              <a:rPr lang="es-MX" sz="2500" smtClean="0"/>
              <a:t>Más grandes para una mejor visibilidad</a:t>
            </a:r>
          </a:p>
          <a:p>
            <a:pPr>
              <a:lnSpc>
                <a:spcPct val="100000"/>
              </a:lnSpc>
              <a:spcBef>
                <a:spcPts val="600"/>
              </a:spcBef>
              <a:spcAft>
                <a:spcPts val="600"/>
              </a:spcAft>
              <a:buClr>
                <a:srgbClr val="E31837"/>
              </a:buClr>
            </a:pPr>
            <a:r>
              <a:rPr lang="es-MX" sz="2500" smtClean="0"/>
              <a:t>Al color de la carrocería con insertos en aluminio</a:t>
            </a:r>
          </a:p>
          <a:p>
            <a:pPr>
              <a:lnSpc>
                <a:spcPct val="100000"/>
              </a:lnSpc>
              <a:spcBef>
                <a:spcPts val="600"/>
              </a:spcBef>
              <a:spcAft>
                <a:spcPts val="600"/>
              </a:spcAft>
              <a:buClr>
                <a:srgbClr val="E31837"/>
              </a:buClr>
            </a:pPr>
            <a:r>
              <a:rPr lang="es-MX" sz="2500" smtClean="0"/>
              <a:t>Ajustables y abatibles eléctricamente</a:t>
            </a:r>
          </a:p>
          <a:p>
            <a:pPr>
              <a:lnSpc>
                <a:spcPct val="100000"/>
              </a:lnSpc>
              <a:spcBef>
                <a:spcPts val="600"/>
              </a:spcBef>
              <a:spcAft>
                <a:spcPts val="600"/>
              </a:spcAft>
              <a:buClr>
                <a:srgbClr val="E31837"/>
              </a:buClr>
            </a:pPr>
            <a:r>
              <a:rPr lang="es-MX" sz="2500" smtClean="0"/>
              <a:t>Luz direccional y luz de cortesía</a:t>
            </a:r>
            <a:endParaRPr lang="es-MX" sz="2500"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34543" y="970027"/>
            <a:ext cx="4904014" cy="5887973"/>
          </a:xfrm>
          <a:prstGeom prst="rect">
            <a:avLst/>
          </a:prstGeom>
        </p:spPr>
      </p:pic>
      <p:sp>
        <p:nvSpPr>
          <p:cNvPr id="3" name="Rectangle 2"/>
          <p:cNvSpPr/>
          <p:nvPr/>
        </p:nvSpPr>
        <p:spPr>
          <a:xfrm>
            <a:off x="542720" y="5060992"/>
            <a:ext cx="3529320" cy="1246495"/>
          </a:xfrm>
          <a:prstGeom prst="rect">
            <a:avLst/>
          </a:prstGeom>
        </p:spPr>
        <p:txBody>
          <a:bodyPr wrap="square">
            <a:spAutoFit/>
          </a:bodyPr>
          <a:lstStyle/>
          <a:p>
            <a:pPr>
              <a:spcBef>
                <a:spcPts val="1800"/>
              </a:spcBef>
              <a:spcAft>
                <a:spcPts val="1800"/>
              </a:spcAft>
            </a:pPr>
            <a:r>
              <a:rPr lang="es-ES" sz="2500" dirty="0">
                <a:latin typeface="StratumGMC Regular" panose="020B0506030000020004" pitchFamily="34" charset="0"/>
              </a:rPr>
              <a:t>Ajustes – Vehículo – Confort y conveniencia – abatimiento de espejos</a:t>
            </a:r>
          </a:p>
        </p:txBody>
      </p:sp>
    </p:spTree>
    <p:extLst>
      <p:ext uri="{BB962C8B-B14F-4D97-AF65-F5344CB8AC3E}">
        <p14:creationId xmlns:p14="http://schemas.microsoft.com/office/powerpoint/2010/main" val="3265013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2" name="Title 1"/>
          <p:cNvSpPr>
            <a:spLocks noGrp="1"/>
          </p:cNvSpPr>
          <p:nvPr>
            <p:ph type="title"/>
          </p:nvPr>
        </p:nvSpPr>
        <p:spPr>
          <a:xfrm>
            <a:off x="628650" y="165118"/>
            <a:ext cx="7535918" cy="804909"/>
          </a:xfrm>
        </p:spPr>
        <p:txBody>
          <a:bodyPr>
            <a:normAutofit/>
          </a:bodyPr>
          <a:lstStyle/>
          <a:p>
            <a:r>
              <a:rPr lang="es-MX" sz="4400" dirty="0" smtClean="0">
                <a:solidFill>
                  <a:schemeClr val="bg1"/>
                </a:solidFill>
              </a:rPr>
              <a:t>Rines</a:t>
            </a:r>
            <a:endParaRPr lang="es-MX" sz="4400" dirty="0">
              <a:solidFill>
                <a:schemeClr val="bg1"/>
              </a:solidFill>
            </a:endParaRPr>
          </a:p>
        </p:txBody>
      </p:sp>
      <p:sp>
        <p:nvSpPr>
          <p:cNvPr id="3" name="Content Placeholder 2"/>
          <p:cNvSpPr>
            <a:spLocks noGrp="1"/>
          </p:cNvSpPr>
          <p:nvPr>
            <p:ph idx="1"/>
          </p:nvPr>
        </p:nvSpPr>
        <p:spPr>
          <a:xfrm>
            <a:off x="628650" y="2868385"/>
            <a:ext cx="3697969" cy="2302407"/>
          </a:xfrm>
        </p:spPr>
        <p:txBody>
          <a:bodyPr>
            <a:normAutofit/>
          </a:bodyPr>
          <a:lstStyle/>
          <a:p>
            <a:pPr>
              <a:lnSpc>
                <a:spcPct val="100000"/>
              </a:lnSpc>
              <a:spcAft>
                <a:spcPts val="1000"/>
              </a:spcAft>
              <a:buClr>
                <a:srgbClr val="E31837"/>
              </a:buClr>
            </a:pPr>
            <a:r>
              <a:rPr lang="es-MX" sz="2600" dirty="0"/>
              <a:t>22” de aluminio</a:t>
            </a:r>
          </a:p>
          <a:p>
            <a:pPr>
              <a:lnSpc>
                <a:spcPct val="100000"/>
              </a:lnSpc>
              <a:spcAft>
                <a:spcPts val="1000"/>
              </a:spcAft>
              <a:buClr>
                <a:srgbClr val="E31837"/>
              </a:buClr>
            </a:pPr>
            <a:r>
              <a:rPr lang="es-MX" sz="2600" dirty="0"/>
              <a:t>Diseño exclusivo</a:t>
            </a:r>
          </a:p>
          <a:p>
            <a:pPr>
              <a:lnSpc>
                <a:spcPct val="100000"/>
              </a:lnSpc>
              <a:spcAft>
                <a:spcPts val="1000"/>
              </a:spcAft>
              <a:buClr>
                <a:srgbClr val="E31837"/>
              </a:buClr>
            </a:pPr>
            <a:r>
              <a:rPr lang="es-MX" sz="2600" dirty="0"/>
              <a:t>Poder y sofisticación</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16641" y="2033807"/>
            <a:ext cx="3733798" cy="3684991"/>
          </a:xfrm>
          <a:prstGeom prst="ellipse">
            <a:avLst/>
          </a:prstGeom>
        </p:spPr>
      </p:pic>
    </p:spTree>
    <p:extLst>
      <p:ext uri="{BB962C8B-B14F-4D97-AF65-F5344CB8AC3E}">
        <p14:creationId xmlns:p14="http://schemas.microsoft.com/office/powerpoint/2010/main" val="2449939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67791"/>
            <a:ext cx="4788568" cy="5890210"/>
          </a:xfrm>
          <a:prstGeom prst="rect">
            <a:avLst/>
          </a:prstGeom>
        </p:spPr>
      </p:pic>
      <p:sp>
        <p:nvSpPr>
          <p:cNvPr id="2" name="Title 1"/>
          <p:cNvSpPr>
            <a:spLocks noGrp="1"/>
          </p:cNvSpPr>
          <p:nvPr>
            <p:ph type="title"/>
          </p:nvPr>
        </p:nvSpPr>
        <p:spPr>
          <a:xfrm>
            <a:off x="628650" y="153087"/>
            <a:ext cx="7535918" cy="804909"/>
          </a:xfrm>
        </p:spPr>
        <p:txBody>
          <a:bodyPr>
            <a:normAutofit/>
          </a:bodyPr>
          <a:lstStyle/>
          <a:p>
            <a:r>
              <a:rPr lang="es-MX" sz="4400" dirty="0" smtClean="0">
                <a:solidFill>
                  <a:schemeClr val="bg1"/>
                </a:solidFill>
              </a:rPr>
              <a:t>Rieles</a:t>
            </a:r>
            <a:endParaRPr lang="es-MX" sz="4400" dirty="0">
              <a:solidFill>
                <a:schemeClr val="bg1"/>
              </a:solidFill>
            </a:endParaRPr>
          </a:p>
        </p:txBody>
      </p:sp>
      <p:sp>
        <p:nvSpPr>
          <p:cNvPr id="4" name="Content Placeholder 2"/>
          <p:cNvSpPr txBox="1">
            <a:spLocks/>
          </p:cNvSpPr>
          <p:nvPr/>
        </p:nvSpPr>
        <p:spPr>
          <a:xfrm>
            <a:off x="5312011" y="2890589"/>
            <a:ext cx="3704567" cy="337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tratumGMC Regular" panose="020B050603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tratumGMC Regular" panose="020B050603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tratumGMC Regular" panose="020B050603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s-MX" sz="2500" dirty="0"/>
              <a:t>Brindan más opciones para enriquecer tu viaje, sin entorpecer el Diseño único del vehículo.</a:t>
            </a:r>
            <a:endParaRPr lang="es-ES" sz="2500" dirty="0"/>
          </a:p>
        </p:txBody>
      </p:sp>
    </p:spTree>
    <p:extLst>
      <p:ext uri="{BB962C8B-B14F-4D97-AF65-F5344CB8AC3E}">
        <p14:creationId xmlns:p14="http://schemas.microsoft.com/office/powerpoint/2010/main" val="3160606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bg object 18"/>
          <p:cNvSpPr/>
          <p:nvPr/>
        </p:nvSpPr>
        <p:spPr>
          <a:xfrm>
            <a:off x="0" y="-6096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2" name="Title 1"/>
          <p:cNvSpPr>
            <a:spLocks noGrp="1"/>
          </p:cNvSpPr>
          <p:nvPr>
            <p:ph type="title"/>
          </p:nvPr>
        </p:nvSpPr>
        <p:spPr>
          <a:xfrm>
            <a:off x="628650" y="153086"/>
            <a:ext cx="7535918" cy="804909"/>
          </a:xfrm>
        </p:spPr>
        <p:txBody>
          <a:bodyPr>
            <a:normAutofit/>
          </a:bodyPr>
          <a:lstStyle/>
          <a:p>
            <a:r>
              <a:rPr lang="es-MX" sz="4400" dirty="0" smtClean="0">
                <a:solidFill>
                  <a:schemeClr val="bg1"/>
                </a:solidFill>
              </a:rPr>
              <a:t>Quemacocos panorámico</a:t>
            </a:r>
            <a:endParaRPr lang="es-MX" sz="4400" dirty="0">
              <a:solidFill>
                <a:schemeClr val="bg1"/>
              </a:solidFill>
            </a:endParaRPr>
          </a:p>
        </p:txBody>
      </p:sp>
      <p:sp>
        <p:nvSpPr>
          <p:cNvPr id="8" name="Content Placeholder 2"/>
          <p:cNvSpPr>
            <a:spLocks noGrp="1"/>
          </p:cNvSpPr>
          <p:nvPr>
            <p:ph idx="1"/>
          </p:nvPr>
        </p:nvSpPr>
        <p:spPr>
          <a:xfrm>
            <a:off x="1004042" y="4556823"/>
            <a:ext cx="7235253" cy="1770056"/>
          </a:xfrm>
        </p:spPr>
        <p:txBody>
          <a:bodyPr>
            <a:noAutofit/>
          </a:bodyPr>
          <a:lstStyle/>
          <a:p>
            <a:pPr marL="0" indent="0">
              <a:spcBef>
                <a:spcPts val="1800"/>
              </a:spcBef>
              <a:spcAft>
                <a:spcPts val="1800"/>
              </a:spcAft>
              <a:buClr>
                <a:srgbClr val="C00000"/>
              </a:buClr>
              <a:buNone/>
            </a:pPr>
            <a:r>
              <a:rPr lang="es-MX" sz="2500" dirty="0">
                <a:latin typeface="StratumGMC Regular" panose="020B0506030000020004" pitchFamily="34" charset="0"/>
              </a:rPr>
              <a:t>Mejora la iluminación en cabina para apreciar los detalles Premium y mejorar la ventilación al abrir la ventanilla frontal con un solo toque.</a:t>
            </a:r>
          </a:p>
        </p:txBody>
      </p:sp>
      <p:sp>
        <p:nvSpPr>
          <p:cNvPr id="9" name="TextBox 8"/>
          <p:cNvSpPr txBox="1"/>
          <p:nvPr/>
        </p:nvSpPr>
        <p:spPr>
          <a:xfrm>
            <a:off x="3353695" y="1336836"/>
            <a:ext cx="2085827" cy="461665"/>
          </a:xfrm>
          <a:prstGeom prst="rect">
            <a:avLst/>
          </a:prstGeom>
          <a:noFill/>
        </p:spPr>
        <p:txBody>
          <a:bodyPr wrap="none" rtlCol="0">
            <a:spAutoFit/>
          </a:bodyPr>
          <a:lstStyle/>
          <a:p>
            <a:r>
              <a:rPr lang="es-MX" sz="2400" b="1" dirty="0" smtClean="0">
                <a:solidFill>
                  <a:srgbClr val="0070C0"/>
                </a:solidFill>
              </a:rPr>
              <a:t>Hubo cambios</a:t>
            </a:r>
            <a:endParaRPr lang="es-MX" sz="2400" b="1" dirty="0">
              <a:solidFill>
                <a:srgbClr val="0070C0"/>
              </a:solidFill>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8957"/>
            <a:ext cx="9144000" cy="3211286"/>
          </a:xfrm>
          <a:prstGeom prst="rect">
            <a:avLst/>
          </a:prstGeom>
        </p:spPr>
      </p:pic>
    </p:spTree>
    <p:extLst>
      <p:ext uri="{BB962C8B-B14F-4D97-AF65-F5344CB8AC3E}">
        <p14:creationId xmlns:p14="http://schemas.microsoft.com/office/powerpoint/2010/main" val="17454146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2" name="Title 1"/>
          <p:cNvSpPr>
            <a:spLocks noGrp="1"/>
          </p:cNvSpPr>
          <p:nvPr>
            <p:ph type="title"/>
          </p:nvPr>
        </p:nvSpPr>
        <p:spPr>
          <a:xfrm>
            <a:off x="628650" y="141054"/>
            <a:ext cx="7535918" cy="804909"/>
          </a:xfrm>
        </p:spPr>
        <p:txBody>
          <a:bodyPr>
            <a:normAutofit/>
          </a:bodyPr>
          <a:lstStyle/>
          <a:p>
            <a:r>
              <a:rPr lang="es-MX" sz="4400" dirty="0" smtClean="0">
                <a:solidFill>
                  <a:schemeClr val="bg1"/>
                </a:solidFill>
              </a:rPr>
              <a:t>Faros traseros</a:t>
            </a:r>
            <a:endParaRPr lang="es-MX" sz="4400" dirty="0">
              <a:solidFill>
                <a:schemeClr val="bg1"/>
              </a:solidFill>
            </a:endParaRPr>
          </a:p>
        </p:txBody>
      </p:sp>
      <p:cxnSp>
        <p:nvCxnSpPr>
          <p:cNvPr id="5" name="Straight Connector 4"/>
          <p:cNvCxnSpPr/>
          <p:nvPr/>
        </p:nvCxnSpPr>
        <p:spPr>
          <a:xfrm>
            <a:off x="4085303" y="2093119"/>
            <a:ext cx="0" cy="3570262"/>
          </a:xfrm>
          <a:prstGeom prst="line">
            <a:avLst/>
          </a:prstGeom>
          <a:ln w="38100">
            <a:solidFill>
              <a:srgbClr val="E3183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Content Placeholder 5"/>
          <p:cNvSpPr txBox="1">
            <a:spLocks/>
          </p:cNvSpPr>
          <p:nvPr/>
        </p:nvSpPr>
        <p:spPr>
          <a:xfrm>
            <a:off x="4848340" y="3524868"/>
            <a:ext cx="3971194" cy="309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tratumGMC Regular" panose="020B050603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tratumGMC Regular" panose="020B050603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tratumGMC Regular" panose="020B050603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spcAft>
                <a:spcPts val="1200"/>
              </a:spcAft>
              <a:buClr>
                <a:srgbClr val="FF0000"/>
              </a:buClr>
            </a:pPr>
            <a:r>
              <a:rPr lang="es-ES" sz="2600" dirty="0" smtClean="0"/>
              <a:t>Faros traseros LED</a:t>
            </a:r>
          </a:p>
          <a:p>
            <a:pPr>
              <a:lnSpc>
                <a:spcPct val="100000"/>
              </a:lnSpc>
              <a:spcBef>
                <a:spcPts val="1200"/>
              </a:spcBef>
              <a:spcAft>
                <a:spcPts val="1200"/>
              </a:spcAft>
              <a:buClr>
                <a:srgbClr val="FF0000"/>
              </a:buClr>
            </a:pPr>
            <a:r>
              <a:rPr lang="es-ES" sz="2600" dirty="0" smtClean="0"/>
              <a:t>Enmarcan la cajuela</a:t>
            </a:r>
          </a:p>
          <a:p>
            <a:pPr>
              <a:lnSpc>
                <a:spcPct val="100000"/>
              </a:lnSpc>
              <a:spcBef>
                <a:spcPts val="1200"/>
              </a:spcBef>
              <a:spcAft>
                <a:spcPts val="1200"/>
              </a:spcAft>
              <a:buClr>
                <a:srgbClr val="FF0000"/>
              </a:buClr>
            </a:pPr>
            <a:r>
              <a:rPr lang="es-ES" sz="2600" dirty="0" smtClean="0"/>
              <a:t>Toque fuerte y sofisticado</a:t>
            </a:r>
          </a:p>
          <a:p>
            <a:pPr>
              <a:spcBef>
                <a:spcPts val="1200"/>
              </a:spcBef>
              <a:spcAft>
                <a:spcPts val="1200"/>
              </a:spcAft>
              <a:buClr>
                <a:srgbClr val="FF0000"/>
              </a:buClr>
            </a:pPr>
            <a:endParaRPr lang="es-MX" sz="2600" dirty="0"/>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9659" y="1886431"/>
            <a:ext cx="1359699" cy="897579"/>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79" y="967027"/>
            <a:ext cx="4624627" cy="5992938"/>
          </a:xfrm>
          <a:prstGeom prst="rect">
            <a:avLst/>
          </a:prstGeom>
        </p:spPr>
      </p:pic>
    </p:spTree>
    <p:extLst>
      <p:ext uri="{BB962C8B-B14F-4D97-AF65-F5344CB8AC3E}">
        <p14:creationId xmlns:p14="http://schemas.microsoft.com/office/powerpoint/2010/main" val="41433127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2" name="Title 1"/>
          <p:cNvSpPr>
            <a:spLocks noGrp="1"/>
          </p:cNvSpPr>
          <p:nvPr>
            <p:ph type="title"/>
          </p:nvPr>
        </p:nvSpPr>
        <p:spPr>
          <a:xfrm>
            <a:off x="628650" y="165118"/>
            <a:ext cx="7535918" cy="804909"/>
          </a:xfrm>
        </p:spPr>
        <p:txBody>
          <a:bodyPr>
            <a:normAutofit/>
          </a:bodyPr>
          <a:lstStyle/>
          <a:p>
            <a:r>
              <a:rPr lang="es-MX" sz="4400" dirty="0" smtClean="0">
                <a:solidFill>
                  <a:schemeClr val="bg1"/>
                </a:solidFill>
              </a:rPr>
              <a:t>Cajuela</a:t>
            </a:r>
            <a:endParaRPr lang="es-MX" sz="4400" dirty="0">
              <a:solidFill>
                <a:schemeClr val="bg1"/>
              </a:solidFill>
            </a:endParaRPr>
          </a:p>
        </p:txBody>
      </p:sp>
      <p:sp>
        <p:nvSpPr>
          <p:cNvPr id="8" name="Content Placeholder 2"/>
          <p:cNvSpPr txBox="1">
            <a:spLocks/>
          </p:cNvSpPr>
          <p:nvPr/>
        </p:nvSpPr>
        <p:spPr>
          <a:xfrm>
            <a:off x="404712" y="2497005"/>
            <a:ext cx="3510328" cy="2936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tratumGMC Regular" panose="020B050603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tratumGMC Regular" panose="020B050603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tratumGMC Regular" panose="020B050603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buClr>
                <a:srgbClr val="E31837"/>
              </a:buClr>
            </a:pPr>
            <a:r>
              <a:rPr lang="es-MX" sz="2500" dirty="0"/>
              <a:t>Manos libres</a:t>
            </a:r>
          </a:p>
          <a:p>
            <a:pPr>
              <a:spcAft>
                <a:spcPts val="1000"/>
              </a:spcAft>
              <a:buClr>
                <a:srgbClr val="E31837"/>
              </a:buClr>
            </a:pPr>
            <a:r>
              <a:rPr lang="es-MX" sz="2500" dirty="0"/>
              <a:t>Apertura y cierre automático</a:t>
            </a:r>
          </a:p>
          <a:p>
            <a:pPr>
              <a:spcAft>
                <a:spcPts val="1000"/>
              </a:spcAft>
              <a:buClr>
                <a:srgbClr val="E31837"/>
              </a:buClr>
            </a:pPr>
            <a:r>
              <a:rPr lang="es-MX" sz="2500" dirty="0"/>
              <a:t>Logo de GMC en LED reflejado en el piso</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19752" y="970027"/>
            <a:ext cx="4824248" cy="5858808"/>
          </a:xfrm>
          <a:prstGeom prst="rect">
            <a:avLst/>
          </a:prstGeom>
        </p:spPr>
      </p:pic>
      <p:sp>
        <p:nvSpPr>
          <p:cNvPr id="5" name="Oval 4"/>
          <p:cNvSpPr/>
          <p:nvPr/>
        </p:nvSpPr>
        <p:spPr>
          <a:xfrm>
            <a:off x="7862857" y="4136805"/>
            <a:ext cx="924179" cy="924179"/>
          </a:xfrm>
          <a:prstGeom prst="ellipse">
            <a:avLst/>
          </a:prstGeom>
          <a:noFill/>
          <a:ln w="76200">
            <a:solidFill>
              <a:srgbClr val="DD01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3192004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s-MX" dirty="0" smtClean="0"/>
              <a:t>Evaluación</a:t>
            </a:r>
            <a:endParaRPr lang="es-MX" dirty="0"/>
          </a:p>
        </p:txBody>
      </p:sp>
      <p:sp>
        <p:nvSpPr>
          <p:cNvPr id="14" name="Text Placeholder 13"/>
          <p:cNvSpPr>
            <a:spLocks noGrp="1"/>
          </p:cNvSpPr>
          <p:nvPr>
            <p:ph type="body" sz="quarter" idx="17"/>
          </p:nvPr>
        </p:nvSpPr>
        <p:spPr>
          <a:xfrm>
            <a:off x="351957" y="2756330"/>
            <a:ext cx="4139656" cy="3503794"/>
          </a:xfrm>
          <a:noFill/>
          <a:effectLst/>
        </p:spPr>
        <p:txBody>
          <a:bodyPr>
            <a:normAutofit/>
          </a:bodyPr>
          <a:lstStyle/>
          <a:p>
            <a:pPr marL="228600" indent="-228600">
              <a:buClr>
                <a:srgbClr val="DD0116"/>
              </a:buClr>
              <a:buFont typeface="Arial" panose="020B0604020202020204" pitchFamily="34" charset="0"/>
              <a:buChar char="•"/>
            </a:pPr>
            <a:r>
              <a:rPr lang="es-ES" sz="2500" dirty="0" smtClean="0">
                <a:solidFill>
                  <a:sysClr val="windowText" lastClr="000000"/>
                </a:solidFill>
              </a:rPr>
              <a:t>Espacio </a:t>
            </a:r>
            <a:r>
              <a:rPr lang="es-ES" sz="2500" dirty="0">
                <a:solidFill>
                  <a:sysClr val="windowText" lastClr="000000"/>
                </a:solidFill>
              </a:rPr>
              <a:t>de Preguntas y </a:t>
            </a:r>
            <a:r>
              <a:rPr lang="es-ES" sz="2500" dirty="0" smtClean="0">
                <a:solidFill>
                  <a:sysClr val="windowText" lastClr="000000"/>
                </a:solidFill>
              </a:rPr>
              <a:t>Respuestas, utiliza este espacio para compartirlas.</a:t>
            </a:r>
          </a:p>
          <a:p>
            <a:pPr marL="228600" indent="-228600">
              <a:buClr>
                <a:srgbClr val="DD0116"/>
              </a:buClr>
              <a:buFont typeface="Arial" panose="020B0604020202020204" pitchFamily="34" charset="0"/>
              <a:buChar char="•"/>
            </a:pPr>
            <a:r>
              <a:rPr lang="es-ES" sz="2500" dirty="0" smtClean="0">
                <a:solidFill>
                  <a:sysClr val="windowText" lastClr="000000"/>
                </a:solidFill>
              </a:rPr>
              <a:t>Evita distracciones.</a:t>
            </a:r>
          </a:p>
          <a:p>
            <a:pPr marL="228600" indent="-228600">
              <a:buClr>
                <a:srgbClr val="DD0116"/>
              </a:buClr>
              <a:buFont typeface="Arial" panose="020B0604020202020204" pitchFamily="34" charset="0"/>
              <a:buChar char="•"/>
            </a:pPr>
            <a:r>
              <a:rPr lang="es-ES" sz="2500" dirty="0">
                <a:solidFill>
                  <a:sysClr val="windowText" lastClr="000000"/>
                </a:solidFill>
              </a:rPr>
              <a:t>E</a:t>
            </a:r>
            <a:r>
              <a:rPr lang="es-ES" sz="2500" dirty="0" smtClean="0">
                <a:solidFill>
                  <a:sysClr val="windowText" lastClr="000000"/>
                </a:solidFill>
              </a:rPr>
              <a:t>valuación en </a:t>
            </a:r>
            <a:r>
              <a:rPr lang="es-ES" sz="2500" dirty="0" err="1">
                <a:solidFill>
                  <a:sysClr val="windowText" lastClr="000000"/>
                </a:solidFill>
              </a:rPr>
              <a:t>Survey</a:t>
            </a:r>
            <a:r>
              <a:rPr lang="es-ES" sz="2500" dirty="0">
                <a:solidFill>
                  <a:sysClr val="windowText" lastClr="000000"/>
                </a:solidFill>
              </a:rPr>
              <a:t> </a:t>
            </a:r>
            <a:r>
              <a:rPr lang="es-ES" sz="2500" dirty="0" err="1" smtClean="0">
                <a:solidFill>
                  <a:sysClr val="windowText" lastClr="000000"/>
                </a:solidFill>
              </a:rPr>
              <a:t>Monkey</a:t>
            </a:r>
            <a:r>
              <a:rPr lang="es-ES" sz="2500" dirty="0" smtClean="0">
                <a:solidFill>
                  <a:sysClr val="windowText" lastClr="000000"/>
                </a:solidFill>
              </a:rPr>
              <a:t>.</a:t>
            </a:r>
          </a:p>
          <a:p>
            <a:pPr marL="228600" indent="-228600">
              <a:buClr>
                <a:srgbClr val="DD0116"/>
              </a:buClr>
              <a:buFont typeface="Arial" panose="020B0604020202020204" pitchFamily="34" charset="0"/>
              <a:buChar char="•"/>
            </a:pPr>
            <a:r>
              <a:rPr lang="es-ES" sz="2500" dirty="0" smtClean="0">
                <a:solidFill>
                  <a:sysClr val="windowText" lastClr="000000"/>
                </a:solidFill>
              </a:rPr>
              <a:t>Aprobar </a:t>
            </a:r>
            <a:r>
              <a:rPr lang="es-ES" sz="2500" dirty="0">
                <a:solidFill>
                  <a:sysClr val="windowText" lastClr="000000"/>
                </a:solidFill>
              </a:rPr>
              <a:t>con un mínimo de 80</a:t>
            </a:r>
            <a:r>
              <a:rPr lang="es-ES" sz="2500" dirty="0" smtClean="0">
                <a:solidFill>
                  <a:sysClr val="windowText" lastClr="000000"/>
                </a:solidFill>
              </a:rPr>
              <a:t>%.</a:t>
            </a:r>
            <a:endParaRPr lang="es-ES" sz="2500" dirty="0">
              <a:solidFill>
                <a:sysClr val="windowText" lastClr="000000"/>
              </a:solidFill>
            </a:endParaRPr>
          </a:p>
        </p:txBody>
      </p:sp>
      <p:pic>
        <p:nvPicPr>
          <p:cNvPr id="16" name="Picture Placeholder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5897" y="970844"/>
            <a:ext cx="4438103" cy="5887156"/>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2377" y="1297454"/>
            <a:ext cx="1128315" cy="1029724"/>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2275863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2" name="Title 1"/>
          <p:cNvSpPr>
            <a:spLocks noGrp="1"/>
          </p:cNvSpPr>
          <p:nvPr>
            <p:ph type="title"/>
          </p:nvPr>
        </p:nvSpPr>
        <p:spPr>
          <a:xfrm>
            <a:off x="628650" y="165118"/>
            <a:ext cx="7535918" cy="804909"/>
          </a:xfrm>
        </p:spPr>
        <p:txBody>
          <a:bodyPr>
            <a:normAutofit/>
          </a:bodyPr>
          <a:lstStyle/>
          <a:p>
            <a:r>
              <a:rPr lang="es-MX" sz="4400" dirty="0" smtClean="0">
                <a:solidFill>
                  <a:schemeClr val="bg1"/>
                </a:solidFill>
              </a:rPr>
              <a:t>Apertura y cierre de cajuela</a:t>
            </a:r>
            <a:endParaRPr lang="es-MX" sz="4400" dirty="0">
              <a:solidFill>
                <a:schemeClr val="bg1"/>
              </a:solidFill>
            </a:endParaRPr>
          </a:p>
        </p:txBody>
      </p:sp>
      <p:sp>
        <p:nvSpPr>
          <p:cNvPr id="6" name="Content Placeholder 2"/>
          <p:cNvSpPr txBox="1">
            <a:spLocks/>
          </p:cNvSpPr>
          <p:nvPr/>
        </p:nvSpPr>
        <p:spPr>
          <a:xfrm>
            <a:off x="546054" y="3140128"/>
            <a:ext cx="2915917" cy="1704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tratumGMC Regular" panose="020B050603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tratumGMC Regular" panose="020B050603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tratumGMC Regular" panose="020B050603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tratumGMC Regular" panose="020B050603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800"/>
              </a:spcAft>
              <a:buClr>
                <a:srgbClr val="E31837"/>
              </a:buClr>
            </a:pPr>
            <a:r>
              <a:rPr lang="es-ES" sz="2500" dirty="0"/>
              <a:t>Manos libres ajustable</a:t>
            </a:r>
          </a:p>
          <a:p>
            <a:pPr>
              <a:spcBef>
                <a:spcPts val="1800"/>
              </a:spcBef>
              <a:spcAft>
                <a:spcPts val="1800"/>
              </a:spcAft>
              <a:buClr>
                <a:srgbClr val="E31837"/>
              </a:buClr>
            </a:pPr>
            <a:r>
              <a:rPr lang="es-ES" sz="2500" dirty="0"/>
              <a:t>Perilla</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26183" y="970026"/>
            <a:ext cx="5317817" cy="2904141"/>
          </a:xfrm>
          <a:prstGeom prst="rect">
            <a:avLst/>
          </a:prstGeom>
        </p:spPr>
      </p:pic>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26182" y="3404186"/>
            <a:ext cx="5317817" cy="3453814"/>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20507619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2" name="Title 1"/>
          <p:cNvSpPr>
            <a:spLocks noGrp="1"/>
          </p:cNvSpPr>
          <p:nvPr>
            <p:ph type="title"/>
          </p:nvPr>
        </p:nvSpPr>
        <p:spPr>
          <a:xfrm>
            <a:off x="628650" y="153086"/>
            <a:ext cx="7535918" cy="734875"/>
          </a:xfrm>
        </p:spPr>
        <p:txBody>
          <a:bodyPr>
            <a:normAutofit/>
          </a:bodyPr>
          <a:lstStyle/>
          <a:p>
            <a:r>
              <a:rPr lang="es-MX" sz="4400" dirty="0" smtClean="0">
                <a:solidFill>
                  <a:schemeClr val="bg1"/>
                </a:solidFill>
              </a:rPr>
              <a:t>Control o llave</a:t>
            </a:r>
            <a:endParaRPr lang="es-MX" sz="4400" dirty="0">
              <a:solidFill>
                <a:schemeClr val="bg1"/>
              </a:solidFill>
            </a:endParaRPr>
          </a:p>
        </p:txBody>
      </p:sp>
      <p:sp>
        <p:nvSpPr>
          <p:cNvPr id="3" name="Content Placeholder 2"/>
          <p:cNvSpPr>
            <a:spLocks noGrp="1"/>
          </p:cNvSpPr>
          <p:nvPr>
            <p:ph idx="1"/>
          </p:nvPr>
        </p:nvSpPr>
        <p:spPr>
          <a:xfrm>
            <a:off x="384550" y="1686296"/>
            <a:ext cx="4012059" cy="4037516"/>
          </a:xfrm>
        </p:spPr>
        <p:txBody>
          <a:bodyPr>
            <a:normAutofit/>
          </a:bodyPr>
          <a:lstStyle/>
          <a:p>
            <a:pPr>
              <a:lnSpc>
                <a:spcPct val="100000"/>
              </a:lnSpc>
              <a:spcBef>
                <a:spcPts val="600"/>
              </a:spcBef>
              <a:spcAft>
                <a:spcPts val="600"/>
              </a:spcAft>
              <a:buClr>
                <a:srgbClr val="E31837"/>
              </a:buClr>
            </a:pPr>
            <a:r>
              <a:rPr lang="es-ES" sz="2500" dirty="0"/>
              <a:t>Bloqueo y desbloqueo de puertas</a:t>
            </a:r>
          </a:p>
          <a:p>
            <a:pPr>
              <a:lnSpc>
                <a:spcPct val="100000"/>
              </a:lnSpc>
              <a:spcBef>
                <a:spcPts val="600"/>
              </a:spcBef>
              <a:spcAft>
                <a:spcPts val="600"/>
              </a:spcAft>
              <a:buClr>
                <a:srgbClr val="E31837"/>
              </a:buClr>
            </a:pPr>
            <a:r>
              <a:rPr lang="es-ES" sz="2500" dirty="0"/>
              <a:t>Cierre o apertura de espejos laterales  </a:t>
            </a:r>
            <a:endParaRPr lang="es-ES" sz="2500" dirty="0" smtClean="0"/>
          </a:p>
          <a:p>
            <a:pPr>
              <a:lnSpc>
                <a:spcPct val="100000"/>
              </a:lnSpc>
              <a:spcBef>
                <a:spcPts val="600"/>
              </a:spcBef>
              <a:spcAft>
                <a:spcPts val="600"/>
              </a:spcAft>
              <a:buClr>
                <a:srgbClr val="E31837"/>
              </a:buClr>
            </a:pPr>
            <a:r>
              <a:rPr lang="es-ES" sz="2500" dirty="0"/>
              <a:t>Alarma</a:t>
            </a:r>
          </a:p>
          <a:p>
            <a:pPr>
              <a:lnSpc>
                <a:spcPct val="100000"/>
              </a:lnSpc>
              <a:spcBef>
                <a:spcPts val="600"/>
              </a:spcBef>
              <a:spcAft>
                <a:spcPts val="600"/>
              </a:spcAft>
              <a:buClr>
                <a:srgbClr val="E31837"/>
              </a:buClr>
            </a:pPr>
            <a:r>
              <a:rPr lang="es-ES" sz="2500" dirty="0" smtClean="0"/>
              <a:t>Apertura </a:t>
            </a:r>
            <a:r>
              <a:rPr lang="es-ES" sz="2500" dirty="0"/>
              <a:t>de cajuela y cristal trasero</a:t>
            </a:r>
          </a:p>
          <a:p>
            <a:pPr>
              <a:lnSpc>
                <a:spcPct val="100000"/>
              </a:lnSpc>
              <a:spcBef>
                <a:spcPts val="600"/>
              </a:spcBef>
              <a:spcAft>
                <a:spcPts val="600"/>
              </a:spcAft>
              <a:buClr>
                <a:srgbClr val="E31837"/>
              </a:buClr>
            </a:pPr>
            <a:r>
              <a:rPr lang="es-ES" sz="2500" dirty="0" smtClean="0"/>
              <a:t>Encendido </a:t>
            </a:r>
            <a:r>
              <a:rPr lang="es-ES" sz="2500" dirty="0"/>
              <a:t>remoto</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78400" y="972185"/>
            <a:ext cx="4165600" cy="5885815"/>
          </a:xfrm>
          <a:prstGeom prst="rect">
            <a:avLst/>
          </a:prstGeom>
        </p:spPr>
      </p:pic>
    </p:spTree>
    <p:extLst>
      <p:ext uri="{BB962C8B-B14F-4D97-AF65-F5344CB8AC3E}">
        <p14:creationId xmlns:p14="http://schemas.microsoft.com/office/powerpoint/2010/main" val="4213501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599694" y="1550161"/>
            <a:ext cx="5901488" cy="4702101"/>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Content Placeholder 2"/>
          <p:cNvSpPr>
            <a:spLocks noGrp="1"/>
          </p:cNvSpPr>
          <p:nvPr>
            <p:ph idx="1"/>
          </p:nvPr>
        </p:nvSpPr>
        <p:spPr>
          <a:xfrm>
            <a:off x="669214" y="1624721"/>
            <a:ext cx="3704810" cy="2923308"/>
          </a:xfrm>
        </p:spPr>
        <p:txBody>
          <a:bodyPr>
            <a:noAutofit/>
          </a:bodyPr>
          <a:lstStyle/>
          <a:p>
            <a:pPr>
              <a:lnSpc>
                <a:spcPct val="100000"/>
              </a:lnSpc>
              <a:spcBef>
                <a:spcPts val="1200"/>
              </a:spcBef>
              <a:spcAft>
                <a:spcPts val="1200"/>
              </a:spcAft>
              <a:buClr>
                <a:schemeClr val="bg1"/>
              </a:buClr>
            </a:pPr>
            <a:r>
              <a:rPr lang="es-MX" sz="3200" dirty="0" smtClean="0">
                <a:solidFill>
                  <a:schemeClr val="bg1"/>
                </a:solidFill>
              </a:rPr>
              <a:t>Si tienes alguna duda o pregunta, ¡es momento de levantar la mano!</a:t>
            </a:r>
          </a:p>
          <a:p>
            <a:pPr>
              <a:lnSpc>
                <a:spcPct val="100000"/>
              </a:lnSpc>
              <a:spcBef>
                <a:spcPts val="1200"/>
              </a:spcBef>
              <a:spcAft>
                <a:spcPts val="1200"/>
              </a:spcAft>
              <a:buClr>
                <a:schemeClr val="bg1"/>
              </a:buClr>
            </a:pPr>
            <a:r>
              <a:rPr lang="es-MX" sz="3200" dirty="0" smtClean="0">
                <a:solidFill>
                  <a:schemeClr val="bg1"/>
                </a:solidFill>
              </a:rPr>
              <a:t>Pasaremos a la actividad de reforzamiento.</a:t>
            </a:r>
            <a:endParaRPr lang="es-MX" sz="3200" dirty="0">
              <a:solidFill>
                <a:schemeClr val="bg1"/>
              </a:solidFill>
            </a:endParaRPr>
          </a:p>
        </p:txBody>
      </p:sp>
      <p:sp>
        <p:nvSpPr>
          <p:cNvPr id="4" name="Title 3"/>
          <p:cNvSpPr>
            <a:spLocks noGrp="1"/>
          </p:cNvSpPr>
          <p:nvPr>
            <p:ph type="title"/>
          </p:nvPr>
        </p:nvSpPr>
        <p:spPr/>
        <p:txBody>
          <a:bodyPr/>
          <a:lstStyle/>
          <a:p>
            <a:endParaRPr lang="es-MX"/>
          </a:p>
        </p:txBody>
      </p:sp>
      <p:sp>
        <p:nvSpPr>
          <p:cNvPr id="7"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8" name="Title 1"/>
          <p:cNvSpPr txBox="1">
            <a:spLocks/>
          </p:cNvSpPr>
          <p:nvPr/>
        </p:nvSpPr>
        <p:spPr>
          <a:xfrm>
            <a:off x="628649" y="165118"/>
            <a:ext cx="7901739" cy="8049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kern="1200">
                <a:solidFill>
                  <a:schemeClr val="tx1"/>
                </a:solidFill>
                <a:latin typeface="StratumGMC Black" panose="020B0506030000020004" pitchFamily="34" charset="0"/>
                <a:ea typeface="+mj-ea"/>
                <a:cs typeface="+mj-cs"/>
              </a:defRPr>
            </a:lvl1pPr>
          </a:lstStyle>
          <a:p>
            <a:r>
              <a:rPr lang="es-MX" sz="4400" dirty="0" smtClean="0">
                <a:solidFill>
                  <a:schemeClr val="bg1"/>
                </a:solidFill>
              </a:rPr>
              <a:t>Dudas o preguntas</a:t>
            </a:r>
            <a:endParaRPr lang="es-MX" sz="4400" dirty="0">
              <a:solidFill>
                <a:schemeClr val="bg1"/>
              </a:solidFill>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1527" y="2501706"/>
            <a:ext cx="2970943" cy="2711345"/>
          </a:xfrm>
          <a:prstGeom prst="rect">
            <a:avLst/>
          </a:prstGeom>
        </p:spPr>
      </p:pic>
    </p:spTree>
    <p:extLst>
      <p:ext uri="{BB962C8B-B14F-4D97-AF65-F5344CB8AC3E}">
        <p14:creationId xmlns:p14="http://schemas.microsoft.com/office/powerpoint/2010/main" val="40736308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48843" y="857989"/>
            <a:ext cx="4784271" cy="5956468"/>
          </a:xfrm>
          <a:prstGeom prst="rect">
            <a:avLst/>
          </a:prstGeom>
        </p:spPr>
      </p:pic>
      <p:sp>
        <p:nvSpPr>
          <p:cNvPr id="3" name="Content Placeholder 2"/>
          <p:cNvSpPr>
            <a:spLocks noGrp="1"/>
          </p:cNvSpPr>
          <p:nvPr>
            <p:ph idx="1"/>
          </p:nvPr>
        </p:nvSpPr>
        <p:spPr>
          <a:xfrm>
            <a:off x="402843" y="1498762"/>
            <a:ext cx="3946000" cy="3058843"/>
          </a:xfrm>
        </p:spPr>
        <p:txBody>
          <a:bodyPr>
            <a:noAutofit/>
          </a:bodyPr>
          <a:lstStyle/>
          <a:p>
            <a:pPr>
              <a:lnSpc>
                <a:spcPct val="100000"/>
              </a:lnSpc>
              <a:spcAft>
                <a:spcPts val="1000"/>
              </a:spcAft>
              <a:buClr>
                <a:srgbClr val="FF0000"/>
              </a:buClr>
            </a:pPr>
            <a:r>
              <a:rPr lang="es-MX" sz="2500" dirty="0"/>
              <a:t>Parrilla poderosa</a:t>
            </a:r>
          </a:p>
          <a:p>
            <a:pPr>
              <a:lnSpc>
                <a:spcPct val="100000"/>
              </a:lnSpc>
              <a:spcAft>
                <a:spcPts val="1000"/>
              </a:spcAft>
              <a:buClr>
                <a:srgbClr val="FF0000"/>
              </a:buClr>
            </a:pPr>
            <a:r>
              <a:rPr lang="es-MX" sz="2500" dirty="0"/>
              <a:t>Espejos laterales más grandes</a:t>
            </a:r>
          </a:p>
          <a:p>
            <a:pPr>
              <a:lnSpc>
                <a:spcPct val="100000"/>
              </a:lnSpc>
              <a:spcAft>
                <a:spcPts val="1000"/>
              </a:spcAft>
              <a:buClr>
                <a:srgbClr val="FF0000"/>
              </a:buClr>
            </a:pPr>
            <a:r>
              <a:rPr lang="es-MX" sz="2500" dirty="0"/>
              <a:t>Estribos retráctiles iluminados</a:t>
            </a:r>
          </a:p>
          <a:p>
            <a:pPr>
              <a:lnSpc>
                <a:spcPct val="100000"/>
              </a:lnSpc>
              <a:spcAft>
                <a:spcPts val="1000"/>
              </a:spcAft>
              <a:buClr>
                <a:srgbClr val="FF0000"/>
              </a:buClr>
            </a:pPr>
            <a:r>
              <a:rPr lang="es-MX" sz="2500" dirty="0"/>
              <a:t>Quemacocos panorámico eléctrico</a:t>
            </a:r>
          </a:p>
          <a:p>
            <a:pPr>
              <a:lnSpc>
                <a:spcPct val="100000"/>
              </a:lnSpc>
              <a:spcAft>
                <a:spcPts val="1000"/>
              </a:spcAft>
              <a:buClr>
                <a:srgbClr val="FF0000"/>
              </a:buClr>
            </a:pPr>
            <a:r>
              <a:rPr lang="es-MX" sz="2500" dirty="0"/>
              <a:t>Cajuela con apertura de manos libres</a:t>
            </a:r>
          </a:p>
          <a:p>
            <a:pPr marL="0" indent="0">
              <a:lnSpc>
                <a:spcPct val="100000"/>
              </a:lnSpc>
              <a:spcBef>
                <a:spcPts val="1200"/>
              </a:spcBef>
              <a:spcAft>
                <a:spcPts val="1200"/>
              </a:spcAft>
              <a:buClr>
                <a:srgbClr val="FF0000"/>
              </a:buClr>
              <a:buNone/>
            </a:pPr>
            <a:endParaRPr lang="es-MX" sz="2500" dirty="0"/>
          </a:p>
        </p:txBody>
      </p:sp>
      <p:sp>
        <p:nvSpPr>
          <p:cNvPr id="6" name="Title 5"/>
          <p:cNvSpPr>
            <a:spLocks noGrp="1"/>
          </p:cNvSpPr>
          <p:nvPr>
            <p:ph type="title"/>
          </p:nvPr>
        </p:nvSpPr>
        <p:spPr/>
        <p:txBody>
          <a:bodyPr/>
          <a:lstStyle/>
          <a:p>
            <a:endParaRPr lang="es-MX"/>
          </a:p>
        </p:txBody>
      </p:sp>
      <p:sp>
        <p:nvSpPr>
          <p:cNvPr id="7"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8" name="Title 1"/>
          <p:cNvSpPr txBox="1">
            <a:spLocks/>
          </p:cNvSpPr>
          <p:nvPr/>
        </p:nvSpPr>
        <p:spPr>
          <a:xfrm>
            <a:off x="628649" y="165118"/>
            <a:ext cx="7901739" cy="8049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kern="1200">
                <a:solidFill>
                  <a:schemeClr val="tx1"/>
                </a:solidFill>
                <a:latin typeface="StratumGMC Black" panose="020B0506030000020004" pitchFamily="34" charset="0"/>
                <a:ea typeface="+mj-ea"/>
                <a:cs typeface="+mj-cs"/>
              </a:defRPr>
            </a:lvl1pPr>
          </a:lstStyle>
          <a:p>
            <a:r>
              <a:rPr lang="es-MX" sz="4400" dirty="0" smtClean="0">
                <a:solidFill>
                  <a:schemeClr val="bg1"/>
                </a:solidFill>
                <a:latin typeface="StratumGMC Bold" panose="020B0506030000020004" pitchFamily="34" charset="0"/>
              </a:rPr>
              <a:t>Sumario </a:t>
            </a:r>
            <a:r>
              <a:rPr lang="es-MX" sz="4400" dirty="0">
                <a:solidFill>
                  <a:schemeClr val="bg1"/>
                </a:solidFill>
                <a:latin typeface="StratumGMC Bold" panose="020B0506030000020004" pitchFamily="34" charset="0"/>
              </a:rPr>
              <a:t>Diseño Exterior</a:t>
            </a: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1929503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2264840"/>
            <a:ext cx="9144000" cy="320770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angle 6"/>
          <p:cNvSpPr/>
          <p:nvPr/>
        </p:nvSpPr>
        <p:spPr>
          <a:xfrm>
            <a:off x="0" y="-1"/>
            <a:ext cx="9144000" cy="95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angle 4"/>
          <p:cNvSpPr/>
          <p:nvPr/>
        </p:nvSpPr>
        <p:spPr>
          <a:xfrm>
            <a:off x="512617" y="3176194"/>
            <a:ext cx="5096399" cy="1384995"/>
          </a:xfrm>
          <a:prstGeom prst="rect">
            <a:avLst/>
          </a:prstGeom>
        </p:spPr>
        <p:txBody>
          <a:bodyPr wrap="square">
            <a:spAutoFit/>
          </a:bodyPr>
          <a:lstStyle/>
          <a:p>
            <a:r>
              <a:rPr lang="es-ES" sz="2800" dirty="0" smtClean="0">
                <a:solidFill>
                  <a:schemeClr val="bg1"/>
                </a:solidFill>
                <a:ea typeface="Calibri" panose="020F0502020204030204" pitchFamily="34" charset="0"/>
                <a:cs typeface="Times New Roman" panose="02020603050405020304" pitchFamily="18" charset="0"/>
              </a:rPr>
              <a:t>Menciona las 5 funciones que integra el control o llave de la GMC </a:t>
            </a:r>
            <a:r>
              <a:rPr lang="es-ES" sz="2800" dirty="0" err="1" smtClean="0">
                <a:solidFill>
                  <a:schemeClr val="bg1"/>
                </a:solidFill>
                <a:ea typeface="Calibri" panose="020F0502020204030204" pitchFamily="34" charset="0"/>
                <a:cs typeface="Times New Roman" panose="02020603050405020304" pitchFamily="18" charset="0"/>
              </a:rPr>
              <a:t>Yukon</a:t>
            </a:r>
            <a:r>
              <a:rPr lang="es-ES" sz="2800" dirty="0" smtClean="0">
                <a:solidFill>
                  <a:schemeClr val="bg1"/>
                </a:solidFill>
                <a:ea typeface="Calibri" panose="020F0502020204030204" pitchFamily="34" charset="0"/>
                <a:cs typeface="Times New Roman" panose="02020603050405020304" pitchFamily="18" charset="0"/>
              </a:rPr>
              <a:t> </a:t>
            </a:r>
            <a:r>
              <a:rPr lang="es-ES" sz="2800" dirty="0" err="1" smtClean="0">
                <a:solidFill>
                  <a:schemeClr val="bg1"/>
                </a:solidFill>
                <a:ea typeface="Calibri" panose="020F0502020204030204" pitchFamily="34" charset="0"/>
                <a:cs typeface="Times New Roman" panose="02020603050405020304" pitchFamily="18" charset="0"/>
              </a:rPr>
              <a:t>Denali</a:t>
            </a:r>
            <a:r>
              <a:rPr lang="es-ES" sz="2800" dirty="0" smtClean="0">
                <a:solidFill>
                  <a:schemeClr val="bg1"/>
                </a:solidFill>
                <a:ea typeface="Calibri" panose="020F0502020204030204" pitchFamily="34" charset="0"/>
                <a:cs typeface="Times New Roman" panose="02020603050405020304" pitchFamily="18" charset="0"/>
              </a:rPr>
              <a:t>.</a:t>
            </a:r>
            <a:endParaRPr lang="es-ES" sz="2800" dirty="0">
              <a:solidFill>
                <a:schemeClr val="bg1"/>
              </a:solidFill>
              <a:ea typeface="Calibri" panose="020F0502020204030204" pitchFamily="34" charset="0"/>
              <a:cs typeface="Times New Roman" panose="02020603050405020304" pitchFamily="18" charset="0"/>
            </a:endParaRPr>
          </a:p>
        </p:txBody>
      </p:sp>
      <p:sp>
        <p:nvSpPr>
          <p:cNvPr id="10" name="Title 9"/>
          <p:cNvSpPr>
            <a:spLocks noGrp="1"/>
          </p:cNvSpPr>
          <p:nvPr>
            <p:ph type="title"/>
          </p:nvPr>
        </p:nvSpPr>
        <p:spPr/>
        <p:txBody>
          <a:bodyPr/>
          <a:lstStyle/>
          <a:p>
            <a:endParaRPr lang="en-US"/>
          </a:p>
        </p:txBody>
      </p:sp>
      <p:sp>
        <p:nvSpPr>
          <p:cNvPr id="11"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12" name="Title 1"/>
          <p:cNvSpPr txBox="1">
            <a:spLocks/>
          </p:cNvSpPr>
          <p:nvPr/>
        </p:nvSpPr>
        <p:spPr>
          <a:xfrm>
            <a:off x="628649" y="165118"/>
            <a:ext cx="7901739" cy="8049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kern="1200">
                <a:solidFill>
                  <a:schemeClr val="tx1"/>
                </a:solidFill>
                <a:latin typeface="StratumGMC Black" panose="020B0506030000020004" pitchFamily="34" charset="0"/>
                <a:ea typeface="+mj-ea"/>
                <a:cs typeface="+mj-cs"/>
              </a:defRPr>
            </a:lvl1pPr>
          </a:lstStyle>
          <a:p>
            <a:r>
              <a:rPr lang="es-MX" sz="4400" dirty="0" smtClean="0">
                <a:solidFill>
                  <a:schemeClr val="bg1"/>
                </a:solidFill>
              </a:rPr>
              <a:t>Pregunta para kit</a:t>
            </a:r>
            <a:endParaRPr lang="es-MX" sz="4400" dirty="0">
              <a:solidFill>
                <a:schemeClr val="bg1"/>
              </a:solidFill>
            </a:endParaRPr>
          </a:p>
        </p:txBody>
      </p:sp>
      <p:pic>
        <p:nvPicPr>
          <p:cNvPr id="4" name="Content Placeholder 3"/>
          <p:cNvPicPr>
            <a:picLocks noGrp="1" noChangeAspect="1"/>
          </p:cNvPicPr>
          <p:nvPr>
            <p:ph idx="1"/>
          </p:nvPr>
        </p:nvPicPr>
        <p:blipFill>
          <a:blip r:embed="rId3" cstate="print">
            <a:biLevel thresh="25000"/>
            <a:extLst>
              <a:ext uri="{28A0092B-C50C-407E-A947-70E740481C1C}">
                <a14:useLocalDpi xmlns:a14="http://schemas.microsoft.com/office/drawing/2010/main"/>
              </a:ext>
            </a:extLst>
          </a:blip>
          <a:stretch>
            <a:fillRect/>
          </a:stretch>
        </p:blipFill>
        <p:spPr>
          <a:xfrm>
            <a:off x="6360284" y="2966549"/>
            <a:ext cx="1804284" cy="1804284"/>
          </a:xfrm>
        </p:spPr>
      </p:pic>
    </p:spTree>
    <p:extLst>
      <p:ext uri="{BB962C8B-B14F-4D97-AF65-F5344CB8AC3E}">
        <p14:creationId xmlns:p14="http://schemas.microsoft.com/office/powerpoint/2010/main" val="16612541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Rectangle 4"/>
          <p:cNvSpPr/>
          <p:nvPr/>
        </p:nvSpPr>
        <p:spPr>
          <a:xfrm>
            <a:off x="891886" y="4475178"/>
            <a:ext cx="6845575" cy="1107996"/>
          </a:xfrm>
          <a:prstGeom prst="rect">
            <a:avLst/>
          </a:prstGeom>
        </p:spPr>
        <p:txBody>
          <a:bodyPr wrap="square">
            <a:spAutoFit/>
          </a:bodyPr>
          <a:lstStyle/>
          <a:p>
            <a:r>
              <a:rPr lang="es-ES" sz="6600" dirty="0" smtClean="0">
                <a:ea typeface="Calibri" panose="020F0502020204030204" pitchFamily="34" charset="0"/>
                <a:cs typeface="Times New Roman" panose="02020603050405020304" pitchFamily="18" charset="0"/>
              </a:rPr>
              <a:t>Regresamos….</a:t>
            </a:r>
            <a:endParaRPr lang="es-ES" sz="6600" dirty="0">
              <a:ea typeface="Calibri" panose="020F0502020204030204" pitchFamily="34" charset="0"/>
              <a:cs typeface="Times New Roman" panose="02020603050405020304" pitchFamily="18"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325698" y="1295110"/>
            <a:ext cx="2857143" cy="2857143"/>
          </a:xfrm>
        </p:spPr>
      </p:pic>
    </p:spTree>
    <p:extLst>
      <p:ext uri="{BB962C8B-B14F-4D97-AF65-F5344CB8AC3E}">
        <p14:creationId xmlns:p14="http://schemas.microsoft.com/office/powerpoint/2010/main" val="15947148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8"/>
            <a:ext cx="9144000" cy="6857143"/>
          </a:xfrm>
          <a:prstGeom prst="rect">
            <a:avLst/>
          </a:prstGeom>
        </p:spPr>
      </p:pic>
      <p:grpSp>
        <p:nvGrpSpPr>
          <p:cNvPr id="115" name="object 2"/>
          <p:cNvGrpSpPr/>
          <p:nvPr/>
        </p:nvGrpSpPr>
        <p:grpSpPr>
          <a:xfrm>
            <a:off x="0" y="5903995"/>
            <a:ext cx="9144000" cy="954001"/>
            <a:chOff x="0" y="5903997"/>
            <a:chExt cx="9144000" cy="954001"/>
          </a:xfrm>
        </p:grpSpPr>
        <p:sp>
          <p:nvSpPr>
            <p:cNvPr id="110" name="object 4"/>
            <p:cNvSpPr/>
            <p:nvPr/>
          </p:nvSpPr>
          <p:spPr>
            <a:xfrm>
              <a:off x="7750302" y="6225238"/>
              <a:ext cx="1156487" cy="329372"/>
            </a:xfrm>
            <a:prstGeom prst="rect">
              <a:avLst/>
            </a:prstGeom>
            <a:blipFill rotWithShape="1">
              <a:blip r:embed="rId4" cstate="screen">
                <a:extLst>
                  <a:ext uri="{28A0092B-C50C-407E-A947-70E740481C1C}">
                    <a14:useLocalDpi xmlns:a14="http://schemas.microsoft.com/office/drawing/2010/main"/>
                  </a:ext>
                </a:extLst>
              </a:blip>
              <a:srcRect/>
              <a:stretch>
                <a:fillRect/>
              </a:stretch>
            </a:blipFill>
            <a:ln w="12700" cap="flat">
              <a:noFill/>
              <a:miter lim="400000"/>
            </a:ln>
            <a:effectLst/>
          </p:spPr>
          <p:txBody>
            <a:bodyPr wrap="square" lIns="34289" tIns="34289" rIns="34289" bIns="34289" numCol="1" anchor="t">
              <a:noAutofit/>
            </a:bodyPr>
            <a:lstStyle/>
            <a:p>
              <a:pPr>
                <a:defRPr sz="1800">
                  <a:latin typeface="+mn-lt"/>
                  <a:ea typeface="+mn-ea"/>
                  <a:cs typeface="+mn-cs"/>
                  <a:sym typeface="Calibri"/>
                </a:defRPr>
              </a:pPr>
              <a:endParaRPr/>
            </a:p>
          </p:txBody>
        </p:sp>
        <p:sp>
          <p:nvSpPr>
            <p:cNvPr id="111" name="Rectangle"/>
            <p:cNvSpPr/>
            <p:nvPr/>
          </p:nvSpPr>
          <p:spPr>
            <a:xfrm>
              <a:off x="0" y="5903997"/>
              <a:ext cx="9144000" cy="954001"/>
            </a:xfrm>
            <a:prstGeom prst="rect">
              <a:avLst/>
            </a:prstGeom>
            <a:solidFill>
              <a:srgbClr val="231F20">
                <a:alpha val="68998"/>
              </a:srgbClr>
            </a:solidFill>
            <a:ln w="12700" cap="flat">
              <a:noFill/>
              <a:miter lim="400000"/>
            </a:ln>
            <a:effectLst/>
          </p:spPr>
          <p:txBody>
            <a:bodyPr wrap="square" lIns="34289" tIns="34289" rIns="34289" bIns="34289" numCol="1" anchor="t">
              <a:noAutofit/>
            </a:bodyPr>
            <a:lstStyle/>
            <a:p>
              <a:pPr>
                <a:defRPr sz="1800">
                  <a:latin typeface="+mn-lt"/>
                  <a:ea typeface="+mn-ea"/>
                  <a:cs typeface="+mn-cs"/>
                  <a:sym typeface="Calibri"/>
                </a:defRPr>
              </a:pPr>
              <a:endParaRPr/>
            </a:p>
          </p:txBody>
        </p:sp>
        <p:sp>
          <p:nvSpPr>
            <p:cNvPr id="114" name="object 6"/>
            <p:cNvSpPr/>
            <p:nvPr/>
          </p:nvSpPr>
          <p:spPr>
            <a:xfrm>
              <a:off x="7750302" y="6225238"/>
              <a:ext cx="1156487" cy="329372"/>
            </a:xfrm>
            <a:prstGeom prst="rect">
              <a:avLst/>
            </a:prstGeom>
            <a:blipFill rotWithShape="1">
              <a:blip r:embed="rId4" cstate="screen">
                <a:extLst>
                  <a:ext uri="{28A0092B-C50C-407E-A947-70E740481C1C}">
                    <a14:useLocalDpi xmlns:a14="http://schemas.microsoft.com/office/drawing/2010/main"/>
                  </a:ext>
                </a:extLst>
              </a:blip>
              <a:srcRect/>
              <a:stretch>
                <a:fillRect/>
              </a:stretch>
            </a:blipFill>
            <a:ln w="12700" cap="flat">
              <a:noFill/>
              <a:miter lim="400000"/>
            </a:ln>
            <a:effectLst/>
          </p:spPr>
          <p:txBody>
            <a:bodyPr wrap="square" lIns="34289" tIns="34289" rIns="34289" bIns="34289" numCol="1" anchor="t">
              <a:noAutofit/>
            </a:bodyPr>
            <a:lstStyle/>
            <a:p>
              <a:pPr>
                <a:defRPr sz="1800">
                  <a:latin typeface="+mn-lt"/>
                  <a:ea typeface="+mn-ea"/>
                  <a:cs typeface="+mn-cs"/>
                  <a:sym typeface="Calibri"/>
                </a:defRPr>
              </a:pPr>
              <a:endParaRPr/>
            </a:p>
          </p:txBody>
        </p:sp>
      </p:grpSp>
      <p:sp>
        <p:nvSpPr>
          <p:cNvPr id="11"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12" name="Text Placeholder 5"/>
          <p:cNvSpPr txBox="1">
            <a:spLocks/>
          </p:cNvSpPr>
          <p:nvPr/>
        </p:nvSpPr>
        <p:spPr>
          <a:xfrm>
            <a:off x="559816" y="224473"/>
            <a:ext cx="7945438" cy="747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4400" dirty="0" smtClean="0">
                <a:solidFill>
                  <a:schemeClr val="bg1"/>
                </a:solidFill>
                <a:latin typeface="StratumGMC Bold" panose="020B0506030000020004" pitchFamily="34" charset="0"/>
              </a:rPr>
              <a:t>Módulo 3 – Diseño Interior</a:t>
            </a:r>
            <a:endParaRPr lang="es-MX" sz="4400" dirty="0">
              <a:solidFill>
                <a:schemeClr val="bg1"/>
              </a:solidFill>
              <a:latin typeface="StratumGMC Bold" panose="020B0506030000020004" pitchFamily="34" charset="0"/>
            </a:endParaRPr>
          </a:p>
        </p:txBody>
      </p:sp>
    </p:spTree>
    <p:extLst>
      <p:ext uri="{BB962C8B-B14F-4D97-AF65-F5344CB8AC3E}">
        <p14:creationId xmlns:p14="http://schemas.microsoft.com/office/powerpoint/2010/main" val="545674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p:cNvSpPr/>
          <p:nvPr/>
        </p:nvSpPr>
        <p:spPr>
          <a:xfrm>
            <a:off x="-35886" y="-44996"/>
            <a:ext cx="9469772" cy="718503"/>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121" name="Text Placeholder 5"/>
          <p:cNvSpPr txBox="1"/>
          <p:nvPr/>
        </p:nvSpPr>
        <p:spPr>
          <a:xfrm>
            <a:off x="414602" y="1093946"/>
            <a:ext cx="794649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90000"/>
              </a:lnSpc>
              <a:spcBef>
                <a:spcPts val="1000"/>
              </a:spcBef>
              <a:defRPr sz="2400" b="1">
                <a:solidFill>
                  <a:srgbClr val="E31837"/>
                </a:solidFill>
                <a:latin typeface="StratumGMC Bold"/>
                <a:ea typeface="StratumGMC Bold"/>
                <a:cs typeface="StratumGMC Bold"/>
                <a:sym typeface="StratumGMC Bold"/>
              </a:defRPr>
            </a:lvl1pPr>
          </a:lstStyle>
          <a:p>
            <a:r>
              <a:rPr dirty="0" err="1"/>
              <a:t>Módulo</a:t>
            </a:r>
            <a:r>
              <a:rPr dirty="0"/>
              <a:t> 3</a:t>
            </a:r>
          </a:p>
        </p:txBody>
      </p:sp>
      <p:sp>
        <p:nvSpPr>
          <p:cNvPr id="122" name="Rectangle 6"/>
          <p:cNvSpPr txBox="1"/>
          <p:nvPr/>
        </p:nvSpPr>
        <p:spPr>
          <a:xfrm>
            <a:off x="263625" y="2396494"/>
            <a:ext cx="3152962" cy="2497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a:spAutoFit/>
          </a:bodyPr>
          <a:lstStyle/>
          <a:p>
            <a:pPr defTabSz="914400">
              <a:lnSpc>
                <a:spcPct val="110000"/>
              </a:lnSpc>
              <a:spcBef>
                <a:spcPts val="1200"/>
              </a:spcBef>
              <a:spcAft>
                <a:spcPts val="1200"/>
              </a:spcAft>
              <a:buClr>
                <a:srgbClr val="DA0000"/>
              </a:buClr>
              <a:defRPr sz="2000">
                <a:solidFill>
                  <a:srgbClr val="0D0D0D"/>
                </a:solidFill>
                <a:latin typeface="StratumGMC Regular"/>
                <a:ea typeface="StratumGMC Regular"/>
                <a:cs typeface="StratumGMC Regular"/>
                <a:sym typeface="StratumGMC Regular"/>
              </a:defRPr>
            </a:pPr>
            <a:r>
              <a:rPr lang="es-MX" sz="2400" dirty="0">
                <a:sym typeface="StratumGMC Regular"/>
              </a:rPr>
              <a:t>Identificar los atributos que colocan </a:t>
            </a:r>
            <a:r>
              <a:rPr lang="es-MX" sz="2400" dirty="0" smtClean="0">
                <a:sym typeface="StratumGMC Regular"/>
              </a:rPr>
              <a:t>a </a:t>
            </a:r>
            <a:r>
              <a:rPr lang="es-MX" sz="2400" dirty="0">
                <a:sym typeface="StratumGMC Regular"/>
              </a:rPr>
              <a:t>GMC YUKON DENALI 2021 en una SUV tan elegante e imponente como nunca la has visto. </a:t>
            </a:r>
          </a:p>
        </p:txBody>
      </p:sp>
      <p:sp>
        <p:nvSpPr>
          <p:cNvPr id="123" name="Title 1"/>
          <p:cNvSpPr txBox="1">
            <a:spLocks noGrp="1"/>
          </p:cNvSpPr>
          <p:nvPr>
            <p:ph type="title"/>
          </p:nvPr>
        </p:nvSpPr>
        <p:spPr>
          <a:xfrm>
            <a:off x="263625" y="-70466"/>
            <a:ext cx="7886704" cy="994176"/>
          </a:xfrm>
          <a:prstGeom prst="rect">
            <a:avLst/>
          </a:prstGeom>
        </p:spPr>
        <p:txBody>
          <a:bodyPr>
            <a:normAutofit/>
          </a:bodyPr>
          <a:lstStyle>
            <a:lvl1pPr>
              <a:defRPr sz="4000">
                <a:solidFill>
                  <a:srgbClr val="FFFFFF"/>
                </a:solidFill>
                <a:latin typeface="StratumGMC Bold"/>
                <a:ea typeface="StratumGMC Bold"/>
                <a:cs typeface="StratumGMC Bold"/>
                <a:sym typeface="StratumGMC Bold"/>
              </a:defRPr>
            </a:lvl1pPr>
          </a:lstStyle>
          <a:p>
            <a:r>
              <a:rPr sz="4400" dirty="0" err="1">
                <a:solidFill>
                  <a:schemeClr val="bg1"/>
                </a:solidFill>
                <a:latin typeface="StratumGMC Bold" panose="020B0506030000020004" pitchFamily="34" charset="0"/>
                <a:ea typeface="+mj-ea"/>
                <a:cs typeface="+mj-cs"/>
              </a:rPr>
              <a:t>Diseño</a:t>
            </a:r>
            <a:r>
              <a:rPr sz="4400" dirty="0">
                <a:solidFill>
                  <a:schemeClr val="bg1"/>
                </a:solidFill>
                <a:latin typeface="StratumGMC Bold" panose="020B0506030000020004" pitchFamily="34" charset="0"/>
                <a:ea typeface="+mj-ea"/>
                <a:cs typeface="+mj-cs"/>
              </a:rPr>
              <a:t> interior</a:t>
            </a:r>
          </a:p>
        </p:txBody>
      </p:sp>
      <p:pic>
        <p:nvPicPr>
          <p:cNvPr id="124" name="Image" descr="Image"/>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14517" y="1245933"/>
            <a:ext cx="6329484" cy="4366134"/>
          </a:xfrm>
          <a:prstGeom prst="rect">
            <a:avLst/>
          </a:prstGeom>
          <a:ln w="12700">
            <a:miter lim="400000"/>
          </a:ln>
        </p:spPr>
      </p:pic>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63043" y="974270"/>
            <a:ext cx="5475514" cy="5883729"/>
          </a:xfrm>
          <a:prstGeom prst="rect">
            <a:avLst/>
          </a:prstGeom>
        </p:spPr>
      </p:pic>
    </p:spTree>
    <p:extLst>
      <p:ext uri="{BB962C8B-B14F-4D97-AF65-F5344CB8AC3E}">
        <p14:creationId xmlns:p14="http://schemas.microsoft.com/office/powerpoint/2010/main" val="551405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62000"/>
            <a:ext cx="5551714" cy="6096000"/>
          </a:xfrm>
          <a:prstGeom prst="rect">
            <a:avLst/>
          </a:prstGeom>
        </p:spPr>
      </p:pic>
      <p:sp>
        <p:nvSpPr>
          <p:cNvPr id="132" name="Rectangle"/>
          <p:cNvSpPr/>
          <p:nvPr/>
        </p:nvSpPr>
        <p:spPr>
          <a:xfrm>
            <a:off x="-35886" y="-44996"/>
            <a:ext cx="9469772" cy="1041039"/>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133" name="Title 1"/>
          <p:cNvSpPr txBox="1"/>
          <p:nvPr/>
        </p:nvSpPr>
        <p:spPr>
          <a:xfrm>
            <a:off x="263625" y="-70466"/>
            <a:ext cx="7886704" cy="994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r>
              <a:rPr lang="en-US" sz="4400" dirty="0" err="1"/>
              <a:t>Diseño</a:t>
            </a:r>
            <a:r>
              <a:rPr lang="en-US" sz="4400" dirty="0"/>
              <a:t> interior</a:t>
            </a:r>
          </a:p>
        </p:txBody>
      </p:sp>
      <p:sp>
        <p:nvSpPr>
          <p:cNvPr id="8" name="Text Placeholder 4"/>
          <p:cNvSpPr txBox="1"/>
          <p:nvPr/>
        </p:nvSpPr>
        <p:spPr>
          <a:xfrm>
            <a:off x="5933056" y="1392143"/>
            <a:ext cx="3014164" cy="51191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ormAutofit/>
          </a:bodyPr>
          <a:lstStyle>
            <a:lvl1pPr marL="285750" indent="-285750">
              <a:lnSpc>
                <a:spcPct val="90000"/>
              </a:lnSpc>
              <a:spcBef>
                <a:spcPts val="1000"/>
              </a:spcBef>
              <a:buSzPct val="100000"/>
              <a:buFont typeface="Arial"/>
              <a:buChar char="•"/>
              <a:defRPr sz="1800">
                <a:latin typeface="StratumGMC Regular"/>
                <a:ea typeface="StratumGMC Regular"/>
                <a:cs typeface="StratumGMC Regular"/>
                <a:sym typeface="StratumGMC Regular"/>
              </a:defRPr>
            </a:lvl1pPr>
          </a:lstStyle>
          <a:p>
            <a:pPr>
              <a:lnSpc>
                <a:spcPct val="100000"/>
              </a:lnSpc>
              <a:spcBef>
                <a:spcPts val="1800"/>
              </a:spcBef>
              <a:spcAft>
                <a:spcPts val="1800"/>
              </a:spcAft>
              <a:buClr>
                <a:srgbClr val="FF0000"/>
              </a:buClr>
            </a:pPr>
            <a:r>
              <a:rPr lang="en-US" sz="2600" dirty="0" err="1" smtClean="0"/>
              <a:t>Insertos</a:t>
            </a:r>
            <a:r>
              <a:rPr lang="en-US" sz="2600" dirty="0" smtClean="0"/>
              <a:t> </a:t>
            </a:r>
            <a:r>
              <a:rPr lang="en-US" sz="2600" dirty="0" err="1" smtClean="0"/>
              <a:t>en</a:t>
            </a:r>
            <a:r>
              <a:rPr lang="en-US" sz="2600" dirty="0" smtClean="0"/>
              <a:t> </a:t>
            </a:r>
            <a:r>
              <a:rPr lang="en-US" sz="2600" dirty="0" err="1" smtClean="0"/>
              <a:t>madera</a:t>
            </a:r>
            <a:r>
              <a:rPr lang="en-US" sz="2600" dirty="0" smtClean="0"/>
              <a:t> a </a:t>
            </a:r>
            <a:r>
              <a:rPr lang="en-US" sz="2600" dirty="0" err="1" smtClean="0"/>
              <a:t>poro</a:t>
            </a:r>
            <a:r>
              <a:rPr lang="en-US" sz="2600" dirty="0" smtClean="0"/>
              <a:t> </a:t>
            </a:r>
            <a:r>
              <a:rPr lang="en-US" sz="2600" dirty="0" err="1" smtClean="0"/>
              <a:t>abierto</a:t>
            </a:r>
            <a:r>
              <a:rPr lang="en-US" sz="2600" dirty="0" smtClean="0"/>
              <a:t> y </a:t>
            </a:r>
            <a:r>
              <a:rPr lang="en-US" sz="2600" dirty="0" err="1" smtClean="0"/>
              <a:t>aluminio</a:t>
            </a:r>
            <a:endParaRPr lang="en-US" sz="2600" dirty="0" smtClean="0"/>
          </a:p>
          <a:p>
            <a:pPr>
              <a:lnSpc>
                <a:spcPct val="100000"/>
              </a:lnSpc>
              <a:spcBef>
                <a:spcPts val="1800"/>
              </a:spcBef>
              <a:spcAft>
                <a:spcPts val="1800"/>
              </a:spcAft>
              <a:buClr>
                <a:srgbClr val="FF0000"/>
              </a:buClr>
            </a:pPr>
            <a:r>
              <a:rPr lang="en-US" sz="2600" dirty="0" err="1" smtClean="0"/>
              <a:t>Piel</a:t>
            </a:r>
            <a:r>
              <a:rPr lang="en-US" sz="2600" dirty="0" smtClean="0"/>
              <a:t> Premium </a:t>
            </a:r>
            <a:r>
              <a:rPr lang="en-US" sz="2600" dirty="0" err="1" smtClean="0"/>
              <a:t>perforada</a:t>
            </a:r>
            <a:endParaRPr lang="en-US" sz="2600" dirty="0" smtClean="0"/>
          </a:p>
          <a:p>
            <a:pPr>
              <a:lnSpc>
                <a:spcPct val="100000"/>
              </a:lnSpc>
              <a:spcBef>
                <a:spcPts val="1800"/>
              </a:spcBef>
              <a:spcAft>
                <a:spcPts val="1800"/>
              </a:spcAft>
              <a:buClr>
                <a:srgbClr val="FF0000"/>
              </a:buClr>
            </a:pPr>
            <a:r>
              <a:rPr lang="en-US" sz="2600" dirty="0" err="1" smtClean="0"/>
              <a:t>Tapetes</a:t>
            </a:r>
            <a:r>
              <a:rPr lang="en-US" sz="2600" dirty="0" smtClean="0"/>
              <a:t> co insignia Denali</a:t>
            </a:r>
            <a:endParaRPr sz="2600" dirty="0"/>
          </a:p>
        </p:txBody>
      </p:sp>
    </p:spTree>
    <p:extLst>
      <p:ext uri="{BB962C8B-B14F-4D97-AF65-F5344CB8AC3E}">
        <p14:creationId xmlns:p14="http://schemas.microsoft.com/office/powerpoint/2010/main" val="3851545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138" name="Title 1"/>
          <p:cNvSpPr txBox="1">
            <a:spLocks noGrp="1"/>
          </p:cNvSpPr>
          <p:nvPr>
            <p:ph type="title"/>
          </p:nvPr>
        </p:nvSpPr>
        <p:spPr>
          <a:xfrm>
            <a:off x="263625" y="-11091"/>
            <a:ext cx="7886704" cy="994176"/>
          </a:xfrm>
          <a:prstGeom prst="rect">
            <a:avLst/>
          </a:prstGeom>
        </p:spPr>
        <p:txBody>
          <a:bodyPr>
            <a:normAutofit/>
          </a:bodyPr>
          <a:lstStyle>
            <a:lvl1pPr>
              <a:defRPr sz="4000">
                <a:solidFill>
                  <a:srgbClr val="FFFFFF"/>
                </a:solidFill>
                <a:latin typeface="StratumGMC Bold"/>
                <a:ea typeface="StratumGMC Bold"/>
                <a:cs typeface="StratumGMC Bold"/>
                <a:sym typeface="StratumGMC Bold"/>
              </a:defRPr>
            </a:lvl1pPr>
          </a:lstStyle>
          <a:p>
            <a:r>
              <a:rPr lang="en-US" sz="4400" dirty="0" err="1"/>
              <a:t>Colores</a:t>
            </a:r>
            <a:r>
              <a:rPr lang="en-US" sz="4400" dirty="0"/>
              <a:t> </a:t>
            </a:r>
            <a:r>
              <a:rPr lang="en-US" sz="4400" dirty="0" err="1"/>
              <a:t>interiores</a:t>
            </a:r>
            <a:endParaRPr sz="4400" dirty="0">
              <a:solidFill>
                <a:schemeClr val="bg1"/>
              </a:solidFill>
              <a:latin typeface="StratumGMC Bold" panose="020B0506030000020004" pitchFamily="34" charset="0"/>
              <a:ea typeface="+mj-ea"/>
              <a:cs typeface="+mj-cs"/>
            </a:endParaRPr>
          </a:p>
        </p:txBody>
      </p:sp>
      <p:pic>
        <p:nvPicPr>
          <p:cNvPr id="143" name="Picture 3" descr="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823" y="983306"/>
            <a:ext cx="3693387" cy="1957115"/>
          </a:xfrm>
          <a:prstGeom prst="rect">
            <a:avLst/>
          </a:prstGeom>
          <a:ln w="12700">
            <a:miter lim="400000"/>
          </a:ln>
        </p:spPr>
      </p:pic>
      <p:pic>
        <p:nvPicPr>
          <p:cNvPr id="144" name="Picture 4" descr="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6790" y="2944051"/>
            <a:ext cx="3693387" cy="1957115"/>
          </a:xfrm>
          <a:prstGeom prst="rect">
            <a:avLst/>
          </a:prstGeom>
          <a:ln w="12700">
            <a:miter lim="400000"/>
          </a:ln>
        </p:spPr>
      </p:pic>
      <p:pic>
        <p:nvPicPr>
          <p:cNvPr id="145" name="Picture 5" descr="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3906" y="2944113"/>
            <a:ext cx="3693154" cy="1956991"/>
          </a:xfrm>
          <a:prstGeom prst="rect">
            <a:avLst/>
          </a:prstGeom>
          <a:ln w="12700">
            <a:miter lim="400000"/>
          </a:ln>
        </p:spPr>
      </p:pic>
      <p:pic>
        <p:nvPicPr>
          <p:cNvPr id="147" name="Image" descr="Image"/>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4455" y="5125755"/>
            <a:ext cx="484057" cy="671371"/>
          </a:xfrm>
          <a:prstGeom prst="rect">
            <a:avLst/>
          </a:prstGeom>
          <a:ln w="12700">
            <a:miter lim="400000"/>
          </a:ln>
        </p:spPr>
      </p:pic>
      <p:pic>
        <p:nvPicPr>
          <p:cNvPr id="148" name="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67553" y="5097877"/>
            <a:ext cx="793867" cy="802180"/>
          </a:xfrm>
          <a:prstGeom prst="rect">
            <a:avLst/>
          </a:prstGeom>
          <a:ln w="12700">
            <a:miter lim="400000"/>
          </a:ln>
        </p:spPr>
      </p:pic>
      <p:pic>
        <p:nvPicPr>
          <p:cNvPr id="149" name="Interior_4.jpg.bmp" descr="Interior_4.jpg.bmp"/>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76705" y="988499"/>
            <a:ext cx="3673557" cy="1946606"/>
          </a:xfrm>
          <a:prstGeom prst="rect">
            <a:avLst/>
          </a:prstGeom>
          <a:ln w="12700">
            <a:miter lim="400000"/>
          </a:ln>
        </p:spPr>
      </p:pic>
      <p:sp>
        <p:nvSpPr>
          <p:cNvPr id="14" name="Content Placeholder 2"/>
          <p:cNvSpPr>
            <a:spLocks noGrp="1"/>
          </p:cNvSpPr>
          <p:nvPr>
            <p:ph idx="1"/>
          </p:nvPr>
        </p:nvSpPr>
        <p:spPr>
          <a:xfrm>
            <a:off x="1067244" y="5145860"/>
            <a:ext cx="2360534" cy="1240266"/>
          </a:xfrm>
        </p:spPr>
        <p:txBody>
          <a:bodyPr>
            <a:noAutofit/>
          </a:bodyPr>
          <a:lstStyle/>
          <a:p>
            <a:pPr defTabSz="457200">
              <a:lnSpc>
                <a:spcPct val="100000"/>
              </a:lnSpc>
              <a:buClr>
                <a:srgbClr val="DD0116"/>
              </a:buClr>
              <a:tabLst>
                <a:tab pos="436245" algn="l"/>
              </a:tabLst>
            </a:pPr>
            <a:r>
              <a:rPr lang="es-MX" sz="2500" dirty="0"/>
              <a:t>Cuatro temas de </a:t>
            </a:r>
            <a:r>
              <a:rPr lang="es-MX" sz="2500" dirty="0" smtClean="0"/>
              <a:t>color</a:t>
            </a:r>
          </a:p>
        </p:txBody>
      </p:sp>
      <p:sp>
        <p:nvSpPr>
          <p:cNvPr id="16" name="Content Placeholder 2"/>
          <p:cNvSpPr txBox="1">
            <a:spLocks/>
          </p:cNvSpPr>
          <p:nvPr/>
        </p:nvSpPr>
        <p:spPr>
          <a:xfrm>
            <a:off x="3822571" y="5106245"/>
            <a:ext cx="2360534" cy="1240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buClr>
                <a:srgbClr val="DD0116"/>
              </a:buClr>
              <a:tabLst>
                <a:tab pos="436245" algn="l"/>
              </a:tabLst>
            </a:pPr>
            <a:r>
              <a:rPr lang="es-MX" sz="2500" dirty="0" smtClean="0"/>
              <a:t>Patrón </a:t>
            </a:r>
            <a:r>
              <a:rPr lang="es-MX" sz="2500" dirty="0" err="1" smtClean="0"/>
              <a:t>exlusivo</a:t>
            </a:r>
            <a:endParaRPr lang="es-MX" sz="2500" dirty="0" smtClean="0"/>
          </a:p>
        </p:txBody>
      </p:sp>
      <p:sp>
        <p:nvSpPr>
          <p:cNvPr id="17" name="Content Placeholder 2"/>
          <p:cNvSpPr txBox="1">
            <a:spLocks/>
          </p:cNvSpPr>
          <p:nvPr/>
        </p:nvSpPr>
        <p:spPr>
          <a:xfrm>
            <a:off x="6215347" y="5107057"/>
            <a:ext cx="2360534" cy="1240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buClr>
                <a:srgbClr val="DD0116"/>
              </a:buClr>
              <a:tabLst>
                <a:tab pos="436245" algn="l"/>
              </a:tabLst>
            </a:pPr>
            <a:r>
              <a:rPr lang="es-MX" sz="2500" dirty="0" smtClean="0"/>
              <a:t>Toque Premium en los interiores</a:t>
            </a:r>
          </a:p>
        </p:txBody>
      </p:sp>
      <p:grpSp>
        <p:nvGrpSpPr>
          <p:cNvPr id="18" name="Group 17"/>
          <p:cNvGrpSpPr/>
          <p:nvPr/>
        </p:nvGrpSpPr>
        <p:grpSpPr>
          <a:xfrm>
            <a:off x="365114" y="5187352"/>
            <a:ext cx="647700" cy="636502"/>
            <a:chOff x="6623957" y="3309257"/>
            <a:chExt cx="1321435" cy="1298588"/>
          </a:xfrm>
        </p:grpSpPr>
        <p:pic>
          <p:nvPicPr>
            <p:cNvPr id="19" name="Image" descr="Imag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53990" y="3410465"/>
              <a:ext cx="1191402" cy="1197380"/>
            </a:xfrm>
            <a:prstGeom prst="rect">
              <a:avLst/>
            </a:prstGeom>
            <a:ln w="12700">
              <a:miter lim="400000"/>
            </a:ln>
          </p:spPr>
        </p:pic>
        <p:sp>
          <p:nvSpPr>
            <p:cNvPr id="20" name="Oval 19"/>
            <p:cNvSpPr/>
            <p:nvPr/>
          </p:nvSpPr>
          <p:spPr>
            <a:xfrm>
              <a:off x="6623957" y="3309257"/>
              <a:ext cx="745672" cy="783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319329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s-MX" dirty="0" smtClean="0"/>
              <a:t>Kits de regalo</a:t>
            </a:r>
            <a:endParaRPr lang="es-MX" dirty="0"/>
          </a:p>
        </p:txBody>
      </p:sp>
      <p:sp>
        <p:nvSpPr>
          <p:cNvPr id="14" name="Text Placeholder 13"/>
          <p:cNvSpPr>
            <a:spLocks noGrp="1"/>
          </p:cNvSpPr>
          <p:nvPr>
            <p:ph type="body" sz="quarter" idx="17"/>
          </p:nvPr>
        </p:nvSpPr>
        <p:spPr>
          <a:xfrm>
            <a:off x="4797778" y="1845425"/>
            <a:ext cx="4041422" cy="4385344"/>
          </a:xfrm>
          <a:noFill/>
          <a:effectLst/>
        </p:spPr>
        <p:txBody>
          <a:bodyPr>
            <a:normAutofit/>
          </a:bodyPr>
          <a:lstStyle/>
          <a:p>
            <a:pPr marL="228600" indent="-228600">
              <a:lnSpc>
                <a:spcPct val="100000"/>
              </a:lnSpc>
              <a:spcBef>
                <a:spcPts val="2400"/>
              </a:spcBef>
              <a:spcAft>
                <a:spcPts val="2400"/>
              </a:spcAft>
              <a:buFont typeface="Arial" panose="020B0604020202020204" pitchFamily="34" charset="0"/>
              <a:buChar char="•"/>
            </a:pPr>
            <a:endParaRPr lang="es-ES" sz="2500" dirty="0" smtClean="0">
              <a:solidFill>
                <a:sysClr val="windowText" lastClr="000000"/>
              </a:solidFill>
            </a:endParaRPr>
          </a:p>
          <a:p>
            <a:pPr marL="228600" indent="-228600">
              <a:lnSpc>
                <a:spcPct val="100000"/>
              </a:lnSpc>
              <a:spcBef>
                <a:spcPts val="2400"/>
              </a:spcBef>
              <a:spcAft>
                <a:spcPts val="2400"/>
              </a:spcAft>
              <a:buClr>
                <a:srgbClr val="DD0116"/>
              </a:buClr>
              <a:buFont typeface="Arial" panose="020B0604020202020204" pitchFamily="34" charset="0"/>
              <a:buChar char="•"/>
            </a:pPr>
            <a:r>
              <a:rPr lang="es-ES" sz="2400" dirty="0">
                <a:solidFill>
                  <a:sysClr val="windowText" lastClr="000000"/>
                </a:solidFill>
              </a:rPr>
              <a:t>9 </a:t>
            </a:r>
            <a:r>
              <a:rPr lang="es-ES" sz="2500" dirty="0" smtClean="0">
                <a:solidFill>
                  <a:sysClr val="windowText" lastClr="000000"/>
                </a:solidFill>
              </a:rPr>
              <a:t>Kits para regalar</a:t>
            </a:r>
          </a:p>
          <a:p>
            <a:pPr marL="228600" indent="-228600">
              <a:lnSpc>
                <a:spcPct val="100000"/>
              </a:lnSpc>
              <a:spcBef>
                <a:spcPts val="2400"/>
              </a:spcBef>
              <a:spcAft>
                <a:spcPts val="2400"/>
              </a:spcAft>
              <a:buClr>
                <a:srgbClr val="DD0116"/>
              </a:buClr>
              <a:buFont typeface="Arial" panose="020B0604020202020204" pitchFamily="34" charset="0"/>
              <a:buChar char="•"/>
            </a:pPr>
            <a:r>
              <a:rPr lang="es-ES" sz="2500" dirty="0" smtClean="0">
                <a:solidFill>
                  <a:sysClr val="windowText" lastClr="000000"/>
                </a:solidFill>
              </a:rPr>
              <a:t>9 preguntas</a:t>
            </a:r>
          </a:p>
          <a:p>
            <a:pPr marL="228600" indent="-228600">
              <a:lnSpc>
                <a:spcPct val="100000"/>
              </a:lnSpc>
              <a:spcBef>
                <a:spcPts val="2400"/>
              </a:spcBef>
              <a:spcAft>
                <a:spcPts val="2400"/>
              </a:spcAft>
              <a:buClr>
                <a:srgbClr val="DD0116"/>
              </a:buClr>
              <a:buFont typeface="Arial" panose="020B0604020202020204" pitchFamily="34" charset="0"/>
              <a:buChar char="•"/>
            </a:pPr>
            <a:r>
              <a:rPr lang="es-ES" sz="2500" dirty="0" smtClean="0">
                <a:solidFill>
                  <a:sysClr val="windowText" lastClr="000000"/>
                </a:solidFill>
              </a:rPr>
              <a:t>9 ganadores</a:t>
            </a:r>
            <a:endParaRPr lang="es-ES" sz="2500" dirty="0">
              <a:solidFill>
                <a:sysClr val="windowText" lastClr="000000"/>
              </a:solidFill>
            </a:endParaRPr>
          </a:p>
          <a:p>
            <a:pPr>
              <a:lnSpc>
                <a:spcPct val="100000"/>
              </a:lnSpc>
              <a:spcBef>
                <a:spcPts val="2400"/>
              </a:spcBef>
              <a:spcAft>
                <a:spcPts val="2400"/>
              </a:spcAft>
            </a:pPr>
            <a:endParaRPr lang="es-MX" sz="2500" dirty="0">
              <a:solidFill>
                <a:sysClr val="windowText" lastClr="000000"/>
              </a:solidFill>
            </a:endParaRPr>
          </a:p>
        </p:txBody>
      </p:sp>
      <p:pic>
        <p:nvPicPr>
          <p:cNvPr id="8"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 y="973635"/>
            <a:ext cx="4435999" cy="58843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57543" y="1420448"/>
            <a:ext cx="1127680" cy="1127680"/>
          </a:xfrm>
          <a:prstGeom prst="rect">
            <a:avLst/>
          </a:prstGeom>
        </p:spPr>
      </p:pic>
    </p:spTree>
    <p:extLst>
      <p:ext uri="{BB962C8B-B14F-4D97-AF65-F5344CB8AC3E}">
        <p14:creationId xmlns:p14="http://schemas.microsoft.com/office/powerpoint/2010/main" val="10312650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p:cNvSpPr/>
          <p:nvPr/>
        </p:nvSpPr>
        <p:spPr>
          <a:xfrm>
            <a:off x="-83127" y="4323"/>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pic>
        <p:nvPicPr>
          <p:cNvPr id="154"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0313" y="1626372"/>
            <a:ext cx="4863092" cy="2575675"/>
          </a:xfrm>
          <a:prstGeom prst="rect">
            <a:avLst/>
          </a:prstGeom>
          <a:ln w="12700">
            <a:miter lim="400000"/>
          </a:ln>
        </p:spPr>
      </p:pic>
      <p:sp>
        <p:nvSpPr>
          <p:cNvPr id="155" name="Text Placeholder 4"/>
          <p:cNvSpPr txBox="1"/>
          <p:nvPr/>
        </p:nvSpPr>
        <p:spPr>
          <a:xfrm>
            <a:off x="909616" y="1934576"/>
            <a:ext cx="2552393" cy="655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Autofit/>
          </a:bodyPr>
          <a:lstStyle>
            <a:lvl1pPr marL="285750" indent="-285750">
              <a:lnSpc>
                <a:spcPct val="90000"/>
              </a:lnSpc>
              <a:spcBef>
                <a:spcPts val="1000"/>
              </a:spcBef>
              <a:buSzPct val="100000"/>
              <a:buFont typeface="Arial"/>
              <a:buChar char="•"/>
              <a:defRPr sz="1800">
                <a:latin typeface="StratumGMC Regular"/>
                <a:ea typeface="StratumGMC Regular"/>
                <a:cs typeface="StratumGMC Regular"/>
                <a:sym typeface="StratumGMC Regular"/>
              </a:defRPr>
            </a:lvl1pPr>
          </a:lstStyle>
          <a:p>
            <a:pPr marL="228600" indent="-228600">
              <a:lnSpc>
                <a:spcPct val="110000"/>
              </a:lnSpc>
              <a:buClr>
                <a:srgbClr val="DD0116"/>
              </a:buClr>
              <a:buFont typeface="Arial" panose="020B0604020202020204" pitchFamily="34" charset="0"/>
              <a:buChar char="•"/>
              <a:tabLst>
                <a:tab pos="436245" algn="l"/>
              </a:tabLst>
            </a:pPr>
            <a:r>
              <a:rPr sz="2500" dirty="0" err="1">
                <a:latin typeface="+mn-lt"/>
                <a:ea typeface="+mn-ea"/>
                <a:cs typeface="+mn-cs"/>
              </a:rPr>
              <a:t>Costuras</a:t>
            </a:r>
            <a:r>
              <a:rPr sz="2500" dirty="0">
                <a:latin typeface="+mn-lt"/>
                <a:ea typeface="+mn-ea"/>
                <a:cs typeface="+mn-cs"/>
              </a:rPr>
              <a:t> </a:t>
            </a:r>
            <a:r>
              <a:rPr sz="2500" dirty="0" err="1">
                <a:latin typeface="+mn-lt"/>
                <a:ea typeface="+mn-ea"/>
                <a:cs typeface="+mn-cs"/>
              </a:rPr>
              <a:t>exclusivas</a:t>
            </a:r>
            <a:r>
              <a:rPr sz="2500" dirty="0">
                <a:latin typeface="+mn-lt"/>
                <a:ea typeface="+mn-ea"/>
                <a:cs typeface="+mn-cs"/>
              </a:rPr>
              <a:t> Denali</a:t>
            </a:r>
          </a:p>
        </p:txBody>
      </p:sp>
      <p:sp>
        <p:nvSpPr>
          <p:cNvPr id="156" name="Text Placeholder 4"/>
          <p:cNvSpPr txBox="1"/>
          <p:nvPr/>
        </p:nvSpPr>
        <p:spPr>
          <a:xfrm>
            <a:off x="909616" y="3146381"/>
            <a:ext cx="2393389" cy="655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Autofit/>
          </a:bodyPr>
          <a:lstStyle>
            <a:lvl1pPr marL="285750" indent="-285750">
              <a:lnSpc>
                <a:spcPct val="90000"/>
              </a:lnSpc>
              <a:spcBef>
                <a:spcPts val="1000"/>
              </a:spcBef>
              <a:buSzPct val="100000"/>
              <a:buFont typeface="Arial"/>
              <a:buChar char="•"/>
              <a:defRPr sz="1800">
                <a:latin typeface="StratumGMC Regular"/>
                <a:ea typeface="StratumGMC Regular"/>
                <a:cs typeface="StratumGMC Regular"/>
                <a:sym typeface="StratumGMC Regular"/>
              </a:defRPr>
            </a:lvl1pPr>
          </a:lstStyle>
          <a:p>
            <a:pPr marL="228600" indent="-228600">
              <a:lnSpc>
                <a:spcPct val="110000"/>
              </a:lnSpc>
              <a:buClr>
                <a:srgbClr val="DD0116"/>
              </a:buClr>
              <a:buFont typeface="Arial" panose="020B0604020202020204" pitchFamily="34" charset="0"/>
              <a:buChar char="•"/>
              <a:tabLst>
                <a:tab pos="436245" algn="l"/>
              </a:tabLst>
            </a:pPr>
            <a:r>
              <a:rPr sz="2500" dirty="0" err="1">
                <a:latin typeface="+mn-lt"/>
                <a:ea typeface="+mn-ea"/>
                <a:cs typeface="+mn-cs"/>
              </a:rPr>
              <a:t>Hilos</a:t>
            </a:r>
            <a:r>
              <a:rPr sz="2500" dirty="0">
                <a:latin typeface="+mn-lt"/>
                <a:ea typeface="+mn-ea"/>
                <a:cs typeface="+mn-cs"/>
              </a:rPr>
              <a:t> </a:t>
            </a:r>
            <a:r>
              <a:rPr sz="2500" dirty="0" err="1">
                <a:latin typeface="+mn-lt"/>
                <a:ea typeface="+mn-ea"/>
                <a:cs typeface="+mn-cs"/>
              </a:rPr>
              <a:t>contrastantes</a:t>
            </a:r>
            <a:endParaRPr sz="2500" dirty="0">
              <a:latin typeface="+mn-lt"/>
              <a:ea typeface="+mn-ea"/>
              <a:cs typeface="+mn-cs"/>
            </a:endParaRPr>
          </a:p>
        </p:txBody>
      </p:sp>
      <p:sp>
        <p:nvSpPr>
          <p:cNvPr id="157" name="Text Placeholder 4"/>
          <p:cNvSpPr txBox="1"/>
          <p:nvPr/>
        </p:nvSpPr>
        <p:spPr>
          <a:xfrm>
            <a:off x="909616" y="4260384"/>
            <a:ext cx="2393389" cy="655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Autofit/>
          </a:bodyPr>
          <a:lstStyle>
            <a:lvl1pPr marL="285750" indent="-285750">
              <a:lnSpc>
                <a:spcPct val="90000"/>
              </a:lnSpc>
              <a:spcBef>
                <a:spcPts val="1000"/>
              </a:spcBef>
              <a:buSzPct val="100000"/>
              <a:buFont typeface="Arial"/>
              <a:buChar char="•"/>
              <a:defRPr sz="1800">
                <a:latin typeface="StratumGMC Regular"/>
                <a:ea typeface="StratumGMC Regular"/>
                <a:cs typeface="StratumGMC Regular"/>
                <a:sym typeface="StratumGMC Regular"/>
              </a:defRPr>
            </a:lvl1pPr>
          </a:lstStyle>
          <a:p>
            <a:pPr marL="228600" indent="-228600">
              <a:lnSpc>
                <a:spcPct val="100000"/>
              </a:lnSpc>
              <a:buClr>
                <a:srgbClr val="DD0116"/>
              </a:buClr>
              <a:buFont typeface="Arial" panose="020B0604020202020204" pitchFamily="34" charset="0"/>
              <a:buChar char="•"/>
              <a:tabLst>
                <a:tab pos="436245" algn="l"/>
              </a:tabLst>
            </a:pPr>
            <a:r>
              <a:rPr sz="2500" dirty="0" err="1">
                <a:latin typeface="+mn-lt"/>
                <a:ea typeface="+mn-ea"/>
                <a:cs typeface="+mn-cs"/>
              </a:rPr>
              <a:t>Patrón</a:t>
            </a:r>
            <a:r>
              <a:rPr sz="2500" dirty="0">
                <a:latin typeface="+mn-lt"/>
                <a:ea typeface="+mn-ea"/>
                <a:cs typeface="+mn-cs"/>
              </a:rPr>
              <a:t> de </a:t>
            </a:r>
            <a:r>
              <a:rPr sz="2500" dirty="0" err="1">
                <a:latin typeface="+mn-lt"/>
                <a:ea typeface="+mn-ea"/>
                <a:cs typeface="+mn-cs"/>
              </a:rPr>
              <a:t>puntadas</a:t>
            </a:r>
            <a:r>
              <a:rPr sz="2500" dirty="0">
                <a:latin typeface="+mn-lt"/>
                <a:ea typeface="+mn-ea"/>
                <a:cs typeface="+mn-cs"/>
              </a:rPr>
              <a:t> “Bold Cross”</a:t>
            </a:r>
          </a:p>
        </p:txBody>
      </p:sp>
      <p:sp>
        <p:nvSpPr>
          <p:cNvPr id="158" name="Title 1"/>
          <p:cNvSpPr txBox="1"/>
          <p:nvPr/>
        </p:nvSpPr>
        <p:spPr>
          <a:xfrm>
            <a:off x="466825" y="-22180"/>
            <a:ext cx="7886704" cy="99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pPr defTabSz="914400">
              <a:spcBef>
                <a:spcPct val="0"/>
              </a:spcBef>
            </a:pPr>
            <a:r>
              <a:rPr sz="4400" dirty="0" err="1">
                <a:solidFill>
                  <a:schemeClr val="bg1"/>
                </a:solidFill>
                <a:latin typeface="StratumGMC Bold" panose="020B0506030000020004" pitchFamily="34" charset="0"/>
                <a:ea typeface="+mj-ea"/>
                <a:cs typeface="+mj-cs"/>
              </a:rPr>
              <a:t>Costuras</a:t>
            </a:r>
            <a:r>
              <a:rPr sz="4400" dirty="0">
                <a:solidFill>
                  <a:schemeClr val="bg1"/>
                </a:solidFill>
                <a:latin typeface="StratumGMC Bold" panose="020B0506030000020004" pitchFamily="34" charset="0"/>
                <a:ea typeface="+mj-ea"/>
                <a:cs typeface="+mj-cs"/>
              </a:rPr>
              <a:t> Denali</a:t>
            </a:r>
          </a:p>
        </p:txBody>
      </p:sp>
      <p:pic>
        <p:nvPicPr>
          <p:cNvPr id="159"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1666" y="3836768"/>
            <a:ext cx="4062565" cy="2223946"/>
          </a:xfrm>
          <a:prstGeom prst="rect">
            <a:avLst/>
          </a:prstGeom>
          <a:ln w="12700">
            <a:miter lim="400000"/>
          </a:ln>
        </p:spPr>
      </p:pic>
    </p:spTree>
    <p:extLst>
      <p:ext uri="{BB962C8B-B14F-4D97-AF65-F5344CB8AC3E}">
        <p14:creationId xmlns:p14="http://schemas.microsoft.com/office/powerpoint/2010/main" val="4153136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207" name="Title 1"/>
          <p:cNvSpPr txBox="1"/>
          <p:nvPr/>
        </p:nvSpPr>
        <p:spPr>
          <a:xfrm>
            <a:off x="416025" y="-11091"/>
            <a:ext cx="7886704" cy="99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pPr defTabSz="914400">
              <a:spcBef>
                <a:spcPct val="0"/>
              </a:spcBef>
            </a:pPr>
            <a:r>
              <a:rPr sz="4400" dirty="0" err="1">
                <a:solidFill>
                  <a:schemeClr val="bg1"/>
                </a:solidFill>
                <a:latin typeface="StratumGMC Bold" panose="020B0506030000020004" pitchFamily="34" charset="0"/>
                <a:ea typeface="+mj-ea"/>
                <a:cs typeface="+mj-cs"/>
              </a:rPr>
              <a:t>Asientos</a:t>
            </a:r>
            <a:endParaRPr sz="4400" dirty="0">
              <a:solidFill>
                <a:schemeClr val="bg1"/>
              </a:solidFill>
              <a:latin typeface="StratumGMC Bold" panose="020B0506030000020004" pitchFamily="34" charset="0"/>
              <a:ea typeface="+mj-ea"/>
              <a:cs typeface="+mj-cs"/>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7842" y="973634"/>
            <a:ext cx="5327108" cy="5889809"/>
          </a:xfrm>
          <a:prstGeom prst="rect">
            <a:avLst/>
          </a:prstGeom>
        </p:spPr>
      </p:pic>
      <p:sp>
        <p:nvSpPr>
          <p:cNvPr id="7" name="Text Placeholder 4"/>
          <p:cNvSpPr txBox="1"/>
          <p:nvPr/>
        </p:nvSpPr>
        <p:spPr>
          <a:xfrm>
            <a:off x="5722997" y="2212269"/>
            <a:ext cx="2671953" cy="9624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oAutofit/>
          </a:bodyPr>
          <a:lstStyle>
            <a:lvl1pPr defTabSz="832103">
              <a:lnSpc>
                <a:spcPct val="81000"/>
              </a:lnSpc>
              <a:spcBef>
                <a:spcPts val="900"/>
              </a:spcBef>
              <a:defRPr sz="2300">
                <a:latin typeface="StratumGMC Regular"/>
                <a:ea typeface="StratumGMC Regular"/>
                <a:cs typeface="StratumGMC Regular"/>
                <a:sym typeface="StratumGMC Regular"/>
              </a:defRPr>
            </a:lvl1pPr>
          </a:lstStyle>
          <a:p>
            <a:pPr marL="457200" indent="-457200">
              <a:buClr>
                <a:srgbClr val="FF0000"/>
              </a:buClr>
              <a:buFont typeface="Arial" panose="020B0604020202020204" pitchFamily="34" charset="0"/>
              <a:buChar char="•"/>
            </a:pPr>
            <a:r>
              <a:rPr sz="2600" dirty="0" err="1"/>
              <a:t>Asientos</a:t>
            </a:r>
            <a:r>
              <a:rPr sz="2600" dirty="0"/>
              <a:t> de </a:t>
            </a:r>
            <a:r>
              <a:rPr sz="2600" dirty="0" err="1"/>
              <a:t>piel</a:t>
            </a:r>
            <a:r>
              <a:rPr sz="2600" dirty="0"/>
              <a:t> </a:t>
            </a:r>
          </a:p>
        </p:txBody>
      </p:sp>
      <p:sp>
        <p:nvSpPr>
          <p:cNvPr id="8" name="Text Placeholder 4"/>
          <p:cNvSpPr txBox="1"/>
          <p:nvPr/>
        </p:nvSpPr>
        <p:spPr>
          <a:xfrm>
            <a:off x="5722997" y="4014858"/>
            <a:ext cx="2280791" cy="655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oAutofit/>
          </a:bodyPr>
          <a:lstStyle>
            <a:lvl1pPr defTabSz="832103">
              <a:lnSpc>
                <a:spcPct val="81000"/>
              </a:lnSpc>
              <a:spcBef>
                <a:spcPts val="900"/>
              </a:spcBef>
              <a:defRPr sz="2100">
                <a:latin typeface="StratumGMC Regular"/>
                <a:ea typeface="StratumGMC Regular"/>
                <a:cs typeface="StratumGMC Regular"/>
                <a:sym typeface="StratumGMC Regular"/>
              </a:defRPr>
            </a:lvl1pPr>
          </a:lstStyle>
          <a:p>
            <a:pPr marL="457200" indent="-457200">
              <a:buClr>
                <a:srgbClr val="FF0000"/>
              </a:buClr>
              <a:buFont typeface="Arial" panose="020B0604020202020204" pitchFamily="34" charset="0"/>
              <a:buChar char="•"/>
            </a:pPr>
            <a:r>
              <a:rPr sz="2600" dirty="0" err="1"/>
              <a:t>Ajuste</a:t>
            </a:r>
            <a:r>
              <a:rPr sz="2600" dirty="0"/>
              <a:t> </a:t>
            </a:r>
            <a:r>
              <a:rPr sz="2600" dirty="0" err="1"/>
              <a:t>eléctrico</a:t>
            </a:r>
            <a:r>
              <a:rPr sz="2600" dirty="0"/>
              <a:t> de 8 </a:t>
            </a:r>
            <a:r>
              <a:rPr sz="2600" dirty="0" err="1"/>
              <a:t>posiciones</a:t>
            </a:r>
            <a:endParaRPr sz="2600" dirty="0"/>
          </a:p>
        </p:txBody>
      </p:sp>
      <p:sp>
        <p:nvSpPr>
          <p:cNvPr id="9" name="Text Placeholder 4"/>
          <p:cNvSpPr txBox="1"/>
          <p:nvPr/>
        </p:nvSpPr>
        <p:spPr>
          <a:xfrm>
            <a:off x="5722997" y="2875301"/>
            <a:ext cx="2671953" cy="9624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oAutofit/>
          </a:bodyPr>
          <a:lstStyle>
            <a:lvl1pPr defTabSz="832103">
              <a:lnSpc>
                <a:spcPct val="81000"/>
              </a:lnSpc>
              <a:spcBef>
                <a:spcPts val="900"/>
              </a:spcBef>
              <a:defRPr sz="2300">
                <a:latin typeface="StratumGMC Regular"/>
                <a:ea typeface="StratumGMC Regular"/>
                <a:cs typeface="StratumGMC Regular"/>
                <a:sym typeface="StratumGMC Regular"/>
              </a:defRPr>
            </a:lvl1pPr>
          </a:lstStyle>
          <a:p>
            <a:pPr marL="457200" indent="-457200">
              <a:buClr>
                <a:srgbClr val="FF0000"/>
              </a:buClr>
              <a:buFont typeface="Arial" panose="020B0604020202020204" pitchFamily="34" charset="0"/>
              <a:buChar char="•"/>
            </a:pPr>
            <a:r>
              <a:rPr lang="en-US" sz="2600" dirty="0" err="1" smtClean="0"/>
              <a:t>Bordado</a:t>
            </a:r>
            <a:r>
              <a:rPr lang="en-US" sz="2600" dirty="0" smtClean="0"/>
              <a:t> </a:t>
            </a:r>
            <a:r>
              <a:rPr lang="en-US" sz="2600" dirty="0" err="1" smtClean="0"/>
              <a:t>exclusivo</a:t>
            </a:r>
            <a:r>
              <a:rPr lang="en-US" sz="2600" dirty="0"/>
              <a:t> </a:t>
            </a:r>
            <a:r>
              <a:rPr lang="en-US" sz="2600" dirty="0" smtClean="0"/>
              <a:t>Denali y </a:t>
            </a:r>
            <a:r>
              <a:rPr lang="en-US" sz="2600" dirty="0" err="1" smtClean="0"/>
              <a:t>patrón</a:t>
            </a:r>
            <a:r>
              <a:rPr lang="en-US" sz="2600" dirty="0" smtClean="0"/>
              <a:t> </a:t>
            </a:r>
            <a:endParaRPr sz="2600" dirty="0"/>
          </a:p>
        </p:txBody>
      </p:sp>
    </p:spTree>
    <p:extLst>
      <p:ext uri="{BB962C8B-B14F-4D97-AF65-F5344CB8AC3E}">
        <p14:creationId xmlns:p14="http://schemas.microsoft.com/office/powerpoint/2010/main" val="1233287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220" name="Title 1"/>
          <p:cNvSpPr txBox="1"/>
          <p:nvPr/>
        </p:nvSpPr>
        <p:spPr>
          <a:xfrm>
            <a:off x="399550" y="-11091"/>
            <a:ext cx="7886704" cy="99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pPr defTabSz="914400">
              <a:spcBef>
                <a:spcPct val="0"/>
              </a:spcBef>
            </a:pPr>
            <a:r>
              <a:rPr sz="4400" dirty="0" err="1">
                <a:solidFill>
                  <a:schemeClr val="bg1"/>
                </a:solidFill>
                <a:latin typeface="StratumGMC Bold" panose="020B0506030000020004" pitchFamily="34" charset="0"/>
                <a:ea typeface="+mj-ea"/>
                <a:cs typeface="+mj-cs"/>
              </a:rPr>
              <a:t>Asientos</a:t>
            </a:r>
            <a:endParaRPr sz="4400" dirty="0">
              <a:solidFill>
                <a:schemeClr val="bg1"/>
              </a:solidFill>
              <a:latin typeface="StratumGMC Bold" panose="020B0506030000020004" pitchFamily="34" charset="0"/>
              <a:ea typeface="+mj-ea"/>
              <a:cs typeface="+mj-cs"/>
            </a:endParaRPr>
          </a:p>
        </p:txBody>
      </p:sp>
      <p:sp>
        <p:nvSpPr>
          <p:cNvPr id="221" name="Text Placeholder 4"/>
          <p:cNvSpPr txBox="1"/>
          <p:nvPr/>
        </p:nvSpPr>
        <p:spPr>
          <a:xfrm>
            <a:off x="5311921" y="1603127"/>
            <a:ext cx="3057799" cy="983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lvl1pPr>
              <a:lnSpc>
                <a:spcPct val="90000"/>
              </a:lnSpc>
              <a:spcBef>
                <a:spcPts val="1000"/>
              </a:spcBef>
              <a:defRPr sz="2200">
                <a:latin typeface="StratumGMC Regular"/>
                <a:ea typeface="StratumGMC Regular"/>
                <a:cs typeface="StratumGMC Regular"/>
                <a:sym typeface="StratumGMC Regular"/>
              </a:defRPr>
            </a:lvl1pPr>
          </a:lstStyle>
          <a:p>
            <a:pPr marL="457200" indent="-457200">
              <a:lnSpc>
                <a:spcPct val="100000"/>
              </a:lnSpc>
              <a:buClr>
                <a:srgbClr val="FF0000"/>
              </a:buClr>
              <a:buFont typeface="Arial" panose="020B0604020202020204" pitchFamily="34" charset="0"/>
              <a:buChar char="•"/>
              <a:defRPr sz="2000">
                <a:solidFill>
                  <a:srgbClr val="0D0D0D"/>
                </a:solidFill>
                <a:latin typeface="StratumGMC Regular"/>
                <a:ea typeface="StratumGMC Regular"/>
                <a:cs typeface="StratumGMC Regular"/>
                <a:sym typeface="StratumGMC Regular"/>
              </a:defRPr>
            </a:pPr>
            <a:r>
              <a:rPr sz="2500" dirty="0" smtClean="0">
                <a:solidFill>
                  <a:srgbClr val="0D0D0D"/>
                </a:solidFill>
              </a:rPr>
              <a:t>1</a:t>
            </a:r>
            <a:r>
              <a:rPr lang="en-US" sz="2000" dirty="0"/>
              <a:t>ª</a:t>
            </a:r>
            <a:r>
              <a:rPr sz="2500" dirty="0" smtClean="0">
                <a:solidFill>
                  <a:srgbClr val="0D0D0D"/>
                </a:solidFill>
              </a:rPr>
              <a:t> </a:t>
            </a:r>
            <a:r>
              <a:rPr sz="2500" dirty="0">
                <a:solidFill>
                  <a:srgbClr val="0D0D0D"/>
                </a:solidFill>
              </a:rPr>
              <a:t>Fila. </a:t>
            </a:r>
            <a:r>
              <a:rPr sz="2500" dirty="0" err="1">
                <a:solidFill>
                  <a:srgbClr val="0D0D0D"/>
                </a:solidFill>
              </a:rPr>
              <a:t>Asientos</a:t>
            </a:r>
            <a:r>
              <a:rPr sz="2500" dirty="0">
                <a:solidFill>
                  <a:srgbClr val="0D0D0D"/>
                </a:solidFill>
              </a:rPr>
              <a:t> </a:t>
            </a:r>
            <a:r>
              <a:rPr sz="2500" dirty="0" err="1">
                <a:solidFill>
                  <a:srgbClr val="0D0D0D"/>
                </a:solidFill>
              </a:rPr>
              <a:t>tipo</a:t>
            </a:r>
            <a:r>
              <a:rPr sz="2500" dirty="0">
                <a:solidFill>
                  <a:srgbClr val="0D0D0D"/>
                </a:solidFill>
              </a:rPr>
              <a:t> </a:t>
            </a:r>
            <a:r>
              <a:rPr sz="2500" dirty="0" err="1">
                <a:solidFill>
                  <a:srgbClr val="0D0D0D"/>
                </a:solidFill>
              </a:rPr>
              <a:t>cubo</a:t>
            </a:r>
            <a:endParaRPr sz="2500" dirty="0">
              <a:solidFill>
                <a:srgbClr val="0D0D0D"/>
              </a:solidFill>
            </a:endParaRPr>
          </a:p>
        </p:txBody>
      </p:sp>
      <p:sp>
        <p:nvSpPr>
          <p:cNvPr id="222" name="Text Placeholder 4"/>
          <p:cNvSpPr txBox="1"/>
          <p:nvPr/>
        </p:nvSpPr>
        <p:spPr>
          <a:xfrm>
            <a:off x="5200971" y="2514611"/>
            <a:ext cx="3785186" cy="1226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lvl1pPr>
              <a:lnSpc>
                <a:spcPct val="81000"/>
              </a:lnSpc>
              <a:spcBef>
                <a:spcPts val="1000"/>
              </a:spcBef>
              <a:defRPr sz="2000">
                <a:latin typeface="StratumGMC Regular"/>
                <a:ea typeface="StratumGMC Regular"/>
                <a:cs typeface="StratumGMC Regular"/>
                <a:sym typeface="StratumGMC Regular"/>
              </a:defRPr>
            </a:lvl1pPr>
          </a:lstStyle>
          <a:p>
            <a:pPr marL="457200" indent="-457200">
              <a:lnSpc>
                <a:spcPct val="100000"/>
              </a:lnSpc>
              <a:buClr>
                <a:srgbClr val="FF0000"/>
              </a:buClr>
              <a:buFont typeface="Arial" panose="020B0604020202020204" pitchFamily="34" charset="0"/>
              <a:buChar char="•"/>
              <a:defRPr sz="2000">
                <a:solidFill>
                  <a:srgbClr val="0D0D0D"/>
                </a:solidFill>
                <a:latin typeface="StratumGMC Regular"/>
                <a:ea typeface="StratumGMC Regular"/>
                <a:cs typeface="StratumGMC Regular"/>
                <a:sym typeface="StratumGMC Regular"/>
              </a:defRPr>
            </a:pPr>
            <a:r>
              <a:rPr sz="2500" dirty="0" smtClean="0">
                <a:solidFill>
                  <a:srgbClr val="0D0D0D"/>
                </a:solidFill>
              </a:rPr>
              <a:t>2</a:t>
            </a:r>
            <a:r>
              <a:rPr lang="en-US" dirty="0"/>
              <a:t>ª</a:t>
            </a:r>
            <a:r>
              <a:rPr sz="2500" dirty="0" smtClean="0">
                <a:solidFill>
                  <a:srgbClr val="0D0D0D"/>
                </a:solidFill>
              </a:rPr>
              <a:t> </a:t>
            </a:r>
            <a:r>
              <a:rPr sz="2500" dirty="0">
                <a:solidFill>
                  <a:srgbClr val="0D0D0D"/>
                </a:solidFill>
              </a:rPr>
              <a:t>y 3° fila son </a:t>
            </a:r>
            <a:r>
              <a:rPr sz="2500" dirty="0" err="1">
                <a:solidFill>
                  <a:srgbClr val="0D0D0D"/>
                </a:solidFill>
              </a:rPr>
              <a:t>calefactables</a:t>
            </a:r>
            <a:r>
              <a:rPr sz="2500" dirty="0">
                <a:solidFill>
                  <a:srgbClr val="0D0D0D"/>
                </a:solidFill>
              </a:rPr>
              <a:t> y </a:t>
            </a:r>
            <a:r>
              <a:rPr sz="2500" dirty="0" err="1">
                <a:solidFill>
                  <a:srgbClr val="0D0D0D"/>
                </a:solidFill>
              </a:rPr>
              <a:t>abatibles</a:t>
            </a:r>
            <a:r>
              <a:rPr sz="2500" dirty="0">
                <a:solidFill>
                  <a:srgbClr val="0D0D0D"/>
                </a:solidFill>
              </a:rPr>
              <a:t> </a:t>
            </a:r>
            <a:r>
              <a:rPr sz="2500" dirty="0" err="1">
                <a:solidFill>
                  <a:srgbClr val="0D0D0D"/>
                </a:solidFill>
              </a:rPr>
              <a:t>eléctricamente</a:t>
            </a:r>
            <a:endParaRPr sz="2500" dirty="0">
              <a:solidFill>
                <a:srgbClr val="0D0D0D"/>
              </a:solidFill>
            </a:endParaRPr>
          </a:p>
        </p:txBody>
      </p:sp>
      <p:sp>
        <p:nvSpPr>
          <p:cNvPr id="223" name="Text Placeholder 4"/>
          <p:cNvSpPr txBox="1"/>
          <p:nvPr/>
        </p:nvSpPr>
        <p:spPr>
          <a:xfrm>
            <a:off x="5199205" y="4132292"/>
            <a:ext cx="3796743" cy="1347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lvl1pPr>
              <a:lnSpc>
                <a:spcPct val="72000"/>
              </a:lnSpc>
              <a:spcBef>
                <a:spcPts val="1000"/>
              </a:spcBef>
              <a:defRPr sz="2200">
                <a:latin typeface="StratumGMC Regular"/>
                <a:ea typeface="StratumGMC Regular"/>
                <a:cs typeface="StratumGMC Regular"/>
                <a:sym typeface="StratumGMC Regular"/>
              </a:defRPr>
            </a:lvl1pPr>
          </a:lstStyle>
          <a:p>
            <a:pPr marL="457200" indent="-457200">
              <a:lnSpc>
                <a:spcPct val="120000"/>
              </a:lnSpc>
              <a:buClr>
                <a:srgbClr val="FF0000"/>
              </a:buClr>
              <a:buFont typeface="Arial" panose="020B0604020202020204" pitchFamily="34" charset="0"/>
              <a:buChar char="•"/>
              <a:defRPr sz="2000">
                <a:solidFill>
                  <a:srgbClr val="0D0D0D"/>
                </a:solidFill>
                <a:latin typeface="StratumGMC Regular"/>
                <a:ea typeface="StratumGMC Regular"/>
                <a:cs typeface="StratumGMC Regular"/>
                <a:sym typeface="StratumGMC Regular"/>
              </a:defRPr>
            </a:pPr>
            <a:r>
              <a:rPr sz="2500" dirty="0">
                <a:solidFill>
                  <a:srgbClr val="0D0D0D"/>
                </a:solidFill>
              </a:rPr>
              <a:t>2</a:t>
            </a:r>
            <a:r>
              <a:rPr lang="en-US" sz="2500" dirty="0">
                <a:solidFill>
                  <a:srgbClr val="0D0D0D"/>
                </a:solidFill>
              </a:rPr>
              <a:t>ª</a:t>
            </a:r>
            <a:r>
              <a:rPr sz="2500" dirty="0">
                <a:solidFill>
                  <a:srgbClr val="0D0D0D"/>
                </a:solidFill>
              </a:rPr>
              <a:t> fila se </a:t>
            </a:r>
            <a:r>
              <a:rPr sz="2500" dirty="0" err="1">
                <a:solidFill>
                  <a:srgbClr val="0D0D0D"/>
                </a:solidFill>
              </a:rPr>
              <a:t>reclinan</a:t>
            </a:r>
            <a:r>
              <a:rPr sz="2500" dirty="0">
                <a:solidFill>
                  <a:srgbClr val="0D0D0D"/>
                </a:solidFill>
              </a:rPr>
              <a:t> </a:t>
            </a:r>
            <a:r>
              <a:rPr sz="2500" dirty="0" err="1">
                <a:solidFill>
                  <a:srgbClr val="0D0D0D"/>
                </a:solidFill>
              </a:rPr>
              <a:t>mecánicamente</a:t>
            </a:r>
            <a:r>
              <a:rPr sz="2500" dirty="0">
                <a:solidFill>
                  <a:srgbClr val="0D0D0D"/>
                </a:solidFill>
              </a:rPr>
              <a:t> y 3° fila </a:t>
            </a:r>
            <a:r>
              <a:rPr sz="2500" dirty="0" err="1">
                <a:solidFill>
                  <a:srgbClr val="0D0D0D"/>
                </a:solidFill>
              </a:rPr>
              <a:t>reclinables</a:t>
            </a:r>
            <a:r>
              <a:rPr sz="2500" dirty="0">
                <a:solidFill>
                  <a:srgbClr val="0D0D0D"/>
                </a:solidFill>
              </a:rPr>
              <a:t> </a:t>
            </a:r>
            <a:r>
              <a:rPr sz="2500" dirty="0" err="1">
                <a:solidFill>
                  <a:srgbClr val="0D0D0D"/>
                </a:solidFill>
              </a:rPr>
              <a:t>eléctricamente</a:t>
            </a:r>
            <a:endParaRPr sz="2500" dirty="0">
              <a:solidFill>
                <a:srgbClr val="0D0D0D"/>
              </a:solidFill>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9714"/>
            <a:ext cx="4686300" cy="5861957"/>
          </a:xfrm>
          <a:prstGeom prst="rect">
            <a:avLst/>
          </a:prstGeom>
        </p:spPr>
      </p:pic>
    </p:spTree>
    <p:extLst>
      <p:ext uri="{BB962C8B-B14F-4D97-AF65-F5344CB8AC3E}">
        <p14:creationId xmlns:p14="http://schemas.microsoft.com/office/powerpoint/2010/main" val="459260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22271" y="762000"/>
            <a:ext cx="5105400" cy="6096000"/>
          </a:xfrm>
          <a:prstGeom prst="rect">
            <a:avLst/>
          </a:prstGeom>
        </p:spPr>
      </p:pic>
      <p:sp>
        <p:nvSpPr>
          <p:cNvPr id="232"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233" name="Title 1"/>
          <p:cNvSpPr txBox="1"/>
          <p:nvPr/>
        </p:nvSpPr>
        <p:spPr>
          <a:xfrm>
            <a:off x="571115" y="-1"/>
            <a:ext cx="7886704" cy="99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pPr defTabSz="914400">
              <a:spcBef>
                <a:spcPct val="0"/>
              </a:spcBef>
            </a:pPr>
            <a:r>
              <a:rPr sz="4400" dirty="0" err="1">
                <a:solidFill>
                  <a:schemeClr val="bg1"/>
                </a:solidFill>
                <a:latin typeface="StratumGMC Bold" panose="020B0506030000020004" pitchFamily="34" charset="0"/>
                <a:ea typeface="+mj-ea"/>
                <a:cs typeface="+mj-cs"/>
              </a:rPr>
              <a:t>Clúster</a:t>
            </a:r>
            <a:endParaRPr sz="4400" dirty="0">
              <a:solidFill>
                <a:schemeClr val="bg1"/>
              </a:solidFill>
              <a:latin typeface="StratumGMC Bold" panose="020B0506030000020004" pitchFamily="34" charset="0"/>
              <a:ea typeface="+mj-ea"/>
              <a:cs typeface="+mj-cs"/>
            </a:endParaRPr>
          </a:p>
        </p:txBody>
      </p:sp>
      <p:sp>
        <p:nvSpPr>
          <p:cNvPr id="234" name="Text Placeholder 4"/>
          <p:cNvSpPr txBox="1"/>
          <p:nvPr/>
        </p:nvSpPr>
        <p:spPr>
          <a:xfrm>
            <a:off x="505268" y="2726127"/>
            <a:ext cx="3630931" cy="2240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nSpc>
                <a:spcPct val="90000"/>
              </a:lnSpc>
              <a:spcBef>
                <a:spcPts val="1000"/>
              </a:spcBef>
              <a:defRPr sz="2000">
                <a:solidFill>
                  <a:srgbClr val="0D0D0D"/>
                </a:solidFill>
                <a:latin typeface="StratumGMC Regular"/>
                <a:ea typeface="StratumGMC Regular"/>
                <a:cs typeface="StratumGMC Regular"/>
                <a:sym typeface="StratumGMC Regular"/>
              </a:defRPr>
            </a:lvl1pPr>
          </a:lstStyle>
          <a:p>
            <a:pPr marL="457200" indent="-457200">
              <a:lnSpc>
                <a:spcPct val="81000"/>
              </a:lnSpc>
              <a:buClr>
                <a:srgbClr val="FF0000"/>
              </a:buClr>
              <a:buFont typeface="Arial" panose="020B0604020202020204" pitchFamily="34" charset="0"/>
              <a:buChar char="•"/>
              <a:defRPr sz="2000">
                <a:solidFill>
                  <a:srgbClr val="0D0D0D"/>
                </a:solidFill>
                <a:latin typeface="StratumGMC Regular"/>
                <a:ea typeface="StratumGMC Regular"/>
                <a:cs typeface="StratumGMC Regular"/>
                <a:sym typeface="StratumGMC Regular"/>
              </a:defRPr>
            </a:pPr>
            <a:r>
              <a:rPr lang="es-MX" sz="2500" dirty="0"/>
              <a:t>A color de 8” </a:t>
            </a:r>
            <a:r>
              <a:rPr lang="es-MX" sz="2500" dirty="0" smtClean="0"/>
              <a:t>reconfigurable</a:t>
            </a:r>
          </a:p>
          <a:p>
            <a:pPr marL="457200" indent="-457200">
              <a:lnSpc>
                <a:spcPct val="81000"/>
              </a:lnSpc>
              <a:buClr>
                <a:srgbClr val="FF0000"/>
              </a:buClr>
              <a:buFont typeface="Arial" panose="020B0604020202020204" pitchFamily="34" charset="0"/>
              <a:buChar char="•"/>
              <a:defRPr sz="2000">
                <a:solidFill>
                  <a:srgbClr val="0D0D0D"/>
                </a:solidFill>
                <a:latin typeface="StratumGMC Regular"/>
                <a:ea typeface="StratumGMC Regular"/>
                <a:cs typeface="StratumGMC Regular"/>
                <a:sym typeface="StratumGMC Regular"/>
              </a:defRPr>
            </a:pPr>
            <a:r>
              <a:rPr lang="es-MX" sz="2500" dirty="0"/>
              <a:t>Muestra información relevante para el conductor</a:t>
            </a:r>
          </a:p>
          <a:p>
            <a:pPr marL="457200" indent="-457200">
              <a:lnSpc>
                <a:spcPct val="81000"/>
              </a:lnSpc>
              <a:buClr>
                <a:srgbClr val="FF0000"/>
              </a:buClr>
              <a:buFont typeface="Arial" panose="020B0604020202020204" pitchFamily="34" charset="0"/>
              <a:buChar char="•"/>
              <a:defRPr sz="2000">
                <a:solidFill>
                  <a:srgbClr val="0D0D0D"/>
                </a:solidFill>
                <a:latin typeface="StratumGMC Regular"/>
                <a:ea typeface="StratumGMC Regular"/>
                <a:cs typeface="StratumGMC Regular"/>
                <a:sym typeface="StratumGMC Regular"/>
              </a:defRPr>
            </a:pPr>
            <a:endParaRPr lang="es-MX" sz="2500" dirty="0"/>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3162995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p:cNvSpPr/>
          <p:nvPr/>
        </p:nvSpPr>
        <p:spPr>
          <a:xfrm>
            <a:off x="-155358" y="-29004"/>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170" name="Text Placeholder 4"/>
          <p:cNvSpPr txBox="1"/>
          <p:nvPr/>
        </p:nvSpPr>
        <p:spPr>
          <a:xfrm>
            <a:off x="5983338" y="3277102"/>
            <a:ext cx="2843670" cy="9405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Autofit/>
          </a:bodyPr>
          <a:lstStyle>
            <a:lvl1pPr defTabSz="804672">
              <a:lnSpc>
                <a:spcPct val="90000"/>
              </a:lnSpc>
              <a:spcBef>
                <a:spcPts val="800"/>
              </a:spcBef>
              <a:defRPr sz="1900">
                <a:latin typeface="StratumGMC Regular"/>
                <a:ea typeface="StratumGMC Regular"/>
                <a:cs typeface="StratumGMC Regular"/>
                <a:sym typeface="StratumGMC Regular"/>
              </a:defRPr>
            </a:lvl1pPr>
          </a:lstStyle>
          <a:p>
            <a:pPr marL="457200" indent="-457200">
              <a:buClr>
                <a:srgbClr val="FF0000"/>
              </a:buClr>
              <a:buFont typeface="Arial" panose="020B0604020202020204" pitchFamily="34" charset="0"/>
              <a:buChar char="•"/>
            </a:pPr>
            <a:endParaRPr sz="2500" dirty="0">
              <a:latin typeface="+mn-lt"/>
              <a:ea typeface="+mn-ea"/>
              <a:cs typeface="+mn-cs"/>
            </a:endParaRPr>
          </a:p>
        </p:txBody>
      </p:sp>
      <p:sp>
        <p:nvSpPr>
          <p:cNvPr id="172" name="Title 1"/>
          <p:cNvSpPr txBox="1"/>
          <p:nvPr/>
        </p:nvSpPr>
        <p:spPr>
          <a:xfrm>
            <a:off x="263625" y="-11091"/>
            <a:ext cx="7886704" cy="99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pPr defTabSz="914400">
              <a:spcBef>
                <a:spcPct val="0"/>
              </a:spcBef>
            </a:pPr>
            <a:r>
              <a:rPr sz="4400" dirty="0" err="1">
                <a:solidFill>
                  <a:schemeClr val="bg1"/>
                </a:solidFill>
                <a:latin typeface="StratumGMC Bold" panose="020B0506030000020004" pitchFamily="34" charset="0"/>
                <a:ea typeface="+mj-ea"/>
                <a:cs typeface="+mj-cs"/>
              </a:rPr>
              <a:t>Compartimientos</a:t>
            </a:r>
            <a:endParaRPr sz="4400" dirty="0">
              <a:solidFill>
                <a:schemeClr val="bg1"/>
              </a:solidFill>
              <a:latin typeface="StratumGMC Bold" panose="020B0506030000020004" pitchFamily="34" charset="0"/>
              <a:ea typeface="+mj-ea"/>
              <a:cs typeface="+mj-cs"/>
            </a:endParaRPr>
          </a:p>
        </p:txBody>
      </p:sp>
      <p:sp>
        <p:nvSpPr>
          <p:cNvPr id="10" name="Text Placeholder 4"/>
          <p:cNvSpPr txBox="1"/>
          <p:nvPr/>
        </p:nvSpPr>
        <p:spPr>
          <a:xfrm>
            <a:off x="5724593" y="1172941"/>
            <a:ext cx="2692335" cy="3408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Autofit/>
          </a:bodyPr>
          <a:lstStyle>
            <a:lvl1pPr marL="285750" indent="-285750">
              <a:lnSpc>
                <a:spcPct val="90000"/>
              </a:lnSpc>
              <a:spcBef>
                <a:spcPts val="1000"/>
              </a:spcBef>
              <a:buSzPct val="100000"/>
              <a:buFont typeface="Arial"/>
              <a:buChar char="•"/>
              <a:defRPr sz="1800">
                <a:latin typeface="StratumGMC Regular"/>
                <a:ea typeface="StratumGMC Regular"/>
                <a:cs typeface="StratumGMC Regular"/>
                <a:sym typeface="StratumGMC Regular"/>
              </a:defRPr>
            </a:lvl1pPr>
          </a:lstStyle>
          <a:p>
            <a:pPr>
              <a:buClr>
                <a:srgbClr val="FF0000"/>
              </a:buClr>
            </a:pPr>
            <a:r>
              <a:rPr lang="es-MX" sz="2500" dirty="0"/>
              <a:t>Consola forrada en piel con costuras Bold </a:t>
            </a:r>
            <a:r>
              <a:rPr lang="es-MX" sz="2500" dirty="0" smtClean="0"/>
              <a:t>Cross</a:t>
            </a:r>
          </a:p>
          <a:p>
            <a:pPr>
              <a:buClr>
                <a:srgbClr val="FF0000"/>
              </a:buClr>
            </a:pPr>
            <a:r>
              <a:rPr lang="en-US" sz="2400" dirty="0" err="1"/>
              <a:t>Guantera</a:t>
            </a:r>
            <a:r>
              <a:rPr lang="en-US" sz="2400" dirty="0"/>
              <a:t>, </a:t>
            </a:r>
            <a:r>
              <a:rPr lang="en-US" sz="2400" dirty="0" err="1"/>
              <a:t>compartimientos</a:t>
            </a:r>
            <a:r>
              <a:rPr lang="en-US" sz="2400" dirty="0"/>
              <a:t> y </a:t>
            </a:r>
            <a:r>
              <a:rPr lang="en-US" sz="2400" dirty="0" err="1"/>
              <a:t>portavasos</a:t>
            </a:r>
            <a:endParaRPr lang="en-US" sz="2400" dirty="0"/>
          </a:p>
          <a:p>
            <a:pPr>
              <a:buClr>
                <a:srgbClr val="FF0000"/>
              </a:buClr>
            </a:pPr>
            <a:r>
              <a:rPr lang="es-MX" sz="2400" dirty="0"/>
              <a:t>Materiales Premium y amplios espacios</a:t>
            </a:r>
          </a:p>
          <a:p>
            <a:pPr>
              <a:buClr>
                <a:srgbClr val="FF0000"/>
              </a:buClr>
            </a:pPr>
            <a:r>
              <a:rPr lang="es-MX" sz="2400" dirty="0"/>
              <a:t>Comodidad de todos los pasajeros</a:t>
            </a:r>
          </a:p>
          <a:p>
            <a:pPr marL="0" indent="0">
              <a:buClr>
                <a:srgbClr val="FF0000"/>
              </a:buClr>
              <a:buNone/>
            </a:pPr>
            <a:endParaRPr lang="es-MX" sz="2500" dirty="0"/>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3286" y="944631"/>
            <a:ext cx="5595258" cy="5875269"/>
          </a:xfrm>
          <a:prstGeom prst="rect">
            <a:avLst/>
          </a:prstGeom>
        </p:spPr>
      </p:pic>
    </p:spTree>
    <p:extLst>
      <p:ext uri="{BB962C8B-B14F-4D97-AF65-F5344CB8AC3E}">
        <p14:creationId xmlns:p14="http://schemas.microsoft.com/office/powerpoint/2010/main" val="371995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b="-345"/>
          <a:stretch/>
        </p:blipFill>
        <p:spPr>
          <a:xfrm>
            <a:off x="-151585" y="965200"/>
            <a:ext cx="4548504" cy="6003266"/>
          </a:xfrm>
          <a:prstGeom prst="rect">
            <a:avLst/>
          </a:prstGeom>
          <a:ln w="12700">
            <a:miter lim="400000"/>
          </a:ln>
        </p:spPr>
      </p:pic>
      <p:sp>
        <p:nvSpPr>
          <p:cNvPr id="244"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245" name="Title 1"/>
          <p:cNvSpPr txBox="1"/>
          <p:nvPr/>
        </p:nvSpPr>
        <p:spPr>
          <a:xfrm>
            <a:off x="448976" y="34617"/>
            <a:ext cx="7886704" cy="99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pPr defTabSz="914400">
              <a:spcBef>
                <a:spcPct val="0"/>
              </a:spcBef>
            </a:pPr>
            <a:r>
              <a:rPr sz="4400" dirty="0" err="1">
                <a:solidFill>
                  <a:schemeClr val="bg1"/>
                </a:solidFill>
                <a:latin typeface="StratumGMC Bold" panose="020B0506030000020004" pitchFamily="34" charset="0"/>
                <a:ea typeface="+mj-ea"/>
                <a:cs typeface="+mj-cs"/>
              </a:rPr>
              <a:t>Aire</a:t>
            </a:r>
            <a:r>
              <a:rPr sz="4400" dirty="0">
                <a:solidFill>
                  <a:schemeClr val="bg1"/>
                </a:solidFill>
                <a:latin typeface="StratumGMC Bold" panose="020B0506030000020004" pitchFamily="34" charset="0"/>
                <a:ea typeface="+mj-ea"/>
                <a:cs typeface="+mj-cs"/>
              </a:rPr>
              <a:t> </a:t>
            </a:r>
            <a:r>
              <a:rPr sz="4400" dirty="0" err="1">
                <a:solidFill>
                  <a:schemeClr val="bg1"/>
                </a:solidFill>
                <a:latin typeface="StratumGMC Bold" panose="020B0506030000020004" pitchFamily="34" charset="0"/>
                <a:ea typeface="+mj-ea"/>
                <a:cs typeface="+mj-cs"/>
              </a:rPr>
              <a:t>acondicionado</a:t>
            </a:r>
            <a:endParaRPr sz="4400" dirty="0">
              <a:solidFill>
                <a:schemeClr val="bg1"/>
              </a:solidFill>
              <a:latin typeface="StratumGMC Bold" panose="020B0506030000020004" pitchFamily="34" charset="0"/>
              <a:ea typeface="+mj-ea"/>
              <a:cs typeface="+mj-cs"/>
            </a:endParaRPr>
          </a:p>
        </p:txBody>
      </p:sp>
      <p:sp>
        <p:nvSpPr>
          <p:cNvPr id="246" name="Text Placeholder 4"/>
          <p:cNvSpPr txBox="1"/>
          <p:nvPr/>
        </p:nvSpPr>
        <p:spPr>
          <a:xfrm>
            <a:off x="4652476" y="2293299"/>
            <a:ext cx="3682046" cy="1170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nSpc>
                <a:spcPct val="90000"/>
              </a:lnSpc>
              <a:spcBef>
                <a:spcPts val="1000"/>
              </a:spcBef>
              <a:defRPr sz="2000">
                <a:latin typeface="StratumGMC Regular"/>
                <a:ea typeface="StratumGMC Regular"/>
                <a:cs typeface="StratumGMC Regular"/>
                <a:sym typeface="StratumGMC Regular"/>
              </a:defRPr>
            </a:lvl1pPr>
          </a:lstStyle>
          <a:p>
            <a:pPr marL="342900" indent="-342900">
              <a:buClr>
                <a:srgbClr val="FF0000"/>
              </a:buClr>
              <a:buFont typeface="Arial" panose="020B0604020202020204" pitchFamily="34" charset="0"/>
              <a:buChar char="•"/>
            </a:pPr>
            <a:r>
              <a:rPr sz="2500" dirty="0" err="1">
                <a:solidFill>
                  <a:srgbClr val="0D0D0D"/>
                </a:solidFill>
              </a:rPr>
              <a:t>Eléctrico</a:t>
            </a:r>
            <a:r>
              <a:rPr sz="2500" dirty="0">
                <a:solidFill>
                  <a:srgbClr val="0D0D0D"/>
                </a:solidFill>
              </a:rPr>
              <a:t> y </a:t>
            </a:r>
            <a:r>
              <a:rPr sz="2500" dirty="0" err="1">
                <a:solidFill>
                  <a:srgbClr val="0D0D0D"/>
                </a:solidFill>
              </a:rPr>
              <a:t>automático</a:t>
            </a:r>
            <a:r>
              <a:rPr sz="2500" dirty="0">
                <a:solidFill>
                  <a:srgbClr val="0D0D0D"/>
                </a:solidFill>
              </a:rPr>
              <a:t> de 3 zonas</a:t>
            </a:r>
          </a:p>
        </p:txBody>
      </p:sp>
      <p:sp>
        <p:nvSpPr>
          <p:cNvPr id="247" name="Text Placeholder 4"/>
          <p:cNvSpPr txBox="1"/>
          <p:nvPr/>
        </p:nvSpPr>
        <p:spPr>
          <a:xfrm>
            <a:off x="4652475" y="3253465"/>
            <a:ext cx="4128376" cy="2193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lvl1pPr>
              <a:lnSpc>
                <a:spcPct val="90000"/>
              </a:lnSpc>
              <a:spcBef>
                <a:spcPts val="1000"/>
              </a:spcBef>
              <a:defRPr sz="2000">
                <a:latin typeface="StratumGMC Regular"/>
                <a:ea typeface="StratumGMC Regular"/>
                <a:cs typeface="StratumGMC Regular"/>
                <a:sym typeface="StratumGMC Regular"/>
              </a:defRPr>
            </a:lvl1pPr>
          </a:lstStyle>
          <a:p>
            <a:pPr marL="457200" indent="-457200">
              <a:buClr>
                <a:srgbClr val="FF0000"/>
              </a:buClr>
              <a:buFont typeface="Arial" panose="020B0604020202020204" pitchFamily="34" charset="0"/>
              <a:buChar char="•"/>
            </a:pPr>
            <a:r>
              <a:rPr lang="es-MX" sz="2400" dirty="0"/>
              <a:t>Controles físicos para conductor, pasajero y 2° fila</a:t>
            </a:r>
          </a:p>
        </p:txBody>
      </p:sp>
      <p:sp>
        <p:nvSpPr>
          <p:cNvPr id="248" name="Text Placeholder 4"/>
          <p:cNvSpPr txBox="1"/>
          <p:nvPr/>
        </p:nvSpPr>
        <p:spPr>
          <a:xfrm>
            <a:off x="4652476" y="4342324"/>
            <a:ext cx="4463638" cy="1194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lvl1pPr>
              <a:lnSpc>
                <a:spcPct val="90000"/>
              </a:lnSpc>
              <a:spcBef>
                <a:spcPts val="1000"/>
              </a:spcBef>
              <a:defRPr sz="2000">
                <a:latin typeface="StratumGMC Regular"/>
                <a:ea typeface="StratumGMC Regular"/>
                <a:cs typeface="StratumGMC Regular"/>
                <a:sym typeface="StratumGMC Regular"/>
              </a:defRPr>
            </a:lvl1pPr>
          </a:lstStyle>
          <a:p>
            <a:pPr marL="342900" indent="-342900">
              <a:buClr>
                <a:srgbClr val="FF0000"/>
              </a:buClr>
              <a:buFont typeface="Arial" panose="020B0604020202020204" pitchFamily="34" charset="0"/>
              <a:buChar char="•"/>
            </a:pPr>
            <a:r>
              <a:rPr sz="2500" dirty="0" err="1">
                <a:solidFill>
                  <a:srgbClr val="0D0D0D"/>
                </a:solidFill>
              </a:rPr>
              <a:t>Desde</a:t>
            </a:r>
            <a:r>
              <a:rPr sz="2500" dirty="0">
                <a:solidFill>
                  <a:srgbClr val="0D0D0D"/>
                </a:solidFill>
              </a:rPr>
              <a:t> la </a:t>
            </a:r>
            <a:r>
              <a:rPr sz="2500" dirty="0" err="1">
                <a:solidFill>
                  <a:srgbClr val="0D0D0D"/>
                </a:solidFill>
              </a:rPr>
              <a:t>pantalla</a:t>
            </a:r>
            <a:r>
              <a:rPr sz="2500" dirty="0">
                <a:solidFill>
                  <a:srgbClr val="0D0D0D"/>
                </a:solidFill>
              </a:rPr>
              <a:t> de </a:t>
            </a:r>
            <a:r>
              <a:rPr lang="en-US" sz="2500" dirty="0" err="1">
                <a:solidFill>
                  <a:srgbClr val="0D0D0D"/>
                </a:solidFill>
              </a:rPr>
              <a:t>I</a:t>
            </a:r>
            <a:r>
              <a:rPr sz="2500" dirty="0" err="1">
                <a:solidFill>
                  <a:srgbClr val="0D0D0D"/>
                </a:solidFill>
              </a:rPr>
              <a:t>nfoentretenimiento</a:t>
            </a:r>
            <a:endParaRPr sz="2500" dirty="0">
              <a:solidFill>
                <a:srgbClr val="0D0D0D"/>
              </a:solidFill>
            </a:endParaRPr>
          </a:p>
        </p:txBody>
      </p:sp>
      <p:pic>
        <p:nvPicPr>
          <p:cNvPr id="250" name="Picture 4" descr="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1366" y="2388211"/>
            <a:ext cx="4548627" cy="2761752"/>
          </a:xfrm>
          <a:prstGeom prst="rect">
            <a:avLst/>
          </a:prstGeom>
          <a:ln w="12700">
            <a:miter lim="400000"/>
          </a:ln>
        </p:spPr>
      </p:pic>
    </p:spTree>
    <p:extLst>
      <p:ext uri="{BB962C8B-B14F-4D97-AF65-F5344CB8AC3E}">
        <p14:creationId xmlns:p14="http://schemas.microsoft.com/office/powerpoint/2010/main" val="476692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287" y="853065"/>
            <a:ext cx="5209523" cy="6049199"/>
          </a:xfrm>
          <a:prstGeom prst="rect">
            <a:avLst/>
          </a:prstGeom>
          <a:ln w="12700">
            <a:miter lim="400000"/>
          </a:ln>
        </p:spPr>
      </p:pic>
      <p:sp>
        <p:nvSpPr>
          <p:cNvPr id="180"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181" name="Title 1"/>
          <p:cNvSpPr txBox="1"/>
          <p:nvPr/>
        </p:nvSpPr>
        <p:spPr>
          <a:xfrm>
            <a:off x="263625" y="-11091"/>
            <a:ext cx="7886704" cy="99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pPr defTabSz="914400">
              <a:spcBef>
                <a:spcPct val="0"/>
              </a:spcBef>
            </a:pPr>
            <a:r>
              <a:rPr sz="4400" dirty="0" err="1">
                <a:solidFill>
                  <a:schemeClr val="bg1"/>
                </a:solidFill>
                <a:latin typeface="StratumGMC Bold" panose="020B0506030000020004" pitchFamily="34" charset="0"/>
                <a:ea typeface="+mj-ea"/>
                <a:cs typeface="+mj-cs"/>
              </a:rPr>
              <a:t>Controles</a:t>
            </a:r>
            <a:r>
              <a:rPr sz="4400" dirty="0">
                <a:solidFill>
                  <a:schemeClr val="bg1"/>
                </a:solidFill>
                <a:latin typeface="StratumGMC Bold" panose="020B0506030000020004" pitchFamily="34" charset="0"/>
                <a:ea typeface="+mj-ea"/>
                <a:cs typeface="+mj-cs"/>
              </a:rPr>
              <a:t> </a:t>
            </a:r>
            <a:r>
              <a:rPr sz="4400" dirty="0" err="1">
                <a:solidFill>
                  <a:schemeClr val="bg1"/>
                </a:solidFill>
                <a:latin typeface="StratumGMC Bold" panose="020B0506030000020004" pitchFamily="34" charset="0"/>
                <a:ea typeface="+mj-ea"/>
                <a:cs typeface="+mj-cs"/>
              </a:rPr>
              <a:t>en</a:t>
            </a:r>
            <a:r>
              <a:rPr sz="4400" dirty="0">
                <a:solidFill>
                  <a:schemeClr val="bg1"/>
                </a:solidFill>
                <a:latin typeface="StratumGMC Bold" panose="020B0506030000020004" pitchFamily="34" charset="0"/>
                <a:ea typeface="+mj-ea"/>
                <a:cs typeface="+mj-cs"/>
              </a:rPr>
              <a:t> </a:t>
            </a:r>
            <a:r>
              <a:rPr sz="4400" dirty="0" err="1">
                <a:solidFill>
                  <a:schemeClr val="bg1"/>
                </a:solidFill>
                <a:latin typeface="StratumGMC Bold" panose="020B0506030000020004" pitchFamily="34" charset="0"/>
                <a:ea typeface="+mj-ea"/>
                <a:cs typeface="+mj-cs"/>
              </a:rPr>
              <a:t>puertas</a:t>
            </a:r>
            <a:endParaRPr sz="4400" dirty="0">
              <a:solidFill>
                <a:schemeClr val="bg1"/>
              </a:solidFill>
              <a:latin typeface="StratumGMC Bold" panose="020B0506030000020004" pitchFamily="34" charset="0"/>
              <a:ea typeface="+mj-ea"/>
              <a:cs typeface="+mj-cs"/>
            </a:endParaRPr>
          </a:p>
        </p:txBody>
      </p:sp>
      <p:sp>
        <p:nvSpPr>
          <p:cNvPr id="182" name="Text Placeholder 4"/>
          <p:cNvSpPr txBox="1"/>
          <p:nvPr/>
        </p:nvSpPr>
        <p:spPr>
          <a:xfrm>
            <a:off x="5862899" y="1672689"/>
            <a:ext cx="3935208" cy="13008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a:lnSpc>
                <a:spcPct val="90000"/>
              </a:lnSpc>
              <a:spcBef>
                <a:spcPts val="1000"/>
              </a:spcBef>
              <a:defRPr sz="2800" b="1">
                <a:solidFill>
                  <a:srgbClr val="E7173B"/>
                </a:solidFill>
                <a:latin typeface="StratumGMC Regular"/>
                <a:ea typeface="StratumGMC Regular"/>
                <a:cs typeface="StratumGMC Regular"/>
                <a:sym typeface="StratumGMC Regular"/>
              </a:defRPr>
            </a:pPr>
            <a:r>
              <a:rPr dirty="0" err="1"/>
              <a:t>Controles</a:t>
            </a:r>
            <a:r>
              <a:rPr dirty="0"/>
              <a:t> </a:t>
            </a:r>
          </a:p>
          <a:p>
            <a:pPr>
              <a:lnSpc>
                <a:spcPct val="90000"/>
              </a:lnSpc>
              <a:spcBef>
                <a:spcPts val="1000"/>
              </a:spcBef>
              <a:defRPr sz="2800" b="1">
                <a:solidFill>
                  <a:srgbClr val="E7173B"/>
                </a:solidFill>
                <a:latin typeface="StratumGMC Regular"/>
                <a:ea typeface="StratumGMC Regular"/>
                <a:cs typeface="StratumGMC Regular"/>
                <a:sym typeface="StratumGMC Regular"/>
              </a:defRPr>
            </a:pPr>
            <a:r>
              <a:rPr dirty="0"/>
              <a:t>de </a:t>
            </a:r>
            <a:r>
              <a:rPr dirty="0" err="1"/>
              <a:t>ajuste</a:t>
            </a:r>
            <a:r>
              <a:rPr dirty="0"/>
              <a:t>:</a:t>
            </a:r>
          </a:p>
        </p:txBody>
      </p:sp>
      <p:sp>
        <p:nvSpPr>
          <p:cNvPr id="183" name="Text Placeholder 4"/>
          <p:cNvSpPr txBox="1"/>
          <p:nvPr/>
        </p:nvSpPr>
        <p:spPr>
          <a:xfrm>
            <a:off x="5822051" y="3022405"/>
            <a:ext cx="3062788" cy="2906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marL="342900" indent="-342900">
              <a:lnSpc>
                <a:spcPct val="90000"/>
              </a:lnSpc>
              <a:spcBef>
                <a:spcPts val="1000"/>
              </a:spcBef>
              <a:buClr>
                <a:srgbClr val="FF0000"/>
              </a:buClr>
              <a:buFont typeface="Arial" panose="020B0604020202020204" pitchFamily="34" charset="0"/>
              <a:buChar char="•"/>
              <a:defRPr sz="2500">
                <a:latin typeface="StratumGMC Regular"/>
                <a:ea typeface="StratumGMC Regular"/>
                <a:cs typeface="StratumGMC Regular"/>
                <a:sym typeface="StratumGMC Regular"/>
              </a:defRPr>
            </a:pPr>
            <a:r>
              <a:rPr sz="2500" dirty="0" err="1">
                <a:latin typeface="StratumGMC Regular"/>
                <a:ea typeface="StratumGMC Regular"/>
                <a:cs typeface="StratumGMC Regular"/>
                <a:sym typeface="StratumGMC Regular"/>
              </a:rPr>
              <a:t>Espejos</a:t>
            </a:r>
            <a:r>
              <a:rPr sz="2500" dirty="0">
                <a:latin typeface="StratumGMC Regular"/>
                <a:ea typeface="StratumGMC Regular"/>
                <a:cs typeface="StratumGMC Regular"/>
                <a:sym typeface="StratumGMC Regular"/>
              </a:rPr>
              <a:t> </a:t>
            </a:r>
            <a:r>
              <a:rPr sz="2500" dirty="0" err="1" smtClean="0">
                <a:latin typeface="StratumGMC Regular"/>
                <a:ea typeface="StratumGMC Regular"/>
                <a:cs typeface="StratumGMC Regular"/>
                <a:sym typeface="StratumGMC Regular"/>
              </a:rPr>
              <a:t>exteriores</a:t>
            </a:r>
            <a:endParaRPr sz="2500" dirty="0">
              <a:latin typeface="StratumGMC Regular"/>
              <a:ea typeface="StratumGMC Regular"/>
              <a:cs typeface="StratumGMC Regular"/>
              <a:sym typeface="StratumGMC Regular"/>
            </a:endParaRPr>
          </a:p>
          <a:p>
            <a:pPr marL="342900" indent="-342900">
              <a:lnSpc>
                <a:spcPct val="90000"/>
              </a:lnSpc>
              <a:spcBef>
                <a:spcPts val="1000"/>
              </a:spcBef>
              <a:buClr>
                <a:srgbClr val="FF0000"/>
              </a:buClr>
              <a:buFont typeface="Arial" panose="020B0604020202020204" pitchFamily="34" charset="0"/>
              <a:buChar char="•"/>
              <a:defRPr sz="2500">
                <a:latin typeface="StratumGMC Regular"/>
                <a:ea typeface="StratumGMC Regular"/>
                <a:cs typeface="StratumGMC Regular"/>
                <a:sym typeface="StratumGMC Regular"/>
              </a:defRPr>
            </a:pPr>
            <a:r>
              <a:rPr sz="2500" dirty="0" err="1">
                <a:latin typeface="StratumGMC Regular"/>
                <a:ea typeface="StratumGMC Regular"/>
                <a:cs typeface="StratumGMC Regular"/>
                <a:sym typeface="StratumGMC Regular"/>
              </a:rPr>
              <a:t>Apertura</a:t>
            </a:r>
            <a:r>
              <a:rPr sz="2500" dirty="0">
                <a:latin typeface="StratumGMC Regular"/>
                <a:ea typeface="StratumGMC Regular"/>
                <a:cs typeface="StratumGMC Regular"/>
                <a:sym typeface="StratumGMC Regular"/>
              </a:rPr>
              <a:t> de </a:t>
            </a:r>
            <a:r>
              <a:rPr sz="2500" dirty="0" err="1">
                <a:latin typeface="StratumGMC Regular"/>
                <a:ea typeface="StratumGMC Regular"/>
                <a:cs typeface="StratumGMC Regular"/>
                <a:sym typeface="StratumGMC Regular"/>
              </a:rPr>
              <a:t>cristales</a:t>
            </a:r>
            <a:endParaRPr sz="2500" dirty="0">
              <a:latin typeface="StratumGMC Regular"/>
              <a:ea typeface="StratumGMC Regular"/>
              <a:cs typeface="StratumGMC Regular"/>
              <a:sym typeface="StratumGMC Regular"/>
            </a:endParaRPr>
          </a:p>
          <a:p>
            <a:pPr marL="342900" indent="-342900">
              <a:lnSpc>
                <a:spcPct val="90000"/>
              </a:lnSpc>
              <a:spcBef>
                <a:spcPts val="1000"/>
              </a:spcBef>
              <a:buClr>
                <a:srgbClr val="FF0000"/>
              </a:buClr>
              <a:buFont typeface="Arial" panose="020B0604020202020204" pitchFamily="34" charset="0"/>
              <a:buChar char="•"/>
              <a:defRPr sz="2500">
                <a:latin typeface="StratumGMC Regular"/>
                <a:ea typeface="StratumGMC Regular"/>
                <a:cs typeface="StratumGMC Regular"/>
                <a:sym typeface="StratumGMC Regular"/>
              </a:defRPr>
            </a:pPr>
            <a:r>
              <a:rPr sz="2500" dirty="0" err="1">
                <a:latin typeface="StratumGMC Regular"/>
                <a:ea typeface="StratumGMC Regular"/>
                <a:cs typeface="StratumGMC Regular"/>
                <a:sym typeface="StratumGMC Regular"/>
              </a:rPr>
              <a:t>Bloqueo</a:t>
            </a:r>
            <a:r>
              <a:rPr sz="2500" dirty="0">
                <a:latin typeface="StratumGMC Regular"/>
                <a:ea typeface="StratumGMC Regular"/>
                <a:cs typeface="StratumGMC Regular"/>
                <a:sym typeface="StratumGMC Regular"/>
              </a:rPr>
              <a:t> de </a:t>
            </a:r>
            <a:r>
              <a:rPr sz="2500" dirty="0" err="1">
                <a:latin typeface="StratumGMC Regular"/>
                <a:ea typeface="StratumGMC Regular"/>
                <a:cs typeface="StratumGMC Regular"/>
                <a:sym typeface="StratumGMC Regular"/>
              </a:rPr>
              <a:t>puertas</a:t>
            </a:r>
            <a:endParaRPr sz="2500" dirty="0">
              <a:latin typeface="StratumGMC Regular"/>
              <a:ea typeface="StratumGMC Regular"/>
              <a:cs typeface="StratumGMC Regular"/>
              <a:sym typeface="StratumGMC Regular"/>
            </a:endParaRPr>
          </a:p>
          <a:p>
            <a:pPr marL="342900" indent="-342900">
              <a:lnSpc>
                <a:spcPct val="90000"/>
              </a:lnSpc>
              <a:spcBef>
                <a:spcPts val="1000"/>
              </a:spcBef>
              <a:buClr>
                <a:srgbClr val="FF0000"/>
              </a:buClr>
              <a:buFont typeface="Arial" panose="020B0604020202020204" pitchFamily="34" charset="0"/>
              <a:buChar char="•"/>
              <a:defRPr sz="2500">
                <a:latin typeface="StratumGMC Regular"/>
                <a:ea typeface="StratumGMC Regular"/>
                <a:cs typeface="StratumGMC Regular"/>
                <a:sym typeface="StratumGMC Regular"/>
              </a:defRPr>
            </a:pPr>
            <a:r>
              <a:rPr sz="2500" dirty="0" err="1">
                <a:latin typeface="StratumGMC Regular"/>
                <a:ea typeface="StratumGMC Regular"/>
                <a:cs typeface="StratumGMC Regular"/>
                <a:sym typeface="StratumGMC Regular"/>
              </a:rPr>
              <a:t>Paquetes</a:t>
            </a:r>
            <a:r>
              <a:rPr sz="2500" dirty="0">
                <a:latin typeface="StratumGMC Regular"/>
                <a:ea typeface="StratumGMC Regular"/>
                <a:cs typeface="StratumGMC Regular"/>
                <a:sym typeface="StratumGMC Regular"/>
              </a:rPr>
              <a:t> de </a:t>
            </a:r>
            <a:r>
              <a:rPr sz="2500" dirty="0" err="1">
                <a:latin typeface="StratumGMC Regular"/>
                <a:ea typeface="StratumGMC Regular"/>
                <a:cs typeface="StratumGMC Regular"/>
                <a:sym typeface="StratumGMC Regular"/>
              </a:rPr>
              <a:t>memorias</a:t>
            </a:r>
            <a:endParaRPr sz="2500" dirty="0">
              <a:latin typeface="StratumGMC Regular"/>
              <a:ea typeface="StratumGMC Regular"/>
              <a:cs typeface="StratumGMC Regular"/>
              <a:sym typeface="StratumGMC Regular"/>
            </a:endParaRPr>
          </a:p>
        </p:txBody>
      </p:sp>
      <p:pic>
        <p:nvPicPr>
          <p:cNvPr id="185" name="Picture 4" descr="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6700" y="2412228"/>
            <a:ext cx="5210439" cy="2930873"/>
          </a:xfrm>
          <a:prstGeom prst="rect">
            <a:avLst/>
          </a:prstGeom>
          <a:ln w="12700">
            <a:miter lim="400000"/>
          </a:ln>
        </p:spPr>
      </p:pic>
    </p:spTree>
    <p:extLst>
      <p:ext uri="{BB962C8B-B14F-4D97-AF65-F5344CB8AC3E}">
        <p14:creationId xmlns:p14="http://schemas.microsoft.com/office/powerpoint/2010/main" val="2884349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76" y="2595839"/>
            <a:ext cx="3704810" cy="4045613"/>
          </a:xfrm>
        </p:spPr>
        <p:txBody>
          <a:bodyPr>
            <a:noAutofit/>
          </a:bodyPr>
          <a:lstStyle/>
          <a:p>
            <a:pPr>
              <a:lnSpc>
                <a:spcPct val="100000"/>
              </a:lnSpc>
              <a:spcBef>
                <a:spcPts val="1200"/>
              </a:spcBef>
              <a:spcAft>
                <a:spcPts val="1200"/>
              </a:spcAft>
              <a:buClr>
                <a:srgbClr val="FF0000"/>
              </a:buClr>
            </a:pPr>
            <a:r>
              <a:rPr lang="es-MX" sz="2500" dirty="0">
                <a:solidFill>
                  <a:srgbClr val="0D0D0D"/>
                </a:solidFill>
                <a:latin typeface="StratumGMC Regular"/>
                <a:ea typeface="StratumGMC Regular"/>
                <a:cs typeface="StratumGMC Regular"/>
                <a:sym typeface="StratumGMC Regular"/>
              </a:rPr>
              <a:t>Si tienes alguna duda o pregunta, es momento de levantar la mano!</a:t>
            </a:r>
          </a:p>
          <a:p>
            <a:pPr>
              <a:lnSpc>
                <a:spcPct val="100000"/>
              </a:lnSpc>
              <a:spcBef>
                <a:spcPts val="1200"/>
              </a:spcBef>
              <a:spcAft>
                <a:spcPts val="1200"/>
              </a:spcAft>
              <a:buClr>
                <a:srgbClr val="FF0000"/>
              </a:buClr>
            </a:pPr>
            <a:r>
              <a:rPr lang="es-MX" sz="2500" dirty="0">
                <a:solidFill>
                  <a:srgbClr val="0D0D0D"/>
                </a:solidFill>
                <a:latin typeface="StratumGMC Regular"/>
                <a:ea typeface="StratumGMC Regular"/>
                <a:cs typeface="StratumGMC Regular"/>
                <a:sym typeface="StratumGMC Regular"/>
              </a:rPr>
              <a:t>Pasaremos a la actividad de reforzamiento.</a:t>
            </a:r>
          </a:p>
        </p:txBody>
      </p:sp>
      <p:sp>
        <p:nvSpPr>
          <p:cNvPr id="5"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7" name="Title 1"/>
          <p:cNvSpPr txBox="1"/>
          <p:nvPr/>
        </p:nvSpPr>
        <p:spPr>
          <a:xfrm>
            <a:off x="448976" y="34617"/>
            <a:ext cx="7886704" cy="99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pPr defTabSz="914400">
              <a:spcBef>
                <a:spcPct val="0"/>
              </a:spcBef>
            </a:pPr>
            <a:r>
              <a:rPr lang="en-US" sz="4400" dirty="0" err="1">
                <a:solidFill>
                  <a:schemeClr val="bg1"/>
                </a:solidFill>
                <a:latin typeface="StratumGMC Bold" panose="020B0506030000020004" pitchFamily="34" charset="0"/>
                <a:ea typeface="+mj-ea"/>
                <a:cs typeface="+mj-cs"/>
              </a:rPr>
              <a:t>Dudas</a:t>
            </a:r>
            <a:r>
              <a:rPr lang="en-US" sz="4400" dirty="0">
                <a:solidFill>
                  <a:schemeClr val="bg1"/>
                </a:solidFill>
                <a:latin typeface="StratumGMC Bold" panose="020B0506030000020004" pitchFamily="34" charset="0"/>
                <a:ea typeface="+mj-ea"/>
                <a:cs typeface="+mj-cs"/>
              </a:rPr>
              <a:t> o </a:t>
            </a:r>
            <a:r>
              <a:rPr lang="en-US" sz="4400" dirty="0" err="1">
                <a:solidFill>
                  <a:schemeClr val="bg1"/>
                </a:solidFill>
                <a:latin typeface="StratumGMC Bold" panose="020B0506030000020004" pitchFamily="34" charset="0"/>
                <a:ea typeface="+mj-ea"/>
                <a:cs typeface="+mj-cs"/>
              </a:rPr>
              <a:t>preguntas</a:t>
            </a:r>
            <a:endParaRPr sz="4400" dirty="0">
              <a:solidFill>
                <a:schemeClr val="bg1"/>
              </a:solidFill>
              <a:latin typeface="StratumGMC Bold" panose="020B0506030000020004" pitchFamily="34" charset="0"/>
              <a:ea typeface="+mj-ea"/>
              <a:cs typeface="+mj-cs"/>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2377" y="1297454"/>
            <a:ext cx="1128315" cy="1029724"/>
          </a:xfrm>
          <a:prstGeom prst="rect">
            <a:avLst/>
          </a:prstGeom>
        </p:spPr>
      </p:pic>
      <p:pic>
        <p:nvPicPr>
          <p:cNvPr id="9" name="Picture Placeholder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5898" y="970844"/>
            <a:ext cx="4438102" cy="5887155"/>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1989533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58343" y="762000"/>
            <a:ext cx="4974772" cy="6096000"/>
          </a:xfrm>
          <a:prstGeom prst="rect">
            <a:avLst/>
          </a:prstGeom>
        </p:spPr>
      </p:pic>
      <p:sp>
        <p:nvSpPr>
          <p:cNvPr id="6"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7" name="Title 1"/>
          <p:cNvSpPr txBox="1"/>
          <p:nvPr/>
        </p:nvSpPr>
        <p:spPr>
          <a:xfrm>
            <a:off x="448976" y="34617"/>
            <a:ext cx="7886704" cy="99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pPr defTabSz="914400">
              <a:spcBef>
                <a:spcPct val="0"/>
              </a:spcBef>
            </a:pPr>
            <a:r>
              <a:rPr lang="en-US" sz="4400" dirty="0" err="1" smtClean="0">
                <a:solidFill>
                  <a:schemeClr val="bg1"/>
                </a:solidFill>
                <a:latin typeface="StratumGMC Bold" panose="020B0506030000020004" pitchFamily="34" charset="0"/>
                <a:ea typeface="+mj-ea"/>
                <a:cs typeface="+mj-cs"/>
              </a:rPr>
              <a:t>Sumario</a:t>
            </a:r>
            <a:r>
              <a:rPr lang="en-US" sz="4400" dirty="0" smtClean="0">
                <a:solidFill>
                  <a:schemeClr val="bg1"/>
                </a:solidFill>
                <a:latin typeface="StratumGMC Bold" panose="020B0506030000020004" pitchFamily="34" charset="0"/>
                <a:ea typeface="+mj-ea"/>
                <a:cs typeface="+mj-cs"/>
              </a:rPr>
              <a:t> </a:t>
            </a:r>
            <a:r>
              <a:rPr lang="es-MX" sz="4400" dirty="0">
                <a:solidFill>
                  <a:schemeClr val="bg1"/>
                </a:solidFill>
                <a:latin typeface="StratumGMC Bold" panose="020B0506030000020004" pitchFamily="34" charset="0"/>
              </a:rPr>
              <a:t>Diseño </a:t>
            </a:r>
            <a:r>
              <a:rPr lang="es-MX" sz="4400" dirty="0" smtClean="0">
                <a:solidFill>
                  <a:schemeClr val="bg1"/>
                </a:solidFill>
                <a:latin typeface="StratumGMC Bold" panose="020B0506030000020004" pitchFamily="34" charset="0"/>
              </a:rPr>
              <a:t>Interior</a:t>
            </a:r>
            <a:endParaRPr lang="es-MX" sz="4400" dirty="0">
              <a:solidFill>
                <a:schemeClr val="bg1"/>
              </a:solidFill>
              <a:latin typeface="StratumGMC Bold" panose="020B0506030000020004" pitchFamily="34" charset="0"/>
            </a:endParaRPr>
          </a:p>
        </p:txBody>
      </p:sp>
      <p:sp>
        <p:nvSpPr>
          <p:cNvPr id="9" name="Content Placeholder 2"/>
          <p:cNvSpPr>
            <a:spLocks noGrp="1"/>
          </p:cNvSpPr>
          <p:nvPr>
            <p:ph idx="1"/>
          </p:nvPr>
        </p:nvSpPr>
        <p:spPr>
          <a:xfrm>
            <a:off x="414746" y="1396143"/>
            <a:ext cx="3569825" cy="5045777"/>
          </a:xfrm>
        </p:spPr>
        <p:txBody>
          <a:bodyPr>
            <a:noAutofit/>
          </a:bodyPr>
          <a:lstStyle/>
          <a:p>
            <a:pPr>
              <a:lnSpc>
                <a:spcPct val="100000"/>
              </a:lnSpc>
              <a:spcBef>
                <a:spcPts val="1200"/>
              </a:spcBef>
              <a:spcAft>
                <a:spcPts val="1200"/>
              </a:spcAft>
              <a:buClr>
                <a:srgbClr val="FF0000"/>
              </a:buClr>
            </a:pPr>
            <a:r>
              <a:rPr lang="es-MX" sz="2500" dirty="0">
                <a:solidFill>
                  <a:schemeClr val="tx1">
                    <a:lumMod val="95000"/>
                    <a:lumOff val="5000"/>
                  </a:schemeClr>
                </a:solidFill>
                <a:latin typeface="StratumGMC Regular" panose="020B0506030000020004" pitchFamily="34" charset="0"/>
              </a:rPr>
              <a:t>Insertos en madera natural y aluminio.</a:t>
            </a:r>
          </a:p>
          <a:p>
            <a:pPr>
              <a:lnSpc>
                <a:spcPct val="100000"/>
              </a:lnSpc>
              <a:spcBef>
                <a:spcPts val="1200"/>
              </a:spcBef>
              <a:spcAft>
                <a:spcPts val="1200"/>
              </a:spcAft>
              <a:buClr>
                <a:srgbClr val="FF0000"/>
              </a:buClr>
            </a:pPr>
            <a:r>
              <a:rPr lang="es-MX" sz="2500" dirty="0">
                <a:solidFill>
                  <a:schemeClr val="tx1">
                    <a:lumMod val="95000"/>
                    <a:lumOff val="5000"/>
                  </a:schemeClr>
                </a:solidFill>
                <a:latin typeface="StratumGMC Regular" panose="020B0506030000020004" pitchFamily="34" charset="0"/>
              </a:rPr>
              <a:t>Piel Premium perforada</a:t>
            </a:r>
          </a:p>
          <a:p>
            <a:pPr>
              <a:lnSpc>
                <a:spcPct val="100000"/>
              </a:lnSpc>
              <a:spcBef>
                <a:spcPts val="1200"/>
              </a:spcBef>
              <a:spcAft>
                <a:spcPts val="1200"/>
              </a:spcAft>
              <a:buClr>
                <a:srgbClr val="FF0000"/>
              </a:buClr>
            </a:pPr>
            <a:r>
              <a:rPr lang="es-MX" sz="2500" dirty="0">
                <a:solidFill>
                  <a:schemeClr val="tx1">
                    <a:lumMod val="95000"/>
                    <a:lumOff val="5000"/>
                  </a:schemeClr>
                </a:solidFill>
                <a:latin typeface="StratumGMC Regular" panose="020B0506030000020004" pitchFamily="34" charset="0"/>
              </a:rPr>
              <a:t>Costuras </a:t>
            </a:r>
            <a:r>
              <a:rPr lang="es-MX" sz="2500" dirty="0" err="1">
                <a:solidFill>
                  <a:schemeClr val="tx1">
                    <a:lumMod val="95000"/>
                    <a:lumOff val="5000"/>
                  </a:schemeClr>
                </a:solidFill>
                <a:latin typeface="StratumGMC Regular" panose="020B0506030000020004" pitchFamily="34" charset="0"/>
              </a:rPr>
              <a:t>Denali</a:t>
            </a:r>
            <a:r>
              <a:rPr lang="es-MX" sz="2500" dirty="0">
                <a:solidFill>
                  <a:schemeClr val="tx1">
                    <a:lumMod val="95000"/>
                    <a:lumOff val="5000"/>
                  </a:schemeClr>
                </a:solidFill>
                <a:latin typeface="StratumGMC Regular" panose="020B0506030000020004" pitchFamily="34" charset="0"/>
              </a:rPr>
              <a:t> con patrón de bordado Bold Cross</a:t>
            </a:r>
          </a:p>
          <a:p>
            <a:pPr>
              <a:lnSpc>
                <a:spcPct val="100000"/>
              </a:lnSpc>
              <a:spcBef>
                <a:spcPts val="1200"/>
              </a:spcBef>
              <a:spcAft>
                <a:spcPts val="1200"/>
              </a:spcAft>
              <a:buClr>
                <a:srgbClr val="FF0000"/>
              </a:buClr>
            </a:pPr>
            <a:r>
              <a:rPr lang="es-MX" sz="2500" dirty="0">
                <a:solidFill>
                  <a:schemeClr val="tx1">
                    <a:lumMod val="95000"/>
                    <a:lumOff val="5000"/>
                  </a:schemeClr>
                </a:solidFill>
                <a:latin typeface="StratumGMC Regular" panose="020B0506030000020004" pitchFamily="34" charset="0"/>
              </a:rPr>
              <a:t>Consola central a juego con colores interiores</a:t>
            </a: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10749322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628650" y="0"/>
            <a:ext cx="7886700" cy="972185"/>
          </a:xfrm>
        </p:spPr>
        <p:txBody>
          <a:bodyPr>
            <a:normAutofit/>
          </a:bodyPr>
          <a:lstStyle/>
          <a:p>
            <a:r>
              <a:rPr lang="es-MX" sz="4400" dirty="0" smtClean="0">
                <a:solidFill>
                  <a:schemeClr val="bg1"/>
                </a:solidFill>
              </a:rPr>
              <a:t>Pregunta para Kit</a:t>
            </a:r>
            <a:endParaRPr lang="es-MX" sz="4400" dirty="0">
              <a:solidFill>
                <a:schemeClr val="bg1"/>
              </a:solidFill>
            </a:endParaRPr>
          </a:p>
        </p:txBody>
      </p:sp>
      <p:sp>
        <p:nvSpPr>
          <p:cNvPr id="10" name="Rectangle 9"/>
          <p:cNvSpPr/>
          <p:nvPr/>
        </p:nvSpPr>
        <p:spPr>
          <a:xfrm>
            <a:off x="722363" y="2197844"/>
            <a:ext cx="5692638" cy="3170099"/>
          </a:xfrm>
          <a:prstGeom prst="rect">
            <a:avLst/>
          </a:prstGeom>
        </p:spPr>
        <p:txBody>
          <a:bodyPr wrap="square">
            <a:spAutoFit/>
          </a:bodyPr>
          <a:lstStyle/>
          <a:p>
            <a:r>
              <a:rPr lang="es-MX" sz="4000" dirty="0">
                <a:latin typeface="StratumGMC Regular" panose="020B0506030000020004" pitchFamily="34" charset="0"/>
                <a:ea typeface="Calibri" panose="020F0502020204030204" pitchFamily="34" charset="0"/>
                <a:cs typeface="Times New Roman" panose="02020603050405020304" pitchFamily="18" charset="0"/>
              </a:rPr>
              <a:t>Menciona las características que tienen los acabados interiores de la nueva GMC </a:t>
            </a:r>
            <a:r>
              <a:rPr lang="es-MX" sz="4000" dirty="0" err="1">
                <a:latin typeface="StratumGMC Regular" panose="020B0506030000020004" pitchFamily="34" charset="0"/>
                <a:ea typeface="Calibri" panose="020F0502020204030204" pitchFamily="34" charset="0"/>
                <a:cs typeface="Times New Roman" panose="02020603050405020304" pitchFamily="18" charset="0"/>
              </a:rPr>
              <a:t>Yukon</a:t>
            </a:r>
            <a:r>
              <a:rPr lang="es-MX" sz="4000" dirty="0">
                <a:latin typeface="StratumGMC Regular" panose="020B0506030000020004" pitchFamily="34" charset="0"/>
                <a:ea typeface="Calibri" panose="020F0502020204030204" pitchFamily="34" charset="0"/>
                <a:cs typeface="Times New Roman" panose="02020603050405020304" pitchFamily="18" charset="0"/>
              </a:rPr>
              <a:t> </a:t>
            </a:r>
            <a:r>
              <a:rPr lang="es-MX" sz="4000" dirty="0" err="1">
                <a:latin typeface="StratumGMC Regular" panose="020B0506030000020004" pitchFamily="34" charset="0"/>
                <a:ea typeface="Calibri" panose="020F0502020204030204" pitchFamily="34" charset="0"/>
                <a:cs typeface="Times New Roman" panose="02020603050405020304" pitchFamily="18" charset="0"/>
              </a:rPr>
              <a:t>Denali</a:t>
            </a:r>
            <a:r>
              <a:rPr lang="es-MX" sz="4000" dirty="0">
                <a:latin typeface="StratumGMC Regular" panose="020B0506030000020004" pitchFamily="34" charset="0"/>
                <a:ea typeface="Calibri" panose="020F0502020204030204" pitchFamily="34" charset="0"/>
                <a:cs typeface="Times New Roman" panose="02020603050405020304" pitchFamily="18" charset="0"/>
              </a:rPr>
              <a:t> 2021?</a:t>
            </a:r>
          </a:p>
        </p:txBody>
      </p:sp>
      <p:sp>
        <p:nvSpPr>
          <p:cNvPr id="12"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14" name="Title 1"/>
          <p:cNvSpPr txBox="1">
            <a:spLocks/>
          </p:cNvSpPr>
          <p:nvPr/>
        </p:nvSpPr>
        <p:spPr>
          <a:xfrm>
            <a:off x="355935" y="-19510"/>
            <a:ext cx="7886700" cy="972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9pPr>
          </a:lstStyle>
          <a:p>
            <a:pPr>
              <a:spcBef>
                <a:spcPct val="0"/>
              </a:spcBef>
            </a:pPr>
            <a:r>
              <a:rPr lang="es-MX" sz="4400" dirty="0">
                <a:solidFill>
                  <a:schemeClr val="bg1"/>
                </a:solidFill>
                <a:latin typeface="StratumGMC Bold" panose="020B0506030000020004" pitchFamily="34" charset="0"/>
                <a:ea typeface="+mj-ea"/>
                <a:cs typeface="+mj-cs"/>
              </a:rPr>
              <a:t>Pregunta para Kit</a:t>
            </a:r>
          </a:p>
        </p:txBody>
      </p:sp>
      <p:pic>
        <p:nvPicPr>
          <p:cNvPr id="15"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7315200" y="1626792"/>
            <a:ext cx="1142104" cy="1142104"/>
          </a:xfrm>
        </p:spPr>
      </p:pic>
    </p:spTree>
    <p:extLst>
      <p:ext uri="{BB962C8B-B14F-4D97-AF65-F5344CB8AC3E}">
        <p14:creationId xmlns:p14="http://schemas.microsoft.com/office/powerpoint/2010/main" val="1249212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s-MX" dirty="0" smtClean="0"/>
              <a:t>Objetivo general</a:t>
            </a:r>
            <a:endParaRPr lang="es-MX" dirty="0"/>
          </a:p>
        </p:txBody>
      </p:sp>
      <p:sp>
        <p:nvSpPr>
          <p:cNvPr id="5" name="Rectángulo 4"/>
          <p:cNvSpPr/>
          <p:nvPr/>
        </p:nvSpPr>
        <p:spPr>
          <a:xfrm>
            <a:off x="332510" y="1702415"/>
            <a:ext cx="4200286" cy="4154984"/>
          </a:xfrm>
          <a:prstGeom prst="rect">
            <a:avLst/>
          </a:prstGeom>
        </p:spPr>
        <p:txBody>
          <a:bodyPr wrap="square">
            <a:spAutoFit/>
          </a:bodyPr>
          <a:lstStyle/>
          <a:p>
            <a:pPr>
              <a:spcBef>
                <a:spcPts val="1200"/>
              </a:spcBef>
              <a:spcAft>
                <a:spcPts val="1200"/>
              </a:spcAft>
            </a:pPr>
            <a:r>
              <a:rPr lang="es-MX" sz="2400" dirty="0">
                <a:solidFill>
                  <a:sysClr val="windowText" lastClr="000000"/>
                </a:solidFill>
                <a:latin typeface="StratumGMC Regular" panose="020B0506030000020004" pitchFamily="34" charset="0"/>
                <a:ea typeface="Arial"/>
                <a:cs typeface="Arial"/>
                <a:sym typeface="Arial"/>
              </a:rPr>
              <a:t>Identificar las principales características y beneficios del equipamiento de la totalmente nueva GMC </a:t>
            </a:r>
            <a:r>
              <a:rPr lang="es-MX" sz="2400" dirty="0" err="1">
                <a:solidFill>
                  <a:sysClr val="windowText" lastClr="000000"/>
                </a:solidFill>
                <a:latin typeface="StratumGMC Regular" panose="020B0506030000020004" pitchFamily="34" charset="0"/>
                <a:ea typeface="Arial"/>
                <a:cs typeface="Arial"/>
                <a:sym typeface="Arial"/>
              </a:rPr>
              <a:t>Yukon</a:t>
            </a:r>
            <a:r>
              <a:rPr lang="es-MX" sz="2400" dirty="0">
                <a:solidFill>
                  <a:sysClr val="windowText" lastClr="000000"/>
                </a:solidFill>
                <a:latin typeface="StratumGMC Regular" panose="020B0506030000020004" pitchFamily="34" charset="0"/>
                <a:ea typeface="Arial"/>
                <a:cs typeface="Arial"/>
                <a:sym typeface="Arial"/>
              </a:rPr>
              <a:t> </a:t>
            </a:r>
            <a:r>
              <a:rPr lang="es-MX" sz="2400" dirty="0" err="1">
                <a:solidFill>
                  <a:sysClr val="windowText" lastClr="000000"/>
                </a:solidFill>
                <a:latin typeface="StratumGMC Regular" panose="020B0506030000020004" pitchFamily="34" charset="0"/>
                <a:ea typeface="Arial"/>
                <a:cs typeface="Arial"/>
                <a:sym typeface="Arial"/>
              </a:rPr>
              <a:t>Denali</a:t>
            </a:r>
            <a:r>
              <a:rPr lang="es-MX" sz="2400" dirty="0">
                <a:solidFill>
                  <a:sysClr val="windowText" lastClr="000000"/>
                </a:solidFill>
                <a:latin typeface="StratumGMC Regular" panose="020B0506030000020004" pitchFamily="34" charset="0"/>
                <a:ea typeface="Arial"/>
                <a:cs typeface="Arial"/>
                <a:sym typeface="Arial"/>
              </a:rPr>
              <a:t> 2021, a través de la revisión de su imponente diseño, desafiante desempeño, seguridad activa en cualquier tipo de camino, tecnología y conectividad total para posicionarla como la SUV líder en su segmento.</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61114" y="968828"/>
            <a:ext cx="4582886" cy="5955717"/>
          </a:xfrm>
          <a:prstGeom prst="rect">
            <a:avLst/>
          </a:prstGeom>
        </p:spPr>
      </p:pic>
    </p:spTree>
    <p:extLst>
      <p:ext uri="{BB962C8B-B14F-4D97-AF65-F5344CB8AC3E}">
        <p14:creationId xmlns:p14="http://schemas.microsoft.com/office/powerpoint/2010/main" val="14439560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8"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9" name="Rectangle 8"/>
          <p:cNvSpPr/>
          <p:nvPr/>
        </p:nvSpPr>
        <p:spPr>
          <a:xfrm>
            <a:off x="777199" y="3043505"/>
            <a:ext cx="5185808" cy="707886"/>
          </a:xfrm>
          <a:prstGeom prst="rect">
            <a:avLst/>
          </a:prstGeom>
        </p:spPr>
        <p:txBody>
          <a:bodyPr wrap="square">
            <a:spAutoFit/>
          </a:bodyPr>
          <a:lstStyle/>
          <a:p>
            <a:r>
              <a:rPr lang="es-ES" sz="4000" dirty="0" smtClean="0">
                <a:latin typeface="StratumGMC Regular" panose="020B0506030000020004" pitchFamily="34" charset="0"/>
                <a:ea typeface="Calibri" panose="020F0502020204030204" pitchFamily="34" charset="0"/>
                <a:cs typeface="Times New Roman" panose="02020603050405020304" pitchFamily="18" charset="0"/>
              </a:rPr>
              <a:t>Regresamos….</a:t>
            </a:r>
            <a:endParaRPr lang="es-ES" sz="4000" dirty="0">
              <a:latin typeface="StratumGMC Regular" panose="020B0506030000020004" pitchFamily="34" charset="0"/>
              <a:ea typeface="Calibri" panose="020F0502020204030204" pitchFamily="34" charset="0"/>
              <a:cs typeface="Times New Roman" panose="02020603050405020304" pitchFamily="18" charset="0"/>
            </a:endParaRPr>
          </a:p>
        </p:txBody>
      </p:sp>
      <p:pic>
        <p:nvPicPr>
          <p:cNvPr id="10"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401533" y="2113258"/>
            <a:ext cx="2857143" cy="2857143"/>
          </a:xfrm>
        </p:spPr>
      </p:pic>
    </p:spTree>
    <p:extLst>
      <p:ext uri="{BB962C8B-B14F-4D97-AF65-F5344CB8AC3E}">
        <p14:creationId xmlns:p14="http://schemas.microsoft.com/office/powerpoint/2010/main" val="10663261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59536"/>
            <a:ext cx="9144000" cy="6098464"/>
          </a:xfrm>
          <a:prstGeom prst="rect">
            <a:avLst/>
          </a:prstGeom>
        </p:spPr>
      </p:pic>
      <p:grpSp>
        <p:nvGrpSpPr>
          <p:cNvPr id="2" name="object 2"/>
          <p:cNvGrpSpPr/>
          <p:nvPr/>
        </p:nvGrpSpPr>
        <p:grpSpPr>
          <a:xfrm>
            <a:off x="0" y="0"/>
            <a:ext cx="9144000" cy="6858000"/>
            <a:chOff x="0" y="0"/>
            <a:chExt cx="9144000" cy="6858000"/>
          </a:xfrm>
        </p:grpSpPr>
        <p:sp>
          <p:nvSpPr>
            <p:cNvPr id="4" name="object 4"/>
            <p:cNvSpPr/>
            <p:nvPr/>
          </p:nvSpPr>
          <p:spPr>
            <a:xfrm>
              <a:off x="7750302" y="6225239"/>
              <a:ext cx="1156487" cy="32937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0" y="0"/>
              <a:ext cx="9144000" cy="6858000"/>
            </a:xfrm>
            <a:custGeom>
              <a:avLst/>
              <a:gdLst/>
              <a:ahLst/>
              <a:cxnLst/>
              <a:rect l="l" t="t" r="r" b="b"/>
              <a:pathLst>
                <a:path w="9144000" h="6858000">
                  <a:moveTo>
                    <a:pt x="9144000" y="5904001"/>
                  </a:moveTo>
                  <a:lnTo>
                    <a:pt x="0" y="5904001"/>
                  </a:lnTo>
                  <a:lnTo>
                    <a:pt x="0" y="6858000"/>
                  </a:lnTo>
                  <a:lnTo>
                    <a:pt x="9144000" y="6858000"/>
                  </a:lnTo>
                  <a:lnTo>
                    <a:pt x="9144000" y="5904001"/>
                  </a:lnTo>
                  <a:close/>
                </a:path>
                <a:path w="9144000" h="6858000">
                  <a:moveTo>
                    <a:pt x="9144000" y="0"/>
                  </a:moveTo>
                  <a:lnTo>
                    <a:pt x="0" y="0"/>
                  </a:lnTo>
                  <a:lnTo>
                    <a:pt x="0" y="971994"/>
                  </a:lnTo>
                  <a:lnTo>
                    <a:pt x="9144000" y="971994"/>
                  </a:lnTo>
                  <a:lnTo>
                    <a:pt x="9144000" y="0"/>
                  </a:lnTo>
                  <a:close/>
                </a:path>
              </a:pathLst>
            </a:custGeom>
            <a:solidFill>
              <a:srgbClr val="231F20">
                <a:alpha val="68998"/>
              </a:srgbClr>
            </a:solidFill>
          </p:spPr>
          <p:txBody>
            <a:bodyPr wrap="square" lIns="0" tIns="0" rIns="0" bIns="0" rtlCol="0"/>
            <a:lstStyle/>
            <a:p>
              <a:endParaRPr/>
            </a:p>
          </p:txBody>
        </p:sp>
      </p:grpSp>
      <p:sp>
        <p:nvSpPr>
          <p:cNvPr id="7" name="object 7"/>
          <p:cNvSpPr txBox="1"/>
          <p:nvPr/>
        </p:nvSpPr>
        <p:spPr>
          <a:xfrm>
            <a:off x="275300" y="5992846"/>
            <a:ext cx="4397375" cy="635000"/>
          </a:xfrm>
          <a:prstGeom prst="rect">
            <a:avLst/>
          </a:prstGeom>
        </p:spPr>
        <p:txBody>
          <a:bodyPr vert="horz" wrap="square" lIns="0" tIns="12700" rIns="0" bIns="0" rtlCol="0">
            <a:spAutoFit/>
          </a:bodyPr>
          <a:lstStyle/>
          <a:p>
            <a:pPr marL="12700">
              <a:lnSpc>
                <a:spcPct val="100000"/>
              </a:lnSpc>
              <a:spcBef>
                <a:spcPts val="100"/>
              </a:spcBef>
            </a:pPr>
            <a:r>
              <a:rPr sz="4000" b="1" dirty="0">
                <a:solidFill>
                  <a:srgbClr val="FFFFFF"/>
                </a:solidFill>
                <a:latin typeface="StratumGMC Bold"/>
                <a:cs typeface="StratumGMC Bold"/>
              </a:rPr>
              <a:t>Desempeño</a:t>
            </a:r>
            <a:r>
              <a:rPr sz="4000" b="1" spc="-90" dirty="0">
                <a:solidFill>
                  <a:srgbClr val="FFFFFF"/>
                </a:solidFill>
                <a:latin typeface="StratumGMC Bold"/>
                <a:cs typeface="StratumGMC Bold"/>
              </a:rPr>
              <a:t> </a:t>
            </a:r>
            <a:r>
              <a:rPr sz="4000" b="1" dirty="0">
                <a:solidFill>
                  <a:srgbClr val="FFFFFF"/>
                </a:solidFill>
                <a:latin typeface="StratumGMC Bold"/>
                <a:cs typeface="StratumGMC Bold"/>
              </a:rPr>
              <a:t>superior</a:t>
            </a:r>
            <a:endParaRPr sz="4000">
              <a:latin typeface="StratumGMC Bold"/>
              <a:cs typeface="StratumGMC Bold"/>
            </a:endParaRPr>
          </a:p>
        </p:txBody>
      </p:sp>
      <p:sp>
        <p:nvSpPr>
          <p:cNvPr id="10"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11" name="Text Placeholder 5"/>
          <p:cNvSpPr txBox="1">
            <a:spLocks/>
          </p:cNvSpPr>
          <p:nvPr/>
        </p:nvSpPr>
        <p:spPr>
          <a:xfrm>
            <a:off x="559816" y="224473"/>
            <a:ext cx="7945438" cy="747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4400" dirty="0" smtClean="0">
                <a:solidFill>
                  <a:schemeClr val="bg1"/>
                </a:solidFill>
                <a:latin typeface="StratumGMC Bold" panose="020B0506030000020004" pitchFamily="34" charset="0"/>
              </a:rPr>
              <a:t>Módulo 4 – Desempeño</a:t>
            </a:r>
            <a:endParaRPr lang="es-MX" sz="4400" dirty="0">
              <a:solidFill>
                <a:schemeClr val="bg1"/>
              </a:solidFill>
              <a:latin typeface="StratumGMC Bold" panose="020B0506030000020004" pitchFamily="34" charset="0"/>
            </a:endParaRPr>
          </a:p>
        </p:txBody>
      </p:sp>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2833680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6" name="object 6"/>
          <p:cNvSpPr txBox="1">
            <a:spLocks noGrp="1"/>
          </p:cNvSpPr>
          <p:nvPr>
            <p:ph type="title"/>
          </p:nvPr>
        </p:nvSpPr>
        <p:spPr>
          <a:xfrm>
            <a:off x="259499" y="143848"/>
            <a:ext cx="5805170" cy="711200"/>
          </a:xfrm>
          <a:prstGeom prst="rect">
            <a:avLst/>
          </a:prstGeom>
        </p:spPr>
        <p:txBody>
          <a:bodyPr vert="horz" wrap="square" lIns="0" tIns="12700" rIns="0" bIns="0" rtlCol="0">
            <a:spAutoFit/>
          </a:bodyPr>
          <a:lstStyle/>
          <a:p>
            <a:pPr marL="12700">
              <a:lnSpc>
                <a:spcPct val="100000"/>
              </a:lnSpc>
              <a:spcBef>
                <a:spcPts val="100"/>
              </a:spcBef>
            </a:pPr>
            <a:r>
              <a:rPr spc="-5" dirty="0"/>
              <a:t>Motor </a:t>
            </a:r>
            <a:r>
              <a:rPr dirty="0"/>
              <a:t>V8 </a:t>
            </a:r>
            <a:r>
              <a:rPr spc="-5" dirty="0"/>
              <a:t>Ecotec </a:t>
            </a:r>
            <a:r>
              <a:rPr dirty="0"/>
              <a:t>de</a:t>
            </a:r>
            <a:r>
              <a:rPr spc="-85" dirty="0"/>
              <a:t> </a:t>
            </a:r>
            <a:r>
              <a:rPr dirty="0"/>
              <a:t>6.2L</a:t>
            </a:r>
          </a:p>
        </p:txBody>
      </p:sp>
      <p:sp>
        <p:nvSpPr>
          <p:cNvPr id="7" name="object 7"/>
          <p:cNvSpPr txBox="1"/>
          <p:nvPr/>
        </p:nvSpPr>
        <p:spPr>
          <a:xfrm>
            <a:off x="259499" y="1637862"/>
            <a:ext cx="4451350" cy="1295226"/>
          </a:xfrm>
          <a:prstGeom prst="rect">
            <a:avLst/>
          </a:prstGeom>
        </p:spPr>
        <p:txBody>
          <a:bodyPr vert="horz" wrap="square" lIns="0" tIns="12700" rIns="0" bIns="0" rtlCol="0">
            <a:spAutoFit/>
          </a:bodyPr>
          <a:lstStyle/>
          <a:p>
            <a:pPr marL="12700">
              <a:lnSpc>
                <a:spcPct val="100000"/>
              </a:lnSpc>
              <a:spcBef>
                <a:spcPts val="100"/>
              </a:spcBef>
            </a:pPr>
            <a:r>
              <a:rPr sz="2500" spc="-5" dirty="0">
                <a:solidFill>
                  <a:srgbClr val="231F20"/>
                </a:solidFill>
                <a:latin typeface="StratumGMC Bold" panose="020B0506030000020004" pitchFamily="34" charset="0"/>
                <a:cs typeface="StratumGMC Regular"/>
              </a:rPr>
              <a:t>Ecotec de 6.2L con SIDI y DFM</a:t>
            </a:r>
          </a:p>
          <a:p>
            <a:pPr marL="435609" indent="-229235">
              <a:lnSpc>
                <a:spcPct val="100000"/>
              </a:lnSpc>
              <a:spcBef>
                <a:spcPts val="30"/>
              </a:spcBef>
              <a:buClr>
                <a:srgbClr val="FF0000"/>
              </a:buClr>
              <a:buChar char="•"/>
              <a:tabLst>
                <a:tab pos="436245" algn="l"/>
              </a:tabLst>
            </a:pPr>
            <a:r>
              <a:rPr sz="2500" dirty="0">
                <a:solidFill>
                  <a:srgbClr val="231F20"/>
                </a:solidFill>
                <a:latin typeface="StratumGMC Regular"/>
                <a:cs typeface="StratumGMC Regular"/>
              </a:rPr>
              <a:t>Potencia: </a:t>
            </a:r>
            <a:r>
              <a:rPr sz="2500" spc="5" dirty="0">
                <a:solidFill>
                  <a:srgbClr val="231F20"/>
                </a:solidFill>
                <a:latin typeface="StratumGMC Regular"/>
                <a:cs typeface="StratumGMC Regular"/>
              </a:rPr>
              <a:t>425 </a:t>
            </a:r>
            <a:r>
              <a:rPr sz="2500" dirty="0">
                <a:solidFill>
                  <a:srgbClr val="231F20"/>
                </a:solidFill>
                <a:latin typeface="StratumGMC Regular"/>
                <a:cs typeface="StratumGMC Regular"/>
              </a:rPr>
              <a:t>hp @ 5,600</a:t>
            </a:r>
            <a:r>
              <a:rPr sz="2500" spc="-100" dirty="0">
                <a:solidFill>
                  <a:srgbClr val="231F20"/>
                </a:solidFill>
                <a:latin typeface="StratumGMC Regular"/>
                <a:cs typeface="StratumGMC Regular"/>
              </a:rPr>
              <a:t> </a:t>
            </a:r>
            <a:r>
              <a:rPr sz="2500" dirty="0">
                <a:solidFill>
                  <a:srgbClr val="231F20"/>
                </a:solidFill>
                <a:latin typeface="StratumGMC Regular"/>
                <a:cs typeface="StratumGMC Regular"/>
              </a:rPr>
              <a:t>rpm</a:t>
            </a:r>
            <a:endParaRPr sz="2500" dirty="0">
              <a:latin typeface="StratumGMC Regular"/>
              <a:cs typeface="StratumGMC Regular"/>
            </a:endParaRPr>
          </a:p>
          <a:p>
            <a:pPr marL="435609" indent="-229235">
              <a:lnSpc>
                <a:spcPct val="100000"/>
              </a:lnSpc>
              <a:spcBef>
                <a:spcPts val="1000"/>
              </a:spcBef>
              <a:buClr>
                <a:srgbClr val="DD0116"/>
              </a:buClr>
              <a:buChar char="•"/>
              <a:tabLst>
                <a:tab pos="436245" algn="l"/>
              </a:tabLst>
            </a:pPr>
            <a:r>
              <a:rPr sz="2500" spc="-45" dirty="0">
                <a:solidFill>
                  <a:srgbClr val="231F20"/>
                </a:solidFill>
                <a:latin typeface="StratumGMC Regular"/>
                <a:cs typeface="StratumGMC Regular"/>
              </a:rPr>
              <a:t>Torque: </a:t>
            </a:r>
            <a:r>
              <a:rPr sz="2500" dirty="0">
                <a:solidFill>
                  <a:srgbClr val="231F20"/>
                </a:solidFill>
                <a:latin typeface="StratumGMC Regular"/>
                <a:cs typeface="StratumGMC Regular"/>
              </a:rPr>
              <a:t>460 lb-pie @ </a:t>
            </a:r>
            <a:r>
              <a:rPr sz="2500" spc="-60" dirty="0">
                <a:solidFill>
                  <a:srgbClr val="231F20"/>
                </a:solidFill>
                <a:latin typeface="StratumGMC Regular"/>
                <a:cs typeface="StratumGMC Regular"/>
              </a:rPr>
              <a:t>4,100</a:t>
            </a:r>
            <a:r>
              <a:rPr sz="2500" spc="-25" dirty="0">
                <a:solidFill>
                  <a:srgbClr val="231F20"/>
                </a:solidFill>
                <a:latin typeface="StratumGMC Regular"/>
                <a:cs typeface="StratumGMC Regular"/>
              </a:rPr>
              <a:t> </a:t>
            </a:r>
            <a:r>
              <a:rPr sz="2500" dirty="0" smtClean="0">
                <a:solidFill>
                  <a:srgbClr val="231F20"/>
                </a:solidFill>
                <a:latin typeface="StratumGMC Regular"/>
                <a:cs typeface="StratumGMC Regular"/>
              </a:rPr>
              <a:t>rpm</a:t>
            </a:r>
            <a:endParaRPr sz="2500" dirty="0">
              <a:latin typeface="StratumGMC Regular"/>
              <a:cs typeface="StratumGMC Regular"/>
            </a:endParaRPr>
          </a:p>
        </p:txBody>
      </p:sp>
      <p:sp>
        <p:nvSpPr>
          <p:cNvPr id="8" name="object 7"/>
          <p:cNvSpPr txBox="1"/>
          <p:nvPr/>
        </p:nvSpPr>
        <p:spPr>
          <a:xfrm>
            <a:off x="259499" y="2918203"/>
            <a:ext cx="4451350" cy="3347070"/>
          </a:xfrm>
          <a:prstGeom prst="rect">
            <a:avLst/>
          </a:prstGeom>
        </p:spPr>
        <p:txBody>
          <a:bodyPr vert="horz" wrap="square" lIns="0" tIns="12700" rIns="0" bIns="0" rtlCol="0">
            <a:spAutoFit/>
          </a:bodyPr>
          <a:lstStyle/>
          <a:p>
            <a:pPr marL="12700">
              <a:lnSpc>
                <a:spcPct val="100000"/>
              </a:lnSpc>
            </a:pPr>
            <a:r>
              <a:rPr lang="es-MX" sz="2500" dirty="0" err="1" smtClean="0">
                <a:solidFill>
                  <a:srgbClr val="231F20"/>
                </a:solidFill>
                <a:latin typeface="StratumGMC Bold" panose="020B0506030000020004" pitchFamily="34" charset="0"/>
                <a:cs typeface="StratumGMC Regular"/>
              </a:rPr>
              <a:t>Dynamic</a:t>
            </a:r>
            <a:r>
              <a:rPr lang="es-MX" sz="2500" dirty="0" smtClean="0">
                <a:solidFill>
                  <a:srgbClr val="231F20"/>
                </a:solidFill>
                <a:latin typeface="StratumGMC Bold" panose="020B0506030000020004" pitchFamily="34" charset="0"/>
                <a:cs typeface="StratumGMC Regular"/>
              </a:rPr>
              <a:t> </a:t>
            </a:r>
            <a:r>
              <a:rPr lang="es-MX" sz="2500" spc="-10" dirty="0" smtClean="0">
                <a:solidFill>
                  <a:srgbClr val="231F20"/>
                </a:solidFill>
                <a:latin typeface="StratumGMC Bold" panose="020B0506030000020004" pitchFamily="34" charset="0"/>
                <a:cs typeface="StratumGMC Regular"/>
              </a:rPr>
              <a:t>Fuel </a:t>
            </a:r>
            <a:r>
              <a:rPr lang="es-MX" sz="2500" dirty="0" smtClean="0">
                <a:solidFill>
                  <a:srgbClr val="231F20"/>
                </a:solidFill>
                <a:latin typeface="StratumGMC Bold" panose="020B0506030000020004" pitchFamily="34" charset="0"/>
                <a:cs typeface="StratumGMC Regular"/>
              </a:rPr>
              <a:t>Management (DFM)</a:t>
            </a:r>
          </a:p>
          <a:p>
            <a:pPr marL="435609" indent="-229235">
              <a:lnSpc>
                <a:spcPct val="100000"/>
              </a:lnSpc>
              <a:spcBef>
                <a:spcPts val="415"/>
              </a:spcBef>
              <a:buClr>
                <a:srgbClr val="DD0116"/>
              </a:buClr>
              <a:buChar char="•"/>
              <a:tabLst>
                <a:tab pos="436245" algn="l"/>
              </a:tabLst>
            </a:pPr>
            <a:r>
              <a:rPr lang="es-MX" sz="2500" dirty="0">
                <a:solidFill>
                  <a:srgbClr val="231F20"/>
                </a:solidFill>
                <a:cs typeface="StratumGMC Regular"/>
              </a:rPr>
              <a:t>Mayor eficiencia de combustible</a:t>
            </a:r>
          </a:p>
          <a:p>
            <a:pPr marL="435609" indent="-229235">
              <a:lnSpc>
                <a:spcPct val="100000"/>
              </a:lnSpc>
              <a:spcBef>
                <a:spcPts val="415"/>
              </a:spcBef>
              <a:buClr>
                <a:srgbClr val="DD0116"/>
              </a:buClr>
              <a:buChar char="•"/>
              <a:tabLst>
                <a:tab pos="436245" algn="l"/>
              </a:tabLst>
            </a:pPr>
            <a:r>
              <a:rPr lang="es-MX" sz="2500" dirty="0">
                <a:solidFill>
                  <a:srgbClr val="231F20"/>
                </a:solidFill>
                <a:cs typeface="StratumGMC Regular"/>
              </a:rPr>
              <a:t>Opera en 17 patrones distintos</a:t>
            </a:r>
          </a:p>
          <a:p>
            <a:pPr marL="435609" indent="-229235">
              <a:lnSpc>
                <a:spcPct val="100000"/>
              </a:lnSpc>
              <a:spcBef>
                <a:spcPts val="415"/>
              </a:spcBef>
              <a:buClr>
                <a:srgbClr val="DD0116"/>
              </a:buClr>
              <a:buChar char="•"/>
              <a:tabLst>
                <a:tab pos="436245" algn="l"/>
              </a:tabLst>
            </a:pPr>
            <a:r>
              <a:rPr lang="es-MX" sz="2500" dirty="0">
                <a:solidFill>
                  <a:srgbClr val="231F20"/>
                </a:solidFill>
                <a:cs typeface="StratumGMC Regular"/>
              </a:rPr>
              <a:t>Alterna entre 1 y 8 cilindros</a:t>
            </a:r>
          </a:p>
          <a:p>
            <a:pPr marL="435609" indent="-229235">
              <a:lnSpc>
                <a:spcPct val="100000"/>
              </a:lnSpc>
              <a:spcBef>
                <a:spcPts val="415"/>
              </a:spcBef>
              <a:buClr>
                <a:srgbClr val="DD0116"/>
              </a:buClr>
              <a:buChar char="•"/>
              <a:tabLst>
                <a:tab pos="436245" algn="l"/>
              </a:tabLst>
            </a:pPr>
            <a:r>
              <a:rPr lang="es-MX" sz="2500" dirty="0">
                <a:solidFill>
                  <a:srgbClr val="231F20"/>
                </a:solidFill>
                <a:cs typeface="StratumGMC Regular"/>
              </a:rPr>
              <a:t>Rango de revoluciones entre las 1,000 y 2,500</a:t>
            </a:r>
          </a:p>
          <a:p>
            <a:pPr marL="435609" indent="-229235">
              <a:lnSpc>
                <a:spcPct val="100000"/>
              </a:lnSpc>
              <a:spcBef>
                <a:spcPts val="415"/>
              </a:spcBef>
              <a:buClr>
                <a:srgbClr val="DD0116"/>
              </a:buClr>
              <a:buChar char="•"/>
              <a:tabLst>
                <a:tab pos="436245" algn="l"/>
              </a:tabLst>
            </a:pPr>
            <a:r>
              <a:rPr lang="es-MX" sz="2500" dirty="0">
                <a:solidFill>
                  <a:srgbClr val="231F20"/>
                </a:solidFill>
                <a:cs typeface="StratumGMC Regular"/>
              </a:rPr>
              <a:t>Transmisión de 3° a 10° marcha</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0849" y="1637862"/>
            <a:ext cx="4796518" cy="3837214"/>
          </a:xfrm>
          <a:prstGeom prst="rect">
            <a:avLst/>
          </a:prstGeom>
        </p:spPr>
      </p:pic>
    </p:spTree>
    <p:extLst>
      <p:ext uri="{BB962C8B-B14F-4D97-AF65-F5344CB8AC3E}">
        <p14:creationId xmlns:p14="http://schemas.microsoft.com/office/powerpoint/2010/main" val="191844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2072" y="1745500"/>
            <a:ext cx="3862098" cy="4348794"/>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4681855" cy="711200"/>
          </a:xfrm>
          <a:prstGeom prst="rect">
            <a:avLst/>
          </a:prstGeom>
        </p:spPr>
        <p:txBody>
          <a:bodyPr vert="horz" wrap="square" lIns="0" tIns="12700" rIns="0" bIns="0" rtlCol="0">
            <a:spAutoFit/>
          </a:bodyPr>
          <a:lstStyle/>
          <a:p>
            <a:pPr marL="12700">
              <a:lnSpc>
                <a:spcPct val="100000"/>
              </a:lnSpc>
              <a:spcBef>
                <a:spcPts val="100"/>
              </a:spcBef>
            </a:pPr>
            <a:r>
              <a:rPr spc="-5" dirty="0"/>
              <a:t>Sistema</a:t>
            </a:r>
            <a:r>
              <a:rPr spc="-60" dirty="0"/>
              <a:t> </a:t>
            </a:r>
            <a:r>
              <a:rPr spc="-5" dirty="0"/>
              <a:t>Stop/Start</a:t>
            </a:r>
          </a:p>
        </p:txBody>
      </p:sp>
      <p:sp>
        <p:nvSpPr>
          <p:cNvPr id="6" name="object 6"/>
          <p:cNvSpPr txBox="1"/>
          <p:nvPr/>
        </p:nvSpPr>
        <p:spPr>
          <a:xfrm>
            <a:off x="4385612" y="1988007"/>
            <a:ext cx="4415790" cy="3488134"/>
          </a:xfrm>
          <a:prstGeom prst="rect">
            <a:avLst/>
          </a:prstGeom>
        </p:spPr>
        <p:txBody>
          <a:bodyPr vert="horz" wrap="square" lIns="0" tIns="12700" rIns="0" bIns="0" rtlCol="0">
            <a:spAutoFit/>
          </a:bodyPr>
          <a:lstStyle/>
          <a:p>
            <a:pPr marL="12700" marR="5080">
              <a:lnSpc>
                <a:spcPct val="100000"/>
              </a:lnSpc>
              <a:spcBef>
                <a:spcPts val="100"/>
              </a:spcBef>
            </a:pPr>
            <a:r>
              <a:rPr lang="es-MX" sz="2500" dirty="0">
                <a:solidFill>
                  <a:srgbClr val="231F20"/>
                </a:solidFill>
                <a:cs typeface="StratumGMC Regular"/>
              </a:rPr>
              <a:t>Este sistema apaga el motor  automáticamente cuando el  vehículo se detiene por completo, manteniendo activos los sistemas hidráulicos y eléctricos.</a:t>
            </a:r>
          </a:p>
          <a:p>
            <a:pPr marL="12700" marR="5080">
              <a:lnSpc>
                <a:spcPct val="100000"/>
              </a:lnSpc>
              <a:spcBef>
                <a:spcPts val="100"/>
              </a:spcBef>
            </a:pPr>
            <a:r>
              <a:rPr lang="es-MX" sz="2500" dirty="0">
                <a:solidFill>
                  <a:srgbClr val="231F20"/>
                </a:solidFill>
                <a:cs typeface="StratumGMC Regular"/>
              </a:rPr>
              <a:t>Cuando se retira el pie del pedal  del freno, el motor se enciende  automáticamente de forma  instantánea y casi imperceptible.</a:t>
            </a:r>
          </a:p>
        </p:txBody>
      </p:sp>
    </p:spTree>
    <p:extLst>
      <p:ext uri="{BB962C8B-B14F-4D97-AF65-F5344CB8AC3E}">
        <p14:creationId xmlns:p14="http://schemas.microsoft.com/office/powerpoint/2010/main" val="42264222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b="-2375"/>
          <a:stretch/>
        </p:blipFill>
        <p:spPr>
          <a:xfrm>
            <a:off x="6694964" y="961608"/>
            <a:ext cx="2462193" cy="6109855"/>
          </a:xfrm>
          <a:prstGeom prst="rect">
            <a:avLst/>
          </a:prstGeom>
        </p:spPr>
      </p:pic>
      <p:sp>
        <p:nvSpPr>
          <p:cNvPr id="4" name="object 4"/>
          <p:cNvSpPr/>
          <p:nvPr/>
        </p:nvSpPr>
        <p:spPr>
          <a:xfrm>
            <a:off x="0" y="1"/>
            <a:ext cx="9144000" cy="855048"/>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4681855" cy="711200"/>
          </a:xfrm>
          <a:prstGeom prst="rect">
            <a:avLst/>
          </a:prstGeom>
        </p:spPr>
        <p:txBody>
          <a:bodyPr vert="horz" wrap="square" lIns="0" tIns="12700" rIns="0" bIns="0" rtlCol="0">
            <a:spAutoFit/>
          </a:bodyPr>
          <a:lstStyle/>
          <a:p>
            <a:pPr marL="12700">
              <a:lnSpc>
                <a:spcPct val="100000"/>
              </a:lnSpc>
              <a:spcBef>
                <a:spcPts val="100"/>
              </a:spcBef>
            </a:pPr>
            <a:r>
              <a:rPr spc="-5" dirty="0"/>
              <a:t>Sistema</a:t>
            </a:r>
            <a:r>
              <a:rPr spc="-60" dirty="0"/>
              <a:t> </a:t>
            </a:r>
            <a:r>
              <a:rPr spc="-5" dirty="0"/>
              <a:t>Stop/Start</a:t>
            </a:r>
          </a:p>
        </p:txBody>
      </p:sp>
      <p:sp>
        <p:nvSpPr>
          <p:cNvPr id="6" name="object 6"/>
          <p:cNvSpPr txBox="1">
            <a:spLocks/>
          </p:cNvSpPr>
          <p:nvPr/>
        </p:nvSpPr>
        <p:spPr>
          <a:xfrm>
            <a:off x="200821" y="1791728"/>
            <a:ext cx="6305234" cy="4616648"/>
          </a:xfrm>
          <a:prstGeom prst="rect">
            <a:avLst/>
          </a:prstGeom>
        </p:spPr>
        <p:txBody>
          <a:bodyPr vert="horz" wrap="square" lIns="0" tIns="0" rIns="0" bIns="0" rtlCol="0">
            <a:spAutoFit/>
          </a:bodyPr>
          <a:lstStyle/>
          <a:p>
            <a:pPr marL="355600" indent="-342900">
              <a:buClr>
                <a:srgbClr val="DD0116"/>
              </a:buClr>
              <a:buFont typeface="Arial" panose="020B0604020202020204" pitchFamily="34" charset="0"/>
              <a:buChar char="•"/>
              <a:tabLst>
                <a:tab pos="241300" algn="l"/>
              </a:tabLst>
            </a:pPr>
            <a:r>
              <a:rPr lang="es-MX" sz="2500" dirty="0">
                <a:solidFill>
                  <a:srgbClr val="231F20"/>
                </a:solidFill>
                <a:cs typeface="StratumGMC Regular"/>
              </a:rPr>
              <a:t>No se alcanzó la velocidad mínima del vehículo</a:t>
            </a:r>
          </a:p>
          <a:p>
            <a:pPr marL="355600" indent="-342900">
              <a:buClr>
                <a:srgbClr val="DD0116"/>
              </a:buClr>
              <a:buFont typeface="Arial" panose="020B0604020202020204" pitchFamily="34" charset="0"/>
              <a:buChar char="•"/>
              <a:tabLst>
                <a:tab pos="241300" algn="l"/>
              </a:tabLst>
            </a:pPr>
            <a:r>
              <a:rPr lang="es-MX" sz="2500" dirty="0">
                <a:solidFill>
                  <a:srgbClr val="231F20"/>
                </a:solidFill>
                <a:cs typeface="StratumGMC Regular"/>
              </a:rPr>
              <a:t>El motor o la transmisión no se encuentran en su temperatura óptima </a:t>
            </a:r>
          </a:p>
          <a:p>
            <a:pPr marL="355600" indent="-342900">
              <a:buClr>
                <a:srgbClr val="DD0116"/>
              </a:buClr>
              <a:buFont typeface="Arial" panose="020B0604020202020204" pitchFamily="34" charset="0"/>
              <a:buChar char="•"/>
              <a:tabLst>
                <a:tab pos="241300" algn="l"/>
              </a:tabLst>
            </a:pPr>
            <a:r>
              <a:rPr lang="es-MX" sz="2500" dirty="0">
                <a:solidFill>
                  <a:srgbClr val="231F20"/>
                </a:solidFill>
                <a:cs typeface="StratumGMC Regular"/>
              </a:rPr>
              <a:t>Los ajustes del aire acondicionado/ calefacción necesitan del  funcionamiento del motor</a:t>
            </a:r>
          </a:p>
          <a:p>
            <a:pPr marL="355600" indent="-342900">
              <a:buClr>
                <a:srgbClr val="DD0116"/>
              </a:buClr>
              <a:buFont typeface="Arial" panose="020B0604020202020204" pitchFamily="34" charset="0"/>
              <a:buChar char="•"/>
              <a:tabLst>
                <a:tab pos="241300" algn="l"/>
              </a:tabLst>
            </a:pPr>
            <a:r>
              <a:rPr lang="es-MX" sz="2500" dirty="0">
                <a:solidFill>
                  <a:srgbClr val="231F20"/>
                </a:solidFill>
                <a:cs typeface="StratumGMC Regular"/>
              </a:rPr>
              <a:t>El vehículo está en una marcha que no es D</a:t>
            </a:r>
          </a:p>
          <a:p>
            <a:pPr marL="355600" indent="-342900">
              <a:buClr>
                <a:srgbClr val="DD0116"/>
              </a:buClr>
              <a:buFont typeface="Arial" panose="020B0604020202020204" pitchFamily="34" charset="0"/>
              <a:buChar char="•"/>
              <a:tabLst>
                <a:tab pos="241300" algn="l"/>
              </a:tabLst>
            </a:pPr>
            <a:r>
              <a:rPr lang="es-MX" sz="2500" dirty="0">
                <a:solidFill>
                  <a:srgbClr val="231F20"/>
                </a:solidFill>
                <a:cs typeface="StratumGMC Regular"/>
              </a:rPr>
              <a:t>La carga de la batería del vehículo es baja</a:t>
            </a:r>
          </a:p>
          <a:p>
            <a:pPr marL="355600" indent="-342900">
              <a:buClr>
                <a:srgbClr val="DD0116"/>
              </a:buClr>
              <a:buFont typeface="Arial" panose="020B0604020202020204" pitchFamily="34" charset="0"/>
              <a:buChar char="•"/>
              <a:tabLst>
                <a:tab pos="241300" algn="l"/>
              </a:tabLst>
            </a:pPr>
            <a:r>
              <a:rPr lang="es-MX" sz="2500" dirty="0">
                <a:solidFill>
                  <a:srgbClr val="231F20"/>
                </a:solidFill>
                <a:cs typeface="StratumGMC Regular"/>
              </a:rPr>
              <a:t>Ha funcionado por más tiempo del  permitido</a:t>
            </a:r>
          </a:p>
          <a:p>
            <a:pPr marL="355600" indent="-342900">
              <a:buClr>
                <a:srgbClr val="DD0116"/>
              </a:buClr>
              <a:buFont typeface="Arial" panose="020B0604020202020204" pitchFamily="34" charset="0"/>
              <a:buChar char="•"/>
              <a:tabLst>
                <a:tab pos="241300" algn="l"/>
              </a:tabLst>
            </a:pPr>
            <a:r>
              <a:rPr lang="es-MX" sz="2500" dirty="0">
                <a:solidFill>
                  <a:srgbClr val="231F20"/>
                </a:solidFill>
                <a:cs typeface="StratumGMC Regular"/>
              </a:rPr>
              <a:t>Se seleccionó un modo diferente a Tour </a:t>
            </a:r>
          </a:p>
          <a:p>
            <a:pPr marL="355600" indent="-342900" algn="just">
              <a:buClr>
                <a:srgbClr val="DD0116"/>
              </a:buClr>
              <a:buFont typeface="Arial" panose="020B0604020202020204" pitchFamily="34" charset="0"/>
              <a:buChar char="•"/>
              <a:tabLst>
                <a:tab pos="241300" algn="l"/>
              </a:tabLst>
            </a:pPr>
            <a:r>
              <a:rPr lang="es-MX" sz="2500" dirty="0">
                <a:solidFill>
                  <a:srgbClr val="231F20"/>
                </a:solidFill>
                <a:cs typeface="StratumGMC Regular"/>
              </a:rPr>
              <a:t>El conductor desactivó la función</a:t>
            </a:r>
          </a:p>
        </p:txBody>
      </p:sp>
      <p:sp>
        <p:nvSpPr>
          <p:cNvPr id="3" name="Rectangle 2"/>
          <p:cNvSpPr/>
          <p:nvPr/>
        </p:nvSpPr>
        <p:spPr>
          <a:xfrm>
            <a:off x="70902" y="1217136"/>
            <a:ext cx="8884837" cy="477054"/>
          </a:xfrm>
          <a:prstGeom prst="rect">
            <a:avLst/>
          </a:prstGeom>
        </p:spPr>
        <p:txBody>
          <a:bodyPr wrap="square">
            <a:spAutoFit/>
          </a:bodyPr>
          <a:lstStyle/>
          <a:p>
            <a:pPr marL="12700" marR="2459990">
              <a:lnSpc>
                <a:spcPct val="100000"/>
              </a:lnSpc>
              <a:spcBef>
                <a:spcPts val="100"/>
              </a:spcBef>
            </a:pPr>
            <a:r>
              <a:rPr lang="es-MX" sz="2500" spc="-5" dirty="0" smtClean="0">
                <a:solidFill>
                  <a:srgbClr val="231F20"/>
                </a:solidFill>
                <a:latin typeface="StratumGMC Regular"/>
                <a:cs typeface="StratumGMC Regular"/>
              </a:rPr>
              <a:t>Es posible que Stop/</a:t>
            </a:r>
            <a:r>
              <a:rPr lang="es-MX" sz="2500" spc="-5" dirty="0" err="1" smtClean="0">
                <a:solidFill>
                  <a:srgbClr val="231F20"/>
                </a:solidFill>
                <a:latin typeface="StratumGMC Regular"/>
                <a:cs typeface="StratumGMC Regular"/>
              </a:rPr>
              <a:t>Start</a:t>
            </a:r>
            <a:r>
              <a:rPr lang="es-MX" sz="2500" spc="-5" dirty="0" smtClean="0">
                <a:solidFill>
                  <a:srgbClr val="231F20"/>
                </a:solidFill>
                <a:latin typeface="StratumGMC Regular"/>
                <a:cs typeface="StratumGMC Regular"/>
              </a:rPr>
              <a:t> no funcione si:</a:t>
            </a:r>
            <a:endParaRPr lang="es-MX" sz="2500" spc="-5" dirty="0">
              <a:solidFill>
                <a:srgbClr val="231F20"/>
              </a:solidFill>
              <a:latin typeface="StratumGMC Regular"/>
              <a:cs typeface="StratumGMC Regular"/>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24457931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6082030" cy="711200"/>
          </a:xfrm>
          <a:prstGeom prst="rect">
            <a:avLst/>
          </a:prstGeom>
        </p:spPr>
        <p:txBody>
          <a:bodyPr vert="horz" wrap="square" lIns="0" tIns="12700" rIns="0" bIns="0" rtlCol="0">
            <a:spAutoFit/>
          </a:bodyPr>
          <a:lstStyle/>
          <a:p>
            <a:pPr marL="12700">
              <a:lnSpc>
                <a:spcPct val="100000"/>
              </a:lnSpc>
              <a:spcBef>
                <a:spcPts val="100"/>
              </a:spcBef>
            </a:pPr>
            <a:r>
              <a:rPr spc="-5" dirty="0"/>
              <a:t>Electronic </a:t>
            </a:r>
            <a:r>
              <a:rPr spc="-10" dirty="0"/>
              <a:t>Precision</a:t>
            </a:r>
            <a:r>
              <a:rPr spc="-50" dirty="0"/>
              <a:t> </a:t>
            </a:r>
            <a:r>
              <a:rPr dirty="0"/>
              <a:t>Shift</a:t>
            </a:r>
          </a:p>
        </p:txBody>
      </p:sp>
      <p:sp>
        <p:nvSpPr>
          <p:cNvPr id="6" name="object 6"/>
          <p:cNvSpPr txBox="1"/>
          <p:nvPr/>
        </p:nvSpPr>
        <p:spPr>
          <a:xfrm>
            <a:off x="4347557" y="1231371"/>
            <a:ext cx="4796444" cy="5014193"/>
          </a:xfrm>
          <a:prstGeom prst="rect">
            <a:avLst/>
          </a:prstGeom>
        </p:spPr>
        <p:txBody>
          <a:bodyPr vert="horz" wrap="square" lIns="0" tIns="12700" rIns="0" bIns="0" rtlCol="0">
            <a:spAutoFit/>
          </a:bodyPr>
          <a:lstStyle/>
          <a:p>
            <a:pPr marL="355600" marR="233045" indent="-342900">
              <a:lnSpc>
                <a:spcPct val="100000"/>
              </a:lnSpc>
              <a:spcBef>
                <a:spcPts val="100"/>
              </a:spcBef>
              <a:buClr>
                <a:srgbClr val="DD0116"/>
              </a:buClr>
              <a:buFont typeface="Arial" panose="020B0604020202020204" pitchFamily="34" charset="0"/>
              <a:buChar char="•"/>
            </a:pPr>
            <a:r>
              <a:rPr lang="es-MX" sz="2500" dirty="0">
                <a:solidFill>
                  <a:srgbClr val="231F20"/>
                </a:solidFill>
                <a:cs typeface="StratumGMC Regular"/>
              </a:rPr>
              <a:t>Elimina la palanca habitual intercambiándola por botones electrónicos de cambios</a:t>
            </a:r>
          </a:p>
          <a:p>
            <a:pPr marL="355600" marR="403860" indent="-342900">
              <a:lnSpc>
                <a:spcPct val="100000"/>
              </a:lnSpc>
              <a:spcBef>
                <a:spcPts val="1000"/>
              </a:spcBef>
              <a:buClr>
                <a:srgbClr val="DD0116"/>
              </a:buClr>
              <a:buFont typeface="Arial" panose="020B0604020202020204" pitchFamily="34" charset="0"/>
              <a:buChar char="•"/>
            </a:pPr>
            <a:r>
              <a:rPr lang="es-MX" sz="2500" dirty="0">
                <a:solidFill>
                  <a:srgbClr val="231F20"/>
                </a:solidFill>
                <a:cs typeface="StratumGMC Regular"/>
              </a:rPr>
              <a:t>Los cambios se vuelven más rápidos y precisos </a:t>
            </a:r>
          </a:p>
          <a:p>
            <a:pPr marL="355600" marR="403860" indent="-342900">
              <a:lnSpc>
                <a:spcPct val="100000"/>
              </a:lnSpc>
              <a:spcBef>
                <a:spcPts val="1000"/>
              </a:spcBef>
              <a:buClr>
                <a:srgbClr val="DD0116"/>
              </a:buClr>
              <a:buFont typeface="Arial" panose="020B0604020202020204" pitchFamily="34" charset="0"/>
              <a:buChar char="•"/>
            </a:pPr>
            <a:r>
              <a:rPr lang="es-MX" sz="2500" dirty="0">
                <a:solidFill>
                  <a:srgbClr val="231F20"/>
                </a:solidFill>
                <a:cs typeface="StratumGMC Regular"/>
              </a:rPr>
              <a:t>Se libera espacio en la consola central para obtener más lugar de almacenamiento</a:t>
            </a:r>
          </a:p>
          <a:p>
            <a:pPr marL="355600" marR="403860" indent="-342900">
              <a:lnSpc>
                <a:spcPct val="100000"/>
              </a:lnSpc>
              <a:spcBef>
                <a:spcPts val="1000"/>
              </a:spcBef>
              <a:buClr>
                <a:srgbClr val="DD0116"/>
              </a:buClr>
              <a:buFont typeface="Arial" panose="020B0604020202020204" pitchFamily="34" charset="0"/>
              <a:buChar char="•"/>
            </a:pPr>
            <a:r>
              <a:rPr lang="es-MX" sz="2500" dirty="0">
                <a:solidFill>
                  <a:srgbClr val="231F20"/>
                </a:solidFill>
                <a:cs typeface="StratumGMC Regular"/>
              </a:rPr>
              <a:t>Sistema sofisticado con excelentes detalles como insertos de madero a poro abierto, aluminio y piel</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938" y="972185"/>
            <a:ext cx="3933700" cy="5885815"/>
          </a:xfrm>
          <a:prstGeom prst="rect">
            <a:avLst/>
          </a:prstGeom>
        </p:spPr>
      </p:pic>
    </p:spTree>
    <p:extLst>
      <p:ext uri="{BB962C8B-B14F-4D97-AF65-F5344CB8AC3E}">
        <p14:creationId xmlns:p14="http://schemas.microsoft.com/office/powerpoint/2010/main" val="32503610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0"/>
            <a:ext cx="9144000" cy="1161415"/>
          </a:xfrm>
          <a:custGeom>
            <a:avLst/>
            <a:gdLst/>
            <a:ahLst/>
            <a:cxnLst/>
            <a:rect l="l" t="t" r="r" b="b"/>
            <a:pathLst>
              <a:path w="9144000" h="1161415">
                <a:moveTo>
                  <a:pt x="9144000" y="0"/>
                </a:moveTo>
                <a:lnTo>
                  <a:pt x="0" y="0"/>
                </a:lnTo>
                <a:lnTo>
                  <a:pt x="0" y="1161008"/>
                </a:lnTo>
                <a:lnTo>
                  <a:pt x="9144000" y="1161008"/>
                </a:lnTo>
                <a:lnTo>
                  <a:pt x="9144000" y="0"/>
                </a:lnTo>
                <a:close/>
              </a:path>
            </a:pathLst>
          </a:custGeom>
          <a:solidFill>
            <a:srgbClr val="E31E38"/>
          </a:solidFill>
        </p:spPr>
        <p:txBody>
          <a:bodyPr wrap="square" lIns="0" tIns="0" rIns="0" bIns="0" rtlCol="0"/>
          <a:lstStyle/>
          <a:p>
            <a:endParaRPr/>
          </a:p>
        </p:txBody>
      </p:sp>
      <p:sp>
        <p:nvSpPr>
          <p:cNvPr id="6" name="object 6"/>
          <p:cNvSpPr txBox="1">
            <a:spLocks noGrp="1"/>
          </p:cNvSpPr>
          <p:nvPr>
            <p:ph type="title"/>
          </p:nvPr>
        </p:nvSpPr>
        <p:spPr>
          <a:xfrm>
            <a:off x="259499" y="16848"/>
            <a:ext cx="6506209" cy="711200"/>
          </a:xfrm>
          <a:prstGeom prst="rect">
            <a:avLst/>
          </a:prstGeom>
        </p:spPr>
        <p:txBody>
          <a:bodyPr vert="horz" wrap="square" lIns="0" tIns="12700" rIns="0" bIns="0" rtlCol="0">
            <a:spAutoFit/>
          </a:bodyPr>
          <a:lstStyle/>
          <a:p>
            <a:pPr marL="12700">
              <a:lnSpc>
                <a:spcPct val="100000"/>
              </a:lnSpc>
              <a:spcBef>
                <a:spcPts val="100"/>
              </a:spcBef>
            </a:pPr>
            <a:r>
              <a:rPr spc="-45" dirty="0"/>
              <a:t>Transmisión </a:t>
            </a:r>
            <a:r>
              <a:rPr spc="-5" dirty="0"/>
              <a:t>automática</a:t>
            </a:r>
            <a:r>
              <a:rPr spc="-10" dirty="0"/>
              <a:t> </a:t>
            </a:r>
            <a:r>
              <a:rPr dirty="0"/>
              <a:t>de</a:t>
            </a:r>
          </a:p>
        </p:txBody>
      </p:sp>
      <p:sp>
        <p:nvSpPr>
          <p:cNvPr id="7" name="object 7"/>
          <p:cNvSpPr txBox="1"/>
          <p:nvPr/>
        </p:nvSpPr>
        <p:spPr>
          <a:xfrm>
            <a:off x="259499" y="461348"/>
            <a:ext cx="3519804" cy="711200"/>
          </a:xfrm>
          <a:prstGeom prst="rect">
            <a:avLst/>
          </a:prstGeom>
        </p:spPr>
        <p:txBody>
          <a:bodyPr vert="horz" wrap="square" lIns="0" tIns="12700" rIns="0" bIns="0" rtlCol="0">
            <a:spAutoFit/>
          </a:bodyPr>
          <a:lstStyle/>
          <a:p>
            <a:pPr marL="12700">
              <a:lnSpc>
                <a:spcPct val="100000"/>
              </a:lnSpc>
              <a:spcBef>
                <a:spcPts val="100"/>
              </a:spcBef>
            </a:pPr>
            <a:r>
              <a:rPr sz="4500" b="1" dirty="0">
                <a:solidFill>
                  <a:srgbClr val="FFFFFF"/>
                </a:solidFill>
                <a:latin typeface="StratumGMC Bold"/>
                <a:cs typeface="StratumGMC Bold"/>
              </a:rPr>
              <a:t>10</a:t>
            </a:r>
            <a:r>
              <a:rPr sz="4500" b="1" spc="-85" dirty="0">
                <a:solidFill>
                  <a:srgbClr val="FFFFFF"/>
                </a:solidFill>
                <a:latin typeface="StratumGMC Bold"/>
                <a:cs typeface="StratumGMC Bold"/>
              </a:rPr>
              <a:t> </a:t>
            </a:r>
            <a:r>
              <a:rPr sz="4500" b="1" spc="-5" dirty="0">
                <a:solidFill>
                  <a:srgbClr val="FFFFFF"/>
                </a:solidFill>
                <a:latin typeface="StratumGMC Bold"/>
                <a:cs typeface="StratumGMC Bold"/>
              </a:rPr>
              <a:t>velocidades</a:t>
            </a:r>
            <a:endParaRPr sz="4500">
              <a:latin typeface="StratumGMC Bold"/>
              <a:cs typeface="StratumGMC Bold"/>
            </a:endParaRPr>
          </a:p>
        </p:txBody>
      </p:sp>
      <p:sp>
        <p:nvSpPr>
          <p:cNvPr id="8" name="object 8"/>
          <p:cNvSpPr txBox="1"/>
          <p:nvPr/>
        </p:nvSpPr>
        <p:spPr>
          <a:xfrm>
            <a:off x="252991" y="1693051"/>
            <a:ext cx="4388702" cy="4680769"/>
          </a:xfrm>
          <a:prstGeom prst="rect">
            <a:avLst/>
          </a:prstGeom>
        </p:spPr>
        <p:txBody>
          <a:bodyPr vert="horz" wrap="square" lIns="0" tIns="12700" rIns="0" bIns="0" rtlCol="0">
            <a:spAutoFit/>
          </a:bodyPr>
          <a:lstStyle/>
          <a:p>
            <a:pPr marL="12700" marR="5080">
              <a:lnSpc>
                <a:spcPts val="2500"/>
              </a:lnSpc>
              <a:spcBef>
                <a:spcPts val="100"/>
              </a:spcBef>
            </a:pPr>
            <a:r>
              <a:rPr lang="es-MX" sz="2500" dirty="0">
                <a:solidFill>
                  <a:srgbClr val="231F20"/>
                </a:solidFill>
                <a:cs typeface="StratumGMC Regular"/>
              </a:rPr>
              <a:t>Transmisión rápida y capaz de  soportar grandes cantidades de  torque</a:t>
            </a:r>
            <a:r>
              <a:rPr lang="es-MX" sz="2500" dirty="0" smtClean="0">
                <a:solidFill>
                  <a:srgbClr val="231F20"/>
                </a:solidFill>
                <a:cs typeface="StratumGMC Regular"/>
              </a:rPr>
              <a:t>.</a:t>
            </a:r>
          </a:p>
          <a:p>
            <a:pPr marL="12700" marR="5080">
              <a:lnSpc>
                <a:spcPts val="2500"/>
              </a:lnSpc>
              <a:spcBef>
                <a:spcPts val="100"/>
              </a:spcBef>
            </a:pPr>
            <a:endParaRPr lang="es-MX" sz="2500" dirty="0">
              <a:solidFill>
                <a:srgbClr val="231F20"/>
              </a:solidFill>
              <a:cs typeface="StratumGMC Regular"/>
            </a:endParaRPr>
          </a:p>
          <a:p>
            <a:pPr marL="435609" marR="234315" indent="-228600">
              <a:spcBef>
                <a:spcPts val="320"/>
              </a:spcBef>
              <a:buClr>
                <a:srgbClr val="DD0116"/>
              </a:buClr>
              <a:buFontTx/>
              <a:buChar char="•"/>
              <a:tabLst>
                <a:tab pos="436245" algn="l"/>
              </a:tabLst>
            </a:pPr>
            <a:r>
              <a:rPr lang="es-MX" sz="2500" dirty="0">
                <a:solidFill>
                  <a:srgbClr val="231F20"/>
                </a:solidFill>
                <a:cs typeface="StratumGMC Regular"/>
              </a:rPr>
              <a:t>Gran </a:t>
            </a:r>
            <a:r>
              <a:rPr lang="es-MX" sz="2500" spc="-5" dirty="0">
                <a:solidFill>
                  <a:srgbClr val="231F20"/>
                </a:solidFill>
                <a:cs typeface="StratumGMC Regular"/>
              </a:rPr>
              <a:t>confort </a:t>
            </a:r>
            <a:r>
              <a:rPr lang="es-MX" sz="2500" dirty="0">
                <a:solidFill>
                  <a:srgbClr val="231F20"/>
                </a:solidFill>
                <a:cs typeface="StratumGMC Regular"/>
              </a:rPr>
              <a:t>en el</a:t>
            </a:r>
            <a:r>
              <a:rPr lang="es-MX" sz="2500" spc="-30" dirty="0">
                <a:solidFill>
                  <a:srgbClr val="231F20"/>
                </a:solidFill>
                <a:cs typeface="StratumGMC Regular"/>
              </a:rPr>
              <a:t> </a:t>
            </a:r>
            <a:r>
              <a:rPr lang="es-MX" sz="2500" dirty="0">
                <a:solidFill>
                  <a:srgbClr val="231F20"/>
                </a:solidFill>
                <a:cs typeface="StratumGMC Regular"/>
              </a:rPr>
              <a:t>manejo</a:t>
            </a:r>
            <a:endParaRPr lang="es-MX" sz="2500" dirty="0">
              <a:cs typeface="StratumGMC Regular"/>
            </a:endParaRPr>
          </a:p>
          <a:p>
            <a:pPr marL="435609" marR="52069" indent="-228600">
              <a:spcBef>
                <a:spcPts val="1000"/>
              </a:spcBef>
              <a:buClr>
                <a:srgbClr val="DD0116"/>
              </a:buClr>
              <a:buChar char="•"/>
              <a:tabLst>
                <a:tab pos="436245" algn="l"/>
              </a:tabLst>
            </a:pPr>
            <a:r>
              <a:rPr lang="es-MX" sz="2500" dirty="0">
                <a:solidFill>
                  <a:srgbClr val="231F20"/>
                </a:solidFill>
                <a:cs typeface="StratumGMC Regular"/>
              </a:rPr>
              <a:t>Permiten al </a:t>
            </a:r>
            <a:r>
              <a:rPr lang="es-MX" sz="2500" spc="-5" dirty="0">
                <a:solidFill>
                  <a:srgbClr val="231F20"/>
                </a:solidFill>
                <a:cs typeface="StratumGMC Regular"/>
              </a:rPr>
              <a:t>motor funcionar </a:t>
            </a:r>
            <a:r>
              <a:rPr lang="es-MX" sz="2500" dirty="0">
                <a:solidFill>
                  <a:srgbClr val="231F20"/>
                </a:solidFill>
                <a:cs typeface="StratumGMC Regular"/>
              </a:rPr>
              <a:t>con menor esfuerzo</a:t>
            </a:r>
            <a:r>
              <a:rPr lang="es-MX" sz="2500" spc="-100" dirty="0">
                <a:solidFill>
                  <a:srgbClr val="231F20"/>
                </a:solidFill>
                <a:cs typeface="StratumGMC Regular"/>
              </a:rPr>
              <a:t> </a:t>
            </a:r>
            <a:r>
              <a:rPr lang="es-MX" sz="2500" dirty="0">
                <a:solidFill>
                  <a:srgbClr val="231F20"/>
                </a:solidFill>
                <a:cs typeface="StratumGMC Regular"/>
              </a:rPr>
              <a:t>cuando  se </a:t>
            </a:r>
            <a:r>
              <a:rPr lang="es-MX" sz="2500" spc="-5" dirty="0">
                <a:solidFill>
                  <a:srgbClr val="231F20"/>
                </a:solidFill>
                <a:cs typeface="StratumGMC Regular"/>
              </a:rPr>
              <a:t>conduce </a:t>
            </a:r>
            <a:r>
              <a:rPr lang="es-MX" sz="2500" dirty="0">
                <a:solidFill>
                  <a:srgbClr val="231F20"/>
                </a:solidFill>
                <a:cs typeface="StratumGMC Regular"/>
              </a:rPr>
              <a:t>a </a:t>
            </a:r>
            <a:r>
              <a:rPr lang="es-MX" sz="2500" spc="-5" dirty="0">
                <a:solidFill>
                  <a:srgbClr val="231F20"/>
                </a:solidFill>
                <a:cs typeface="StratumGMC Regular"/>
              </a:rPr>
              <a:t>velocidades  </a:t>
            </a:r>
            <a:r>
              <a:rPr lang="es-MX" sz="2500" spc="-10" dirty="0">
                <a:solidFill>
                  <a:srgbClr val="231F20"/>
                </a:solidFill>
                <a:cs typeface="StratumGMC Regular"/>
              </a:rPr>
              <a:t>mayores </a:t>
            </a:r>
            <a:r>
              <a:rPr lang="es-MX" sz="2500" dirty="0">
                <a:solidFill>
                  <a:srgbClr val="231F20"/>
                </a:solidFill>
                <a:cs typeface="StratumGMC Regular"/>
              </a:rPr>
              <a:t>contando con 3  </a:t>
            </a:r>
            <a:r>
              <a:rPr lang="es-MX" sz="2500" spc="-5" dirty="0">
                <a:solidFill>
                  <a:srgbClr val="231F20"/>
                </a:solidFill>
                <a:cs typeface="StratumGMC Regular"/>
              </a:rPr>
              <a:t>marchas </a:t>
            </a:r>
            <a:r>
              <a:rPr lang="es-MX" sz="2500" spc="-10" dirty="0" err="1">
                <a:solidFill>
                  <a:srgbClr val="231F20"/>
                </a:solidFill>
                <a:cs typeface="StratumGMC Regular"/>
              </a:rPr>
              <a:t>Overdrive</a:t>
            </a:r>
            <a:endParaRPr lang="es-MX" sz="2500" spc="-10" dirty="0">
              <a:solidFill>
                <a:srgbClr val="231F20"/>
              </a:solidFill>
              <a:cs typeface="StratumGMC Regular"/>
            </a:endParaRPr>
          </a:p>
          <a:p>
            <a:pPr marL="435609" marR="52069" indent="-228600">
              <a:spcBef>
                <a:spcPts val="1000"/>
              </a:spcBef>
              <a:buClr>
                <a:srgbClr val="DD0116"/>
              </a:buClr>
              <a:buFontTx/>
              <a:buChar char="•"/>
              <a:tabLst>
                <a:tab pos="436245" algn="l"/>
              </a:tabLst>
            </a:pPr>
            <a:r>
              <a:rPr lang="es-MX" sz="2500" dirty="0">
                <a:solidFill>
                  <a:srgbClr val="231F20"/>
                </a:solidFill>
                <a:cs typeface="StratumGMC Regular"/>
              </a:rPr>
              <a:t>Gran respuesta en aceleración</a:t>
            </a:r>
            <a:endParaRPr lang="es-MX" sz="2500" dirty="0">
              <a:cs typeface="StratumGMC Regular"/>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629" y="2460383"/>
            <a:ext cx="4350087" cy="3480070"/>
          </a:xfrm>
          <a:prstGeom prst="rect">
            <a:avLst/>
          </a:prstGeom>
        </p:spPr>
      </p:pic>
    </p:spTree>
    <p:extLst>
      <p:ext uri="{BB962C8B-B14F-4D97-AF65-F5344CB8AC3E}">
        <p14:creationId xmlns:p14="http://schemas.microsoft.com/office/powerpoint/2010/main" val="27615998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71994"/>
            <a:ext cx="4495800" cy="5886005"/>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5591810" cy="711200"/>
          </a:xfrm>
          <a:prstGeom prst="rect">
            <a:avLst/>
          </a:prstGeom>
        </p:spPr>
        <p:txBody>
          <a:bodyPr vert="horz" wrap="square" lIns="0" tIns="12700" rIns="0" bIns="0" rtlCol="0">
            <a:spAutoFit/>
          </a:bodyPr>
          <a:lstStyle/>
          <a:p>
            <a:pPr marL="12700">
              <a:lnSpc>
                <a:spcPct val="100000"/>
              </a:lnSpc>
              <a:spcBef>
                <a:spcPts val="100"/>
              </a:spcBef>
            </a:pPr>
            <a:r>
              <a:rPr dirty="0"/>
              <a:t>Magnetic Ride</a:t>
            </a:r>
            <a:r>
              <a:rPr spc="-65" dirty="0"/>
              <a:t> </a:t>
            </a:r>
            <a:r>
              <a:rPr spc="-10" dirty="0"/>
              <a:t>Control®</a:t>
            </a:r>
          </a:p>
        </p:txBody>
      </p:sp>
      <p:sp>
        <p:nvSpPr>
          <p:cNvPr id="6" name="object 6"/>
          <p:cNvSpPr txBox="1"/>
          <p:nvPr/>
        </p:nvSpPr>
        <p:spPr>
          <a:xfrm>
            <a:off x="4767580" y="1203960"/>
            <a:ext cx="4183380" cy="5014193"/>
          </a:xfrm>
          <a:prstGeom prst="rect">
            <a:avLst/>
          </a:prstGeom>
        </p:spPr>
        <p:txBody>
          <a:bodyPr vert="horz" wrap="square" lIns="0" tIns="12700" rIns="0" bIns="0" rtlCol="0">
            <a:spAutoFit/>
          </a:bodyPr>
          <a:lstStyle/>
          <a:p>
            <a:pPr marL="12700" marR="446405">
              <a:lnSpc>
                <a:spcPct val="100000"/>
              </a:lnSpc>
              <a:spcBef>
                <a:spcPts val="100"/>
              </a:spcBef>
            </a:pPr>
            <a:r>
              <a:rPr lang="es-MX" sz="2500" spc="-30" dirty="0">
                <a:solidFill>
                  <a:srgbClr val="231F20"/>
                </a:solidFill>
                <a:cs typeface="StratumGMC Regular"/>
              </a:rPr>
              <a:t>Tecnología </a:t>
            </a:r>
            <a:r>
              <a:rPr lang="es-MX" sz="2500" dirty="0">
                <a:solidFill>
                  <a:srgbClr val="231F20"/>
                </a:solidFill>
                <a:cs typeface="StratumGMC Regular"/>
              </a:rPr>
              <a:t>de chasis y  suspensión que ajusta los 4 amortiguadores de forma</a:t>
            </a:r>
          </a:p>
          <a:p>
            <a:pPr marL="12700">
              <a:lnSpc>
                <a:spcPct val="100000"/>
              </a:lnSpc>
            </a:pPr>
            <a:r>
              <a:rPr lang="es-MX" sz="2500" dirty="0">
                <a:solidFill>
                  <a:srgbClr val="231F20"/>
                </a:solidFill>
                <a:cs typeface="StratumGMC Regular"/>
              </a:rPr>
              <a:t>independiente en tiempo real</a:t>
            </a:r>
            <a:r>
              <a:rPr lang="es-MX" sz="2500" dirty="0" smtClean="0">
                <a:solidFill>
                  <a:srgbClr val="231F20"/>
                </a:solidFill>
                <a:cs typeface="StratumGMC Regular"/>
              </a:rPr>
              <a:t>.</a:t>
            </a:r>
          </a:p>
          <a:p>
            <a:pPr marL="12700">
              <a:lnSpc>
                <a:spcPct val="100000"/>
              </a:lnSpc>
            </a:pPr>
            <a:endParaRPr lang="es-MX" sz="2500" dirty="0">
              <a:solidFill>
                <a:srgbClr val="231F20"/>
              </a:solidFill>
              <a:cs typeface="StratumGMC Regular"/>
            </a:endParaRPr>
          </a:p>
          <a:p>
            <a:pPr marL="355600" indent="-342900">
              <a:lnSpc>
                <a:spcPct val="100000"/>
              </a:lnSpc>
              <a:buClr>
                <a:srgbClr val="DD0116"/>
              </a:buClr>
              <a:buFont typeface="Arial" panose="020B0604020202020204" pitchFamily="34" charset="0"/>
              <a:buChar char="•"/>
            </a:pPr>
            <a:r>
              <a:rPr lang="es-MX" sz="2500" dirty="0">
                <a:solidFill>
                  <a:srgbClr val="231F20"/>
                </a:solidFill>
                <a:cs typeface="StratumGMC Regular"/>
              </a:rPr>
              <a:t>Reduce el movimiento vertical del vehículo</a:t>
            </a:r>
          </a:p>
          <a:p>
            <a:pPr marL="355600" indent="-342900">
              <a:lnSpc>
                <a:spcPct val="100000"/>
              </a:lnSpc>
              <a:buClr>
                <a:srgbClr val="DD0116"/>
              </a:buClr>
              <a:buFont typeface="Arial" panose="020B0604020202020204" pitchFamily="34" charset="0"/>
              <a:buChar char="•"/>
            </a:pPr>
            <a:endParaRPr lang="es-MX" sz="2500" dirty="0">
              <a:solidFill>
                <a:srgbClr val="231F20"/>
              </a:solidFill>
              <a:cs typeface="StratumGMC Regular"/>
            </a:endParaRPr>
          </a:p>
          <a:p>
            <a:pPr marL="355600" indent="-342900">
              <a:lnSpc>
                <a:spcPct val="100000"/>
              </a:lnSpc>
              <a:buClr>
                <a:srgbClr val="DD0116"/>
              </a:buClr>
              <a:buFont typeface="Arial" panose="020B0604020202020204" pitchFamily="34" charset="0"/>
              <a:buChar char="•"/>
            </a:pPr>
            <a:r>
              <a:rPr lang="es-MX" sz="2500" dirty="0">
                <a:solidFill>
                  <a:srgbClr val="231F20"/>
                </a:solidFill>
                <a:cs typeface="StratumGMC Regular"/>
              </a:rPr>
              <a:t>Absorber las vibraciones provenientes del camino</a:t>
            </a:r>
          </a:p>
          <a:p>
            <a:pPr marL="355600" indent="-342900">
              <a:lnSpc>
                <a:spcPct val="100000"/>
              </a:lnSpc>
              <a:buClr>
                <a:srgbClr val="DD0116"/>
              </a:buClr>
              <a:buFont typeface="Arial" panose="020B0604020202020204" pitchFamily="34" charset="0"/>
              <a:buChar char="•"/>
            </a:pPr>
            <a:endParaRPr lang="es-MX" sz="2500" dirty="0">
              <a:solidFill>
                <a:srgbClr val="231F20"/>
              </a:solidFill>
              <a:cs typeface="StratumGMC Regular"/>
            </a:endParaRPr>
          </a:p>
          <a:p>
            <a:pPr marL="355600" indent="-342900">
              <a:lnSpc>
                <a:spcPct val="100000"/>
              </a:lnSpc>
              <a:buClr>
                <a:srgbClr val="DD0116"/>
              </a:buClr>
              <a:buFont typeface="Arial" panose="020B0604020202020204" pitchFamily="34" charset="0"/>
              <a:buChar char="•"/>
            </a:pPr>
            <a:r>
              <a:rPr lang="es-MX" sz="2500" dirty="0">
                <a:solidFill>
                  <a:srgbClr val="231F20"/>
                </a:solidFill>
                <a:cs typeface="StratumGMC Regular"/>
              </a:rPr>
              <a:t>Esto sucede cada milisegundo</a:t>
            </a:r>
          </a:p>
        </p:txBody>
      </p:sp>
    </p:spTree>
    <p:extLst>
      <p:ext uri="{BB962C8B-B14F-4D97-AF65-F5344CB8AC3E}">
        <p14:creationId xmlns:p14="http://schemas.microsoft.com/office/powerpoint/2010/main" val="35467152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7999"/>
            <a:chOff x="0" y="0"/>
            <a:chExt cx="9144000" cy="6857999"/>
          </a:xfrm>
        </p:grpSpPr>
        <p:sp>
          <p:nvSpPr>
            <p:cNvPr id="3" name="object 3"/>
            <p:cNvSpPr/>
            <p:nvPr/>
          </p:nvSpPr>
          <p:spPr>
            <a:xfrm>
              <a:off x="5205196" y="971994"/>
              <a:ext cx="3938803" cy="5886005"/>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grpSp>
      <p:sp>
        <p:nvSpPr>
          <p:cNvPr id="6" name="object 6"/>
          <p:cNvSpPr txBox="1">
            <a:spLocks noGrp="1"/>
          </p:cNvSpPr>
          <p:nvPr>
            <p:ph type="title"/>
          </p:nvPr>
        </p:nvSpPr>
        <p:spPr>
          <a:xfrm>
            <a:off x="259499" y="143848"/>
            <a:ext cx="5591810" cy="711200"/>
          </a:xfrm>
          <a:prstGeom prst="rect">
            <a:avLst/>
          </a:prstGeom>
        </p:spPr>
        <p:txBody>
          <a:bodyPr vert="horz" wrap="square" lIns="0" tIns="12700" rIns="0" bIns="0" rtlCol="0">
            <a:spAutoFit/>
          </a:bodyPr>
          <a:lstStyle/>
          <a:p>
            <a:pPr marL="12700">
              <a:lnSpc>
                <a:spcPct val="100000"/>
              </a:lnSpc>
              <a:spcBef>
                <a:spcPts val="100"/>
              </a:spcBef>
            </a:pPr>
            <a:r>
              <a:rPr dirty="0"/>
              <a:t>Magnetic Ride</a:t>
            </a:r>
            <a:r>
              <a:rPr spc="-65" dirty="0"/>
              <a:t> </a:t>
            </a:r>
            <a:r>
              <a:rPr spc="-10" dirty="0"/>
              <a:t>Control®</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
        <p:nvSpPr>
          <p:cNvPr id="9" name="object 7"/>
          <p:cNvSpPr txBox="1"/>
          <p:nvPr/>
        </p:nvSpPr>
        <p:spPr>
          <a:xfrm>
            <a:off x="259499" y="1312833"/>
            <a:ext cx="4729062" cy="4962897"/>
          </a:xfrm>
          <a:prstGeom prst="rect">
            <a:avLst/>
          </a:prstGeom>
        </p:spPr>
        <p:txBody>
          <a:bodyPr vert="horz" wrap="square" lIns="0" tIns="12700" rIns="0" bIns="0" rtlCol="0">
            <a:spAutoFit/>
          </a:bodyPr>
          <a:lstStyle/>
          <a:p>
            <a:pPr marL="12700" marR="1124585">
              <a:lnSpc>
                <a:spcPct val="100000"/>
              </a:lnSpc>
              <a:spcBef>
                <a:spcPts val="100"/>
              </a:spcBef>
            </a:pPr>
            <a:r>
              <a:rPr sz="2500" dirty="0">
                <a:solidFill>
                  <a:srgbClr val="231F20"/>
                </a:solidFill>
                <a:latin typeface="StratumGMC Regular"/>
                <a:cs typeface="StratumGMC Regular"/>
              </a:rPr>
              <a:t>Gracias a esta </a:t>
            </a:r>
            <a:r>
              <a:rPr sz="2500" dirty="0" err="1">
                <a:solidFill>
                  <a:srgbClr val="231F20"/>
                </a:solidFill>
                <a:latin typeface="StratumGMC Regular"/>
                <a:cs typeface="StratumGMC Regular"/>
              </a:rPr>
              <a:t>tecnología</a:t>
            </a:r>
            <a:r>
              <a:rPr sz="2500" spc="-100" dirty="0">
                <a:solidFill>
                  <a:srgbClr val="231F20"/>
                </a:solidFill>
                <a:latin typeface="StratumGMC Regular"/>
                <a:cs typeface="StratumGMC Regular"/>
              </a:rPr>
              <a:t> </a:t>
            </a:r>
            <a:r>
              <a:rPr sz="2500" dirty="0" smtClean="0">
                <a:solidFill>
                  <a:srgbClr val="231F20"/>
                </a:solidFill>
                <a:latin typeface="StratumGMC Regular"/>
                <a:cs typeface="StratumGMC Regular"/>
              </a:rPr>
              <a:t>se </a:t>
            </a:r>
            <a:r>
              <a:rPr sz="2500" dirty="0" err="1">
                <a:solidFill>
                  <a:srgbClr val="231F20"/>
                </a:solidFill>
                <a:latin typeface="StratumGMC Regular"/>
                <a:cs typeface="StratumGMC Regular"/>
              </a:rPr>
              <a:t>obtiene</a:t>
            </a:r>
            <a:r>
              <a:rPr sz="2500" dirty="0" smtClean="0">
                <a:solidFill>
                  <a:srgbClr val="231F20"/>
                </a:solidFill>
                <a:latin typeface="StratumGMC Regular"/>
                <a:cs typeface="StratumGMC Regular"/>
              </a:rPr>
              <a:t>:</a:t>
            </a:r>
            <a:endParaRPr lang="es-MX" sz="2500" dirty="0" smtClean="0">
              <a:solidFill>
                <a:srgbClr val="231F20"/>
              </a:solidFill>
              <a:latin typeface="StratumGMC Regular"/>
              <a:cs typeface="StratumGMC Regular"/>
            </a:endParaRPr>
          </a:p>
          <a:p>
            <a:pPr marL="12700" marR="1124585">
              <a:lnSpc>
                <a:spcPct val="100000"/>
              </a:lnSpc>
              <a:spcBef>
                <a:spcPts val="100"/>
              </a:spcBef>
            </a:pPr>
            <a:endParaRPr sz="2500" dirty="0">
              <a:solidFill>
                <a:srgbClr val="231F20"/>
              </a:solidFill>
              <a:latin typeface="StratumGMC Regular"/>
              <a:cs typeface="StratumGMC Regular"/>
            </a:endParaRPr>
          </a:p>
          <a:p>
            <a:pPr marL="435609" marR="5080" indent="-228600">
              <a:lnSpc>
                <a:spcPts val="2500"/>
              </a:lnSpc>
              <a:spcBef>
                <a:spcPts val="25"/>
              </a:spcBef>
              <a:buClr>
                <a:srgbClr val="DD0116"/>
              </a:buClr>
              <a:buChar char="•"/>
              <a:tabLst>
                <a:tab pos="436245" algn="l"/>
              </a:tabLst>
            </a:pPr>
            <a:r>
              <a:rPr sz="2500" dirty="0">
                <a:solidFill>
                  <a:srgbClr val="231F20"/>
                </a:solidFill>
                <a:latin typeface="StratumGMC Regular"/>
                <a:cs typeface="StratumGMC Regular"/>
              </a:rPr>
              <a:t>Excelente capacidad de </a:t>
            </a:r>
            <a:r>
              <a:rPr sz="2500" dirty="0" err="1">
                <a:solidFill>
                  <a:srgbClr val="231F20"/>
                </a:solidFill>
                <a:latin typeface="StratumGMC Regular"/>
                <a:cs typeface="StratumGMC Regular"/>
              </a:rPr>
              <a:t>equilibrio</a:t>
            </a:r>
            <a:r>
              <a:rPr sz="2500" dirty="0">
                <a:solidFill>
                  <a:srgbClr val="231F20"/>
                </a:solidFill>
                <a:latin typeface="StratumGMC Regular"/>
                <a:cs typeface="StratumGMC Regular"/>
              </a:rPr>
              <a:t> y control del chasis para un </a:t>
            </a:r>
            <a:r>
              <a:rPr sz="2500" dirty="0" err="1">
                <a:solidFill>
                  <a:srgbClr val="231F20"/>
                </a:solidFill>
                <a:latin typeface="StratumGMC Regular"/>
                <a:cs typeface="StratumGMC Regular"/>
              </a:rPr>
              <a:t>mejor</a:t>
            </a:r>
            <a:r>
              <a:rPr sz="2500" dirty="0">
                <a:solidFill>
                  <a:srgbClr val="231F20"/>
                </a:solidFill>
                <a:latin typeface="StratumGMC Regular"/>
                <a:cs typeface="StratumGMC Regular"/>
              </a:rPr>
              <a:t> agarre </a:t>
            </a:r>
            <a:r>
              <a:rPr sz="2500" dirty="0" err="1">
                <a:solidFill>
                  <a:srgbClr val="231F20"/>
                </a:solidFill>
                <a:latin typeface="StratumGMC Regular"/>
                <a:cs typeface="StratumGMC Regular"/>
              </a:rPr>
              <a:t>en</a:t>
            </a:r>
            <a:r>
              <a:rPr sz="2500" dirty="0">
                <a:solidFill>
                  <a:srgbClr val="231F20"/>
                </a:solidFill>
                <a:latin typeface="StratumGMC Regular"/>
                <a:cs typeface="StratumGMC Regular"/>
              </a:rPr>
              <a:t> </a:t>
            </a:r>
            <a:r>
              <a:rPr sz="2500" dirty="0" err="1" smtClean="0">
                <a:solidFill>
                  <a:srgbClr val="231F20"/>
                </a:solidFill>
                <a:latin typeface="StratumGMC Regular"/>
                <a:cs typeface="StratumGMC Regular"/>
              </a:rPr>
              <a:t>carretera</a:t>
            </a:r>
            <a:endParaRPr sz="2500" dirty="0">
              <a:solidFill>
                <a:srgbClr val="231F20"/>
              </a:solidFill>
              <a:latin typeface="StratumGMC Regular"/>
              <a:cs typeface="StratumGMC Regular"/>
            </a:endParaRPr>
          </a:p>
          <a:p>
            <a:pPr marL="435609" marR="147320" indent="-228600">
              <a:lnSpc>
                <a:spcPts val="2500"/>
              </a:lnSpc>
              <a:spcBef>
                <a:spcPts val="1000"/>
              </a:spcBef>
              <a:buClr>
                <a:srgbClr val="DD0116"/>
              </a:buClr>
              <a:buChar char="•"/>
              <a:tabLst>
                <a:tab pos="436245" algn="l"/>
              </a:tabLst>
            </a:pPr>
            <a:r>
              <a:rPr sz="2500" dirty="0">
                <a:solidFill>
                  <a:srgbClr val="231F20"/>
                </a:solidFill>
                <a:latin typeface="StratumGMC Regular"/>
                <a:cs typeface="StratumGMC Regular"/>
              </a:rPr>
              <a:t>Perfecta respuesta a cambios  del terreno en el que se conduce </a:t>
            </a:r>
            <a:r>
              <a:rPr sz="2500" dirty="0" err="1">
                <a:solidFill>
                  <a:srgbClr val="231F20"/>
                </a:solidFill>
                <a:latin typeface="StratumGMC Regular"/>
                <a:cs typeface="StratumGMC Regular"/>
              </a:rPr>
              <a:t>ofreciendo</a:t>
            </a:r>
            <a:r>
              <a:rPr sz="2500" dirty="0">
                <a:solidFill>
                  <a:srgbClr val="231F20"/>
                </a:solidFill>
                <a:latin typeface="StratumGMC Regular"/>
                <a:cs typeface="StratumGMC Regular"/>
              </a:rPr>
              <a:t> un viaje suave y </a:t>
            </a:r>
            <a:r>
              <a:rPr sz="2500" dirty="0" err="1" smtClean="0">
                <a:solidFill>
                  <a:srgbClr val="231F20"/>
                </a:solidFill>
                <a:latin typeface="StratumGMC Regular"/>
                <a:cs typeface="StratumGMC Regular"/>
              </a:rPr>
              <a:t>confortable</a:t>
            </a:r>
            <a:endParaRPr sz="2500" dirty="0">
              <a:solidFill>
                <a:srgbClr val="231F20"/>
              </a:solidFill>
              <a:latin typeface="StratumGMC Regular"/>
              <a:cs typeface="StratumGMC Regular"/>
            </a:endParaRPr>
          </a:p>
          <a:p>
            <a:pPr marL="435609" marR="102235" indent="-228600">
              <a:lnSpc>
                <a:spcPts val="2500"/>
              </a:lnSpc>
              <a:spcBef>
                <a:spcPts val="1000"/>
              </a:spcBef>
              <a:buClr>
                <a:srgbClr val="DD0116"/>
              </a:buClr>
              <a:buChar char="•"/>
              <a:tabLst>
                <a:tab pos="436245" algn="l"/>
              </a:tabLst>
            </a:pPr>
            <a:r>
              <a:rPr sz="2500" dirty="0">
                <a:solidFill>
                  <a:srgbClr val="231F20"/>
                </a:solidFill>
                <a:latin typeface="StratumGMC Regular"/>
                <a:cs typeface="StratumGMC Regular"/>
              </a:rPr>
              <a:t>Amortiguadores que responden  y reaccionan a cada </a:t>
            </a:r>
            <a:r>
              <a:rPr sz="2500" dirty="0" err="1">
                <a:solidFill>
                  <a:srgbClr val="231F20"/>
                </a:solidFill>
                <a:latin typeface="StratumGMC Regular"/>
                <a:cs typeface="StratumGMC Regular"/>
              </a:rPr>
              <a:t>movimiento</a:t>
            </a:r>
            <a:r>
              <a:rPr sz="2500" dirty="0">
                <a:solidFill>
                  <a:srgbClr val="231F20"/>
                </a:solidFill>
                <a:latin typeface="StratumGMC Regular"/>
                <a:cs typeface="StratumGMC Regular"/>
              </a:rPr>
              <a:t>  </a:t>
            </a:r>
            <a:r>
              <a:rPr lang="en-US" sz="2500" dirty="0" smtClean="0">
                <a:solidFill>
                  <a:srgbClr val="231F20"/>
                </a:solidFill>
                <a:latin typeface="StratumGMC Regular"/>
                <a:cs typeface="StratumGMC Regular"/>
              </a:rPr>
              <a:t>1000 </a:t>
            </a:r>
            <a:r>
              <a:rPr lang="en-US" sz="2500" dirty="0" err="1" smtClean="0">
                <a:solidFill>
                  <a:srgbClr val="231F20"/>
                </a:solidFill>
                <a:latin typeface="StratumGMC Regular"/>
                <a:cs typeface="StratumGMC Regular"/>
              </a:rPr>
              <a:t>veces</a:t>
            </a:r>
            <a:r>
              <a:rPr lang="en-US" sz="2500" dirty="0" smtClean="0">
                <a:solidFill>
                  <a:srgbClr val="231F20"/>
                </a:solidFill>
                <a:latin typeface="StratumGMC Regular"/>
                <a:cs typeface="StratumGMC Regular"/>
              </a:rPr>
              <a:t> </a:t>
            </a:r>
            <a:r>
              <a:rPr lang="en-US" sz="2500" dirty="0" err="1" smtClean="0">
                <a:solidFill>
                  <a:srgbClr val="231F20"/>
                </a:solidFill>
                <a:latin typeface="StratumGMC Regular"/>
                <a:cs typeface="StratumGMC Regular"/>
              </a:rPr>
              <a:t>por</a:t>
            </a:r>
            <a:r>
              <a:rPr lang="en-US" sz="2500" dirty="0" smtClean="0">
                <a:solidFill>
                  <a:srgbClr val="231F20"/>
                </a:solidFill>
                <a:latin typeface="StratumGMC Regular"/>
                <a:cs typeface="StratumGMC Regular"/>
              </a:rPr>
              <a:t> </a:t>
            </a:r>
            <a:r>
              <a:rPr lang="en-US" sz="2500" dirty="0" err="1" smtClean="0">
                <a:solidFill>
                  <a:srgbClr val="231F20"/>
                </a:solidFill>
                <a:latin typeface="StratumGMC Regular"/>
                <a:cs typeface="StratumGMC Regular"/>
              </a:rPr>
              <a:t>segundo</a:t>
            </a:r>
            <a:endParaRPr sz="2500" dirty="0">
              <a:latin typeface="StratumGMC Regular"/>
              <a:cs typeface="StratumGMC Regular"/>
            </a:endParaRPr>
          </a:p>
        </p:txBody>
      </p:sp>
    </p:spTree>
    <p:extLst>
      <p:ext uri="{BB962C8B-B14F-4D97-AF65-F5344CB8AC3E}">
        <p14:creationId xmlns:p14="http://schemas.microsoft.com/office/powerpoint/2010/main" val="41591995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71994"/>
            <a:ext cx="3737799" cy="5886005"/>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3028950" cy="711200"/>
          </a:xfrm>
          <a:prstGeom prst="rect">
            <a:avLst/>
          </a:prstGeom>
        </p:spPr>
        <p:txBody>
          <a:bodyPr vert="horz" wrap="square" lIns="0" tIns="12700" rIns="0" bIns="0" rtlCol="0">
            <a:spAutoFit/>
          </a:bodyPr>
          <a:lstStyle/>
          <a:p>
            <a:pPr marL="12700">
              <a:lnSpc>
                <a:spcPct val="100000"/>
              </a:lnSpc>
              <a:spcBef>
                <a:spcPts val="100"/>
              </a:spcBef>
            </a:pPr>
            <a:r>
              <a:rPr spc="-60" dirty="0"/>
              <a:t>Tracción</a:t>
            </a:r>
            <a:r>
              <a:rPr spc="-90" dirty="0"/>
              <a:t> </a:t>
            </a:r>
            <a:r>
              <a:rPr dirty="0"/>
              <a:t>4x4</a:t>
            </a:r>
          </a:p>
        </p:txBody>
      </p:sp>
      <p:sp>
        <p:nvSpPr>
          <p:cNvPr id="6" name="object 6"/>
          <p:cNvSpPr txBox="1"/>
          <p:nvPr/>
        </p:nvSpPr>
        <p:spPr>
          <a:xfrm>
            <a:off x="3988529" y="1465499"/>
            <a:ext cx="4904741" cy="3198310"/>
          </a:xfrm>
          <a:prstGeom prst="rect">
            <a:avLst/>
          </a:prstGeom>
        </p:spPr>
        <p:txBody>
          <a:bodyPr vert="horz" wrap="square" lIns="0" tIns="55879" rIns="0" bIns="0" rtlCol="0">
            <a:spAutoFit/>
          </a:bodyPr>
          <a:lstStyle/>
          <a:p>
            <a:pPr marL="12700" marR="315595">
              <a:lnSpc>
                <a:spcPts val="2500"/>
              </a:lnSpc>
              <a:spcBef>
                <a:spcPts val="439"/>
              </a:spcBef>
            </a:pPr>
            <a:r>
              <a:rPr lang="es-MX" sz="2500" dirty="0">
                <a:solidFill>
                  <a:srgbClr val="231F20"/>
                </a:solidFill>
                <a:cs typeface="StratumGMC Regular"/>
              </a:rPr>
              <a:t>La nueva </a:t>
            </a:r>
            <a:r>
              <a:rPr lang="es-MX" sz="2500" dirty="0" err="1">
                <a:solidFill>
                  <a:srgbClr val="231F20"/>
                </a:solidFill>
                <a:cs typeface="StratumGMC Regular"/>
              </a:rPr>
              <a:t>Yukon</a:t>
            </a:r>
            <a:r>
              <a:rPr lang="es-MX" sz="2500" dirty="0">
                <a:solidFill>
                  <a:srgbClr val="231F20"/>
                </a:solidFill>
                <a:cs typeface="StratumGMC Regular"/>
              </a:rPr>
              <a:t> </a:t>
            </a:r>
            <a:r>
              <a:rPr lang="es-MX" sz="2500" dirty="0" err="1">
                <a:solidFill>
                  <a:srgbClr val="231F20"/>
                </a:solidFill>
                <a:cs typeface="StratumGMC Regular"/>
              </a:rPr>
              <a:t>Denali</a:t>
            </a:r>
            <a:r>
              <a:rPr lang="es-MX" sz="2500" dirty="0">
                <a:solidFill>
                  <a:srgbClr val="231F20"/>
                </a:solidFill>
                <a:cs typeface="StratumGMC Regular"/>
              </a:rPr>
              <a:t> también cuenta con una caja de transferencia de 2 velocidades que ayuda a los conductores a tener el control total del vehículo para cruzar cualquier tipo de terreno. </a:t>
            </a:r>
          </a:p>
          <a:p>
            <a:pPr marL="12700" marR="315595">
              <a:lnSpc>
                <a:spcPts val="2500"/>
              </a:lnSpc>
              <a:spcBef>
                <a:spcPts val="439"/>
              </a:spcBef>
            </a:pPr>
            <a:endParaRPr lang="es-MX" sz="2500" dirty="0">
              <a:solidFill>
                <a:srgbClr val="231F20"/>
              </a:solidFill>
              <a:cs typeface="StratumGMC Regular"/>
            </a:endParaRPr>
          </a:p>
          <a:p>
            <a:pPr marL="12700" marR="315595">
              <a:lnSpc>
                <a:spcPts val="2500"/>
              </a:lnSpc>
              <a:spcBef>
                <a:spcPts val="439"/>
              </a:spcBef>
            </a:pPr>
            <a:r>
              <a:rPr lang="es-MX" sz="2500" dirty="0">
                <a:solidFill>
                  <a:srgbClr val="231F20"/>
                </a:solidFill>
                <a:cs typeface="StratumGMC Regular"/>
              </a:rPr>
              <a:t>Este sistema cuenta con 4 modos:</a:t>
            </a:r>
          </a:p>
          <a:p>
            <a:pPr marL="12700">
              <a:spcBef>
                <a:spcPts val="660"/>
              </a:spcBef>
            </a:pPr>
            <a:r>
              <a:rPr sz="2500" dirty="0" smtClean="0">
                <a:solidFill>
                  <a:srgbClr val="231F20"/>
                </a:solidFill>
                <a:latin typeface="StratumGMC Regular"/>
                <a:cs typeface="StratumGMC Regular"/>
              </a:rPr>
              <a:t>2</a:t>
            </a:r>
            <a:r>
              <a:rPr sz="2500" spc="-5" dirty="0" smtClean="0">
                <a:solidFill>
                  <a:srgbClr val="231F20"/>
                </a:solidFill>
                <a:latin typeface="StratumGMC Regular"/>
                <a:cs typeface="StratumGMC Regular"/>
              </a:rPr>
              <a:t> </a:t>
            </a:r>
            <a:r>
              <a:rPr sz="2500" dirty="0" smtClean="0">
                <a:solidFill>
                  <a:srgbClr val="231F20"/>
                </a:solidFill>
                <a:latin typeface="StratumGMC Regular"/>
                <a:cs typeface="StratumGMC Regular"/>
              </a:rPr>
              <a:t>high</a:t>
            </a:r>
            <a:r>
              <a:rPr lang="en-US" sz="2500" dirty="0" smtClean="0">
                <a:solidFill>
                  <a:srgbClr val="231F20"/>
                </a:solidFill>
                <a:latin typeface="StratumGMC Regular"/>
                <a:cs typeface="StratumGMC Regular"/>
              </a:rPr>
              <a:t>, </a:t>
            </a:r>
            <a:r>
              <a:rPr sz="2500" spc="-10" dirty="0" smtClean="0">
                <a:solidFill>
                  <a:srgbClr val="231F20"/>
                </a:solidFill>
                <a:latin typeface="StratumGMC Regular"/>
                <a:cs typeface="StratumGMC Regular"/>
              </a:rPr>
              <a:t>Auto</a:t>
            </a:r>
            <a:r>
              <a:rPr lang="en-US" sz="2500" spc="-10" dirty="0" smtClean="0">
                <a:solidFill>
                  <a:srgbClr val="231F20"/>
                </a:solidFill>
                <a:latin typeface="StratumGMC Regular"/>
                <a:cs typeface="StratumGMC Regular"/>
              </a:rPr>
              <a:t>, </a:t>
            </a:r>
            <a:r>
              <a:rPr sz="2500" dirty="0" smtClean="0">
                <a:solidFill>
                  <a:srgbClr val="231F20"/>
                </a:solidFill>
                <a:latin typeface="StratumGMC Regular"/>
                <a:cs typeface="StratumGMC Regular"/>
              </a:rPr>
              <a:t>4</a:t>
            </a:r>
            <a:r>
              <a:rPr sz="2500" spc="-5" dirty="0" smtClean="0">
                <a:solidFill>
                  <a:srgbClr val="231F20"/>
                </a:solidFill>
                <a:latin typeface="StratumGMC Regular"/>
                <a:cs typeface="StratumGMC Regular"/>
              </a:rPr>
              <a:t> </a:t>
            </a:r>
            <a:r>
              <a:rPr sz="2500" dirty="0" smtClean="0">
                <a:solidFill>
                  <a:srgbClr val="231F20"/>
                </a:solidFill>
                <a:latin typeface="StratumGMC Regular"/>
                <a:cs typeface="StratumGMC Regular"/>
              </a:rPr>
              <a:t>high</a:t>
            </a:r>
            <a:r>
              <a:rPr lang="en-US" sz="2500" dirty="0" smtClean="0">
                <a:solidFill>
                  <a:srgbClr val="231F20"/>
                </a:solidFill>
                <a:latin typeface="StratumGMC Regular"/>
                <a:cs typeface="StratumGMC Regular"/>
              </a:rPr>
              <a:t>, </a:t>
            </a:r>
            <a:r>
              <a:rPr sz="2500" dirty="0" smtClean="0">
                <a:solidFill>
                  <a:srgbClr val="231F20"/>
                </a:solidFill>
                <a:latin typeface="StratumGMC Regular"/>
                <a:cs typeface="StratumGMC Regular"/>
              </a:rPr>
              <a:t>4</a:t>
            </a:r>
            <a:r>
              <a:rPr sz="2500" spc="-5" dirty="0" smtClean="0">
                <a:solidFill>
                  <a:srgbClr val="231F20"/>
                </a:solidFill>
                <a:latin typeface="StratumGMC Regular"/>
                <a:cs typeface="StratumGMC Regular"/>
              </a:rPr>
              <a:t> </a:t>
            </a:r>
            <a:r>
              <a:rPr sz="2500" dirty="0" smtClean="0">
                <a:solidFill>
                  <a:srgbClr val="231F20"/>
                </a:solidFill>
                <a:latin typeface="StratumGMC Regular"/>
                <a:cs typeface="StratumGMC Regular"/>
              </a:rPr>
              <a:t>low</a:t>
            </a:r>
            <a:r>
              <a:rPr lang="en-US" sz="2500" dirty="0" smtClean="0">
                <a:solidFill>
                  <a:srgbClr val="231F20"/>
                </a:solidFill>
                <a:latin typeface="StratumGMC Regular"/>
                <a:cs typeface="StratumGMC Regular"/>
              </a:rPr>
              <a:t>.</a:t>
            </a:r>
            <a:endParaRPr sz="2500" dirty="0">
              <a:latin typeface="StratumGMC Regular"/>
              <a:cs typeface="StratumGMC Regular"/>
            </a:endParaRPr>
          </a:p>
        </p:txBody>
      </p:sp>
    </p:spTree>
    <p:extLst>
      <p:ext uri="{BB962C8B-B14F-4D97-AF65-F5344CB8AC3E}">
        <p14:creationId xmlns:p14="http://schemas.microsoft.com/office/powerpoint/2010/main" val="2546673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s-MX" dirty="0" smtClean="0"/>
              <a:t>Temario</a:t>
            </a:r>
            <a:endParaRPr lang="es-MX" dirty="0"/>
          </a:p>
        </p:txBody>
      </p:sp>
      <p:sp>
        <p:nvSpPr>
          <p:cNvPr id="14" name="Text Placeholder 13"/>
          <p:cNvSpPr>
            <a:spLocks noGrp="1"/>
          </p:cNvSpPr>
          <p:nvPr>
            <p:ph type="body" sz="quarter" idx="17"/>
          </p:nvPr>
        </p:nvSpPr>
        <p:spPr>
          <a:xfrm>
            <a:off x="4820356" y="1502269"/>
            <a:ext cx="4018844" cy="4778375"/>
          </a:xfrm>
          <a:noFill/>
          <a:effectLst/>
        </p:spPr>
        <p:txBody>
          <a:bodyPr>
            <a:normAutofit/>
          </a:bodyPr>
          <a:lstStyle/>
          <a:p>
            <a:pPr marL="514350" indent="-514350">
              <a:lnSpc>
                <a:spcPct val="110000"/>
              </a:lnSpc>
              <a:spcBef>
                <a:spcPts val="1200"/>
              </a:spcBef>
              <a:spcAft>
                <a:spcPts val="1200"/>
              </a:spcAft>
              <a:buClr>
                <a:srgbClr val="DA0000"/>
              </a:buClr>
              <a:buFont typeface="+mj-lt"/>
              <a:buAutoNum type="arabicPeriod"/>
            </a:pPr>
            <a:r>
              <a:rPr lang="es-ES" dirty="0" smtClean="0">
                <a:solidFill>
                  <a:sysClr val="windowText" lastClr="000000"/>
                </a:solidFill>
                <a:latin typeface="StratumGMC Bold" panose="020B0506030000020004" pitchFamily="34" charset="0"/>
              </a:rPr>
              <a:t>Generalidades</a:t>
            </a:r>
          </a:p>
          <a:p>
            <a:pPr marL="514350" indent="-514350">
              <a:lnSpc>
                <a:spcPct val="110000"/>
              </a:lnSpc>
              <a:spcBef>
                <a:spcPts val="1200"/>
              </a:spcBef>
              <a:spcAft>
                <a:spcPts val="1200"/>
              </a:spcAft>
              <a:buClr>
                <a:srgbClr val="DA0000"/>
              </a:buClr>
              <a:buFont typeface="+mj-lt"/>
              <a:buAutoNum type="arabicPeriod"/>
            </a:pPr>
            <a:r>
              <a:rPr lang="es-ES" dirty="0" smtClean="0">
                <a:solidFill>
                  <a:sysClr val="windowText" lastClr="000000"/>
                </a:solidFill>
                <a:latin typeface="StratumGMC Bold" panose="020B0506030000020004" pitchFamily="34" charset="0"/>
              </a:rPr>
              <a:t>Diseño exterior</a:t>
            </a:r>
          </a:p>
          <a:p>
            <a:pPr marL="514350" indent="-514350">
              <a:lnSpc>
                <a:spcPct val="110000"/>
              </a:lnSpc>
              <a:spcBef>
                <a:spcPts val="1200"/>
              </a:spcBef>
              <a:spcAft>
                <a:spcPts val="1200"/>
              </a:spcAft>
              <a:buClr>
                <a:srgbClr val="DA0000"/>
              </a:buClr>
              <a:buFont typeface="+mj-lt"/>
              <a:buAutoNum type="arabicPeriod"/>
            </a:pPr>
            <a:r>
              <a:rPr lang="es-ES" dirty="0" smtClean="0">
                <a:solidFill>
                  <a:sysClr val="windowText" lastClr="000000"/>
                </a:solidFill>
                <a:latin typeface="StratumGMC Bold" panose="020B0506030000020004" pitchFamily="34" charset="0"/>
              </a:rPr>
              <a:t>Diseño interior</a:t>
            </a:r>
          </a:p>
          <a:p>
            <a:pPr marL="514350" indent="-514350">
              <a:lnSpc>
                <a:spcPct val="110000"/>
              </a:lnSpc>
              <a:spcBef>
                <a:spcPts val="1200"/>
              </a:spcBef>
              <a:spcAft>
                <a:spcPts val="1200"/>
              </a:spcAft>
              <a:buClr>
                <a:srgbClr val="DA0000"/>
              </a:buClr>
              <a:buFont typeface="+mj-lt"/>
              <a:buAutoNum type="arabicPeriod"/>
            </a:pPr>
            <a:r>
              <a:rPr lang="es-ES" dirty="0">
                <a:solidFill>
                  <a:sysClr val="windowText" lastClr="000000"/>
                </a:solidFill>
                <a:latin typeface="StratumGMC Bold" panose="020B0506030000020004" pitchFamily="34" charset="0"/>
              </a:rPr>
              <a:t>Desempeño</a:t>
            </a:r>
          </a:p>
          <a:p>
            <a:pPr marL="514350" indent="-514350">
              <a:lnSpc>
                <a:spcPct val="110000"/>
              </a:lnSpc>
              <a:spcBef>
                <a:spcPts val="1200"/>
              </a:spcBef>
              <a:spcAft>
                <a:spcPts val="1200"/>
              </a:spcAft>
              <a:buClr>
                <a:srgbClr val="DA0000"/>
              </a:buClr>
              <a:buFont typeface="+mj-lt"/>
              <a:buAutoNum type="arabicPeriod"/>
            </a:pPr>
            <a:r>
              <a:rPr lang="es-ES" dirty="0" smtClean="0">
                <a:solidFill>
                  <a:sysClr val="windowText" lastClr="000000"/>
                </a:solidFill>
                <a:latin typeface="StratumGMC Bold" panose="020B0506030000020004" pitchFamily="34" charset="0"/>
              </a:rPr>
              <a:t>Tecnología</a:t>
            </a:r>
          </a:p>
          <a:p>
            <a:pPr marL="514350" indent="-514350">
              <a:lnSpc>
                <a:spcPct val="110000"/>
              </a:lnSpc>
              <a:spcBef>
                <a:spcPts val="1200"/>
              </a:spcBef>
              <a:spcAft>
                <a:spcPts val="1200"/>
              </a:spcAft>
              <a:buClr>
                <a:srgbClr val="DA0000"/>
              </a:buClr>
              <a:buFont typeface="+mj-lt"/>
              <a:buAutoNum type="arabicPeriod"/>
            </a:pPr>
            <a:r>
              <a:rPr lang="es-ES" dirty="0" smtClean="0">
                <a:solidFill>
                  <a:sysClr val="windowText" lastClr="000000"/>
                </a:solidFill>
                <a:latin typeface="StratumGMC Bold" panose="020B0506030000020004" pitchFamily="34" charset="0"/>
              </a:rPr>
              <a:t>Seguridad</a:t>
            </a:r>
          </a:p>
          <a:p>
            <a:pPr marL="514350" indent="-514350">
              <a:lnSpc>
                <a:spcPct val="110000"/>
              </a:lnSpc>
              <a:spcBef>
                <a:spcPts val="1200"/>
              </a:spcBef>
              <a:spcAft>
                <a:spcPts val="1200"/>
              </a:spcAft>
              <a:buClr>
                <a:srgbClr val="DA0000"/>
              </a:buClr>
              <a:buFont typeface="+mj-lt"/>
              <a:buAutoNum type="arabicPeriod"/>
            </a:pPr>
            <a:endParaRPr lang="es-ES" dirty="0" smtClean="0">
              <a:solidFill>
                <a:sysClr val="windowText" lastClr="000000"/>
              </a:solidFill>
              <a:latin typeface="StratumGMC Bold" panose="020B0506030000020004"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43" y="974270"/>
            <a:ext cx="4376057" cy="6030687"/>
          </a:xfrm>
          <a:prstGeom prst="rect">
            <a:avLst/>
          </a:prstGeom>
        </p:spPr>
      </p:pic>
    </p:spTree>
    <p:extLst>
      <p:ext uri="{BB962C8B-B14F-4D97-AF65-F5344CB8AC3E}">
        <p14:creationId xmlns:p14="http://schemas.microsoft.com/office/powerpoint/2010/main" val="6139115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27811" y="963297"/>
            <a:ext cx="3416189" cy="5894703"/>
          </a:xfrm>
          <a:prstGeom prst="rect">
            <a:avLst/>
          </a:prstGeom>
        </p:spPr>
      </p:pic>
      <p:sp>
        <p:nvSpPr>
          <p:cNvPr id="3" name="object 3"/>
          <p:cNvSpPr/>
          <p:nvPr/>
        </p:nvSpPr>
        <p:spPr>
          <a:xfrm>
            <a:off x="0" y="1"/>
            <a:ext cx="9144000" cy="818008"/>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27000"/>
            <a:ext cx="3028950" cy="711200"/>
          </a:xfrm>
          <a:prstGeom prst="rect">
            <a:avLst/>
          </a:prstGeom>
        </p:spPr>
        <p:txBody>
          <a:bodyPr vert="horz" wrap="square" lIns="0" tIns="12700" rIns="0" bIns="0" rtlCol="0">
            <a:spAutoFit/>
          </a:bodyPr>
          <a:lstStyle/>
          <a:p>
            <a:pPr marL="12700">
              <a:lnSpc>
                <a:spcPct val="100000"/>
              </a:lnSpc>
              <a:spcBef>
                <a:spcPts val="100"/>
              </a:spcBef>
            </a:pPr>
            <a:r>
              <a:rPr spc="-60" dirty="0"/>
              <a:t>Tracción</a:t>
            </a:r>
            <a:r>
              <a:rPr spc="-90" dirty="0"/>
              <a:t> </a:t>
            </a:r>
            <a:r>
              <a:rPr dirty="0"/>
              <a:t>4x4</a:t>
            </a:r>
          </a:p>
        </p:txBody>
      </p:sp>
      <p:sp>
        <p:nvSpPr>
          <p:cNvPr id="6" name="object 6"/>
          <p:cNvSpPr txBox="1"/>
          <p:nvPr/>
        </p:nvSpPr>
        <p:spPr>
          <a:xfrm>
            <a:off x="259499" y="2134521"/>
            <a:ext cx="8246745" cy="3552254"/>
          </a:xfrm>
          <a:prstGeom prst="rect">
            <a:avLst/>
          </a:prstGeom>
        </p:spPr>
        <p:txBody>
          <a:bodyPr vert="horz" wrap="square" lIns="0" tIns="12700" rIns="0" bIns="0" rtlCol="0">
            <a:spAutoFit/>
          </a:bodyPr>
          <a:lstStyle/>
          <a:p>
            <a:pPr marL="12700" marR="4131945">
              <a:lnSpc>
                <a:spcPct val="100000"/>
              </a:lnSpc>
              <a:spcBef>
                <a:spcPts val="100"/>
              </a:spcBef>
            </a:pPr>
            <a:r>
              <a:rPr lang="es-MX" sz="2500" dirty="0">
                <a:solidFill>
                  <a:srgbClr val="FF0000"/>
                </a:solidFill>
                <a:latin typeface="StratumGMC Bold" panose="020B0506030000020004" pitchFamily="34" charset="0"/>
                <a:cs typeface="StratumGMC Regular"/>
              </a:rPr>
              <a:t>2 High</a:t>
            </a:r>
            <a:r>
              <a:rPr lang="es-MX" sz="2500" dirty="0">
                <a:solidFill>
                  <a:srgbClr val="231F20"/>
                </a:solidFill>
                <a:cs typeface="StratumGMC Regular"/>
              </a:rPr>
              <a:t>: usado en</a:t>
            </a:r>
            <a:r>
              <a:rPr lang="es-MX" sz="2500" spc="-100" dirty="0">
                <a:solidFill>
                  <a:srgbClr val="231F20"/>
                </a:solidFill>
                <a:cs typeface="StratumGMC Regular"/>
              </a:rPr>
              <a:t> </a:t>
            </a:r>
            <a:r>
              <a:rPr lang="es-MX" sz="2500" dirty="0">
                <a:solidFill>
                  <a:srgbClr val="231F20"/>
                </a:solidFill>
                <a:cs typeface="StratumGMC Regular"/>
              </a:rPr>
              <a:t>conducción  normal en </a:t>
            </a:r>
            <a:r>
              <a:rPr lang="es-MX" sz="2500" spc="-5" dirty="0">
                <a:solidFill>
                  <a:srgbClr val="231F20"/>
                </a:solidFill>
                <a:cs typeface="StratumGMC Regular"/>
              </a:rPr>
              <a:t>carreteras  pavimentadas </a:t>
            </a:r>
            <a:r>
              <a:rPr lang="es-MX" sz="2500" dirty="0">
                <a:solidFill>
                  <a:srgbClr val="231F20"/>
                </a:solidFill>
                <a:cs typeface="StratumGMC Regular"/>
              </a:rPr>
              <a:t>donde no hay  </a:t>
            </a:r>
            <a:r>
              <a:rPr lang="es-MX" sz="2500" spc="-5" dirty="0">
                <a:solidFill>
                  <a:srgbClr val="231F20"/>
                </a:solidFill>
                <a:cs typeface="StratumGMC Regular"/>
              </a:rPr>
              <a:t>pérdida </a:t>
            </a:r>
            <a:r>
              <a:rPr lang="es-MX" sz="2500" dirty="0">
                <a:solidFill>
                  <a:srgbClr val="231F20"/>
                </a:solidFill>
                <a:cs typeface="StratumGMC Regular"/>
              </a:rPr>
              <a:t>de</a:t>
            </a:r>
            <a:r>
              <a:rPr lang="es-MX" sz="2500" spc="-5" dirty="0">
                <a:solidFill>
                  <a:srgbClr val="231F20"/>
                </a:solidFill>
                <a:cs typeface="StratumGMC Regular"/>
              </a:rPr>
              <a:t> </a:t>
            </a:r>
            <a:r>
              <a:rPr lang="es-MX" sz="2500" dirty="0">
                <a:solidFill>
                  <a:srgbClr val="231F20"/>
                </a:solidFill>
                <a:cs typeface="StratumGMC Regular"/>
              </a:rPr>
              <a:t>tracción</a:t>
            </a:r>
            <a:r>
              <a:rPr lang="es-MX" sz="2500" dirty="0" smtClean="0">
                <a:solidFill>
                  <a:srgbClr val="231F20"/>
                </a:solidFill>
                <a:cs typeface="StratumGMC Regular"/>
              </a:rPr>
              <a:t>.</a:t>
            </a:r>
          </a:p>
          <a:p>
            <a:pPr marL="12700" marR="4131945">
              <a:lnSpc>
                <a:spcPct val="100000"/>
              </a:lnSpc>
              <a:spcBef>
                <a:spcPts val="100"/>
              </a:spcBef>
            </a:pPr>
            <a:endParaRPr lang="es-MX" sz="2500" dirty="0">
              <a:solidFill>
                <a:srgbClr val="231F20"/>
              </a:solidFill>
              <a:cs typeface="StratumGMC Regular"/>
            </a:endParaRPr>
          </a:p>
          <a:p>
            <a:pPr marL="12700" marR="4042410">
              <a:lnSpc>
                <a:spcPct val="100000"/>
              </a:lnSpc>
              <a:spcBef>
                <a:spcPts val="500"/>
              </a:spcBef>
            </a:pPr>
            <a:r>
              <a:rPr lang="es-MX" sz="2500" dirty="0">
                <a:solidFill>
                  <a:srgbClr val="FF0000"/>
                </a:solidFill>
                <a:latin typeface="StratumGMC Bold" panose="020B0506030000020004" pitchFamily="34" charset="0"/>
                <a:cs typeface="StratumGMC Regular"/>
              </a:rPr>
              <a:t>AUTO</a:t>
            </a:r>
            <a:r>
              <a:rPr lang="es-MX" sz="2500" spc="-15" dirty="0">
                <a:solidFill>
                  <a:srgbClr val="231F20"/>
                </a:solidFill>
                <a:cs typeface="StratumGMC Regular"/>
              </a:rPr>
              <a:t>: </a:t>
            </a:r>
            <a:r>
              <a:rPr lang="es-MX" sz="2500" dirty="0">
                <a:solidFill>
                  <a:srgbClr val="231F20"/>
                </a:solidFill>
                <a:cs typeface="StratumGMC Regular"/>
              </a:rPr>
              <a:t>la caja de </a:t>
            </a:r>
            <a:r>
              <a:rPr lang="es-MX" sz="2500" spc="-10" dirty="0">
                <a:solidFill>
                  <a:srgbClr val="231F20"/>
                </a:solidFill>
                <a:cs typeface="StratumGMC Regular"/>
              </a:rPr>
              <a:t>transferencia </a:t>
            </a:r>
            <a:r>
              <a:rPr lang="es-MX" sz="2500" dirty="0">
                <a:solidFill>
                  <a:srgbClr val="231F20"/>
                </a:solidFill>
                <a:cs typeface="StratumGMC Regular"/>
              </a:rPr>
              <a:t>utiliza un embrague </a:t>
            </a:r>
            <a:r>
              <a:rPr lang="es-MX" sz="2500" spc="-5" dirty="0">
                <a:solidFill>
                  <a:srgbClr val="231F20"/>
                </a:solidFill>
                <a:cs typeface="StratumGMC Regular"/>
              </a:rPr>
              <a:t>controlado  electrónicamente </a:t>
            </a:r>
            <a:r>
              <a:rPr lang="es-MX" sz="2500" dirty="0">
                <a:solidFill>
                  <a:srgbClr val="231F20"/>
                </a:solidFill>
                <a:cs typeface="StratumGMC Regular"/>
              </a:rPr>
              <a:t>para</a:t>
            </a:r>
            <a:r>
              <a:rPr lang="es-MX" sz="2500" spc="-40" dirty="0">
                <a:solidFill>
                  <a:srgbClr val="231F20"/>
                </a:solidFill>
                <a:cs typeface="StratumGMC Regular"/>
              </a:rPr>
              <a:t> </a:t>
            </a:r>
            <a:r>
              <a:rPr lang="es-MX" sz="2500" dirty="0">
                <a:solidFill>
                  <a:srgbClr val="231F20"/>
                </a:solidFill>
                <a:cs typeface="StratumGMC Regular"/>
              </a:rPr>
              <a:t>gestionar  el </a:t>
            </a:r>
            <a:r>
              <a:rPr lang="es-MX" sz="2500" spc="-10" dirty="0">
                <a:solidFill>
                  <a:srgbClr val="231F20"/>
                </a:solidFill>
                <a:cs typeface="StratumGMC Regular"/>
              </a:rPr>
              <a:t>torque </a:t>
            </a:r>
            <a:r>
              <a:rPr lang="es-MX" sz="2500" spc="-5" dirty="0">
                <a:solidFill>
                  <a:srgbClr val="231F20"/>
                </a:solidFill>
                <a:cs typeface="StratumGMC Regular"/>
              </a:rPr>
              <a:t>enviado a</a:t>
            </a:r>
            <a:r>
              <a:rPr lang="es-MX" sz="2500" dirty="0">
                <a:solidFill>
                  <a:srgbClr val="231F20"/>
                </a:solidFill>
                <a:cs typeface="StratumGMC Regular"/>
              </a:rPr>
              <a:t> cada</a:t>
            </a:r>
            <a:r>
              <a:rPr lang="es-MX" sz="2500" spc="-10" dirty="0">
                <a:solidFill>
                  <a:srgbClr val="231F20"/>
                </a:solidFill>
                <a:cs typeface="StratumGMC Regular"/>
              </a:rPr>
              <a:t> </a:t>
            </a:r>
            <a:r>
              <a:rPr lang="es-MX" sz="2500" dirty="0">
                <a:solidFill>
                  <a:srgbClr val="231F20"/>
                </a:solidFill>
                <a:cs typeface="StratumGMC Regular"/>
              </a:rPr>
              <a:t>eje.</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463832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
            <a:ext cx="3476806" cy="6858000"/>
          </a:xfrm>
          <a:prstGeom prst="rect">
            <a:avLst/>
          </a:prstGeom>
        </p:spPr>
      </p:pic>
      <p:sp>
        <p:nvSpPr>
          <p:cNvPr id="3" name="object 3"/>
          <p:cNvSpPr/>
          <p:nvPr/>
        </p:nvSpPr>
        <p:spPr>
          <a:xfrm>
            <a:off x="0" y="1"/>
            <a:ext cx="9144000" cy="997526"/>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27000"/>
            <a:ext cx="3028950" cy="711200"/>
          </a:xfrm>
          <a:prstGeom prst="rect">
            <a:avLst/>
          </a:prstGeom>
        </p:spPr>
        <p:txBody>
          <a:bodyPr vert="horz" wrap="square" lIns="0" tIns="12700" rIns="0" bIns="0" rtlCol="0">
            <a:spAutoFit/>
          </a:bodyPr>
          <a:lstStyle/>
          <a:p>
            <a:pPr marL="12700">
              <a:lnSpc>
                <a:spcPct val="100000"/>
              </a:lnSpc>
              <a:spcBef>
                <a:spcPts val="100"/>
              </a:spcBef>
            </a:pPr>
            <a:r>
              <a:rPr spc="-60" dirty="0"/>
              <a:t>Tracción</a:t>
            </a:r>
            <a:r>
              <a:rPr spc="-90" dirty="0"/>
              <a:t> </a:t>
            </a:r>
            <a:r>
              <a:rPr dirty="0"/>
              <a:t>4x4</a:t>
            </a:r>
          </a:p>
        </p:txBody>
      </p:sp>
      <p:sp>
        <p:nvSpPr>
          <p:cNvPr id="6" name="object 6"/>
          <p:cNvSpPr txBox="1"/>
          <p:nvPr/>
        </p:nvSpPr>
        <p:spPr>
          <a:xfrm>
            <a:off x="3806805" y="1997390"/>
            <a:ext cx="5007195" cy="4100481"/>
          </a:xfrm>
          <a:prstGeom prst="rect">
            <a:avLst/>
          </a:prstGeom>
        </p:spPr>
        <p:txBody>
          <a:bodyPr vert="horz" wrap="square" lIns="0" tIns="12700" rIns="0" bIns="0" rtlCol="0">
            <a:spAutoFit/>
          </a:bodyPr>
          <a:lstStyle/>
          <a:p>
            <a:pPr marL="12700" marR="235585">
              <a:lnSpc>
                <a:spcPts val="2400"/>
              </a:lnSpc>
              <a:spcBef>
                <a:spcPts val="1030"/>
              </a:spcBef>
            </a:pPr>
            <a:r>
              <a:rPr lang="es-MX" sz="2500" dirty="0">
                <a:solidFill>
                  <a:srgbClr val="FF0000"/>
                </a:solidFill>
                <a:latin typeface="StratumGMC Bold" panose="020B0506030000020004" pitchFamily="34" charset="0"/>
                <a:cs typeface="StratumGMC Regular"/>
              </a:rPr>
              <a:t>4 High</a:t>
            </a:r>
            <a:r>
              <a:rPr lang="es-MX" sz="2500" dirty="0">
                <a:solidFill>
                  <a:srgbClr val="231F20"/>
                </a:solidFill>
                <a:cs typeface="StratumGMC Regular"/>
              </a:rPr>
              <a:t>: ayuda a </a:t>
            </a:r>
            <a:r>
              <a:rPr lang="es-MX" sz="2500" spc="-5" dirty="0">
                <a:solidFill>
                  <a:srgbClr val="231F20"/>
                </a:solidFill>
                <a:cs typeface="StratumGMC Regular"/>
              </a:rPr>
              <a:t>aumentar </a:t>
            </a:r>
            <a:r>
              <a:rPr lang="es-MX" sz="2500" dirty="0">
                <a:solidFill>
                  <a:srgbClr val="231F20"/>
                </a:solidFill>
                <a:cs typeface="StratumGMC Regular"/>
              </a:rPr>
              <a:t>la tracción al conducir </a:t>
            </a:r>
            <a:r>
              <a:rPr lang="es-MX" sz="2500" spc="-5" dirty="0">
                <a:solidFill>
                  <a:srgbClr val="231F20"/>
                </a:solidFill>
                <a:cs typeface="StratumGMC Regular"/>
              </a:rPr>
              <a:t>sobre</a:t>
            </a:r>
            <a:r>
              <a:rPr lang="es-MX" sz="2500" spc="-50" dirty="0">
                <a:solidFill>
                  <a:srgbClr val="231F20"/>
                </a:solidFill>
                <a:cs typeface="StratumGMC Regular"/>
              </a:rPr>
              <a:t> </a:t>
            </a:r>
            <a:r>
              <a:rPr lang="es-MX" sz="2500" spc="-5" dirty="0">
                <a:solidFill>
                  <a:srgbClr val="231F20"/>
                </a:solidFill>
                <a:cs typeface="StratumGMC Regular"/>
              </a:rPr>
              <a:t>terreno  suelto, resbaladizo </a:t>
            </a:r>
            <a:r>
              <a:rPr lang="es-MX" sz="2500" dirty="0">
                <a:solidFill>
                  <a:srgbClr val="231F20"/>
                </a:solidFill>
                <a:cs typeface="StratumGMC Regular"/>
              </a:rPr>
              <a:t>o exigente, como condiciones fuera de la  </a:t>
            </a:r>
            <a:r>
              <a:rPr lang="es-MX" sz="2500" spc="-5" dirty="0">
                <a:solidFill>
                  <a:srgbClr val="231F20"/>
                </a:solidFill>
                <a:cs typeface="StratumGMC Regular"/>
              </a:rPr>
              <a:t>carretera, </a:t>
            </a:r>
            <a:r>
              <a:rPr lang="es-MX" sz="2500" spc="-10" dirty="0">
                <a:solidFill>
                  <a:srgbClr val="231F20"/>
                </a:solidFill>
                <a:cs typeface="StratumGMC Regular"/>
              </a:rPr>
              <a:t>arena </a:t>
            </a:r>
            <a:r>
              <a:rPr lang="es-MX" sz="2500" dirty="0">
                <a:solidFill>
                  <a:srgbClr val="231F20"/>
                </a:solidFill>
                <a:cs typeface="StratumGMC Regular"/>
              </a:rPr>
              <a:t>o</a:t>
            </a:r>
            <a:r>
              <a:rPr lang="es-MX" sz="2500" spc="10" dirty="0">
                <a:solidFill>
                  <a:srgbClr val="231F20"/>
                </a:solidFill>
                <a:cs typeface="StratumGMC Regular"/>
              </a:rPr>
              <a:t> </a:t>
            </a:r>
            <a:r>
              <a:rPr lang="es-MX" sz="2500" spc="-5" dirty="0">
                <a:solidFill>
                  <a:srgbClr val="231F20"/>
                </a:solidFill>
                <a:cs typeface="StratumGMC Regular"/>
              </a:rPr>
              <a:t>nieve</a:t>
            </a:r>
            <a:r>
              <a:rPr lang="es-MX" sz="2500" spc="-5" dirty="0" smtClean="0">
                <a:solidFill>
                  <a:srgbClr val="231F20"/>
                </a:solidFill>
                <a:cs typeface="StratumGMC Regular"/>
              </a:rPr>
              <a:t>.</a:t>
            </a:r>
          </a:p>
          <a:p>
            <a:pPr marL="12700" marR="235585">
              <a:lnSpc>
                <a:spcPts val="2400"/>
              </a:lnSpc>
              <a:spcBef>
                <a:spcPts val="1030"/>
              </a:spcBef>
            </a:pPr>
            <a:endParaRPr lang="es-MX" sz="2500" spc="-5" dirty="0">
              <a:solidFill>
                <a:srgbClr val="231F20"/>
              </a:solidFill>
              <a:cs typeface="StratumGMC Regular"/>
            </a:endParaRPr>
          </a:p>
          <a:p>
            <a:pPr marL="12700" marR="5080">
              <a:lnSpc>
                <a:spcPct val="90000"/>
              </a:lnSpc>
              <a:spcBef>
                <a:spcPts val="220"/>
              </a:spcBef>
            </a:pPr>
            <a:r>
              <a:rPr lang="es-MX" sz="2500" dirty="0">
                <a:solidFill>
                  <a:srgbClr val="FF0000"/>
                </a:solidFill>
                <a:latin typeface="StratumGMC Bold" panose="020B0506030000020004" pitchFamily="34" charset="0"/>
                <a:cs typeface="StratumGMC Regular"/>
              </a:rPr>
              <a:t>4 </a:t>
            </a:r>
            <a:r>
              <a:rPr lang="es-MX" sz="2500" dirty="0" err="1">
                <a:solidFill>
                  <a:srgbClr val="FF0000"/>
                </a:solidFill>
                <a:latin typeface="StratumGMC Bold" panose="020B0506030000020004" pitchFamily="34" charset="0"/>
                <a:cs typeface="StratumGMC Regular"/>
              </a:rPr>
              <a:t>Low</a:t>
            </a:r>
            <a:r>
              <a:rPr lang="es-MX" sz="2500" spc="-35" dirty="0">
                <a:solidFill>
                  <a:srgbClr val="231F20"/>
                </a:solidFill>
                <a:cs typeface="StratumGMC Regular"/>
              </a:rPr>
              <a:t>: </a:t>
            </a:r>
            <a:r>
              <a:rPr lang="es-MX" sz="2500" spc="-5" dirty="0">
                <a:solidFill>
                  <a:srgbClr val="231F20"/>
                </a:solidFill>
                <a:cs typeface="StratumGMC Regular"/>
              </a:rPr>
              <a:t>activa </a:t>
            </a:r>
            <a:r>
              <a:rPr lang="es-MX" sz="2500" dirty="0">
                <a:solidFill>
                  <a:srgbClr val="231F20"/>
                </a:solidFill>
                <a:cs typeface="StratumGMC Regular"/>
              </a:rPr>
              <a:t>los engranajes de </a:t>
            </a:r>
            <a:r>
              <a:rPr lang="es-MX" sz="2500" spc="-5" dirty="0">
                <a:solidFill>
                  <a:srgbClr val="231F20"/>
                </a:solidFill>
                <a:cs typeface="StratumGMC Regular"/>
              </a:rPr>
              <a:t>reducción dentro </a:t>
            </a:r>
            <a:r>
              <a:rPr lang="es-MX" sz="2500" dirty="0">
                <a:solidFill>
                  <a:srgbClr val="231F20"/>
                </a:solidFill>
                <a:cs typeface="StratumGMC Regular"/>
              </a:rPr>
              <a:t>de la caja de  </a:t>
            </a:r>
            <a:r>
              <a:rPr lang="es-MX" sz="2500" spc="-10" dirty="0">
                <a:solidFill>
                  <a:srgbClr val="231F20"/>
                </a:solidFill>
                <a:cs typeface="StratumGMC Regular"/>
              </a:rPr>
              <a:t>transferencia </a:t>
            </a:r>
            <a:r>
              <a:rPr lang="es-MX" sz="2500" dirty="0">
                <a:solidFill>
                  <a:srgbClr val="231F20"/>
                </a:solidFill>
                <a:cs typeface="StratumGMC Regular"/>
              </a:rPr>
              <a:t>para </a:t>
            </a:r>
            <a:r>
              <a:rPr lang="es-MX" sz="2500" spc="-5" dirty="0">
                <a:solidFill>
                  <a:srgbClr val="231F20"/>
                </a:solidFill>
                <a:cs typeface="StratumGMC Regular"/>
              </a:rPr>
              <a:t>proporcionar </a:t>
            </a:r>
            <a:r>
              <a:rPr lang="es-MX" sz="2500" dirty="0">
                <a:solidFill>
                  <a:srgbClr val="231F20"/>
                </a:solidFill>
                <a:cs typeface="StratumGMC Regular"/>
              </a:rPr>
              <a:t>más </a:t>
            </a:r>
            <a:r>
              <a:rPr lang="es-MX" sz="2500" spc="-10" dirty="0">
                <a:solidFill>
                  <a:srgbClr val="231F20"/>
                </a:solidFill>
                <a:cs typeface="StratumGMC Regular"/>
              </a:rPr>
              <a:t>torque </a:t>
            </a:r>
            <a:r>
              <a:rPr lang="es-MX" sz="2500" dirty="0">
                <a:solidFill>
                  <a:srgbClr val="231F20"/>
                </a:solidFill>
                <a:cs typeface="StratumGMC Regular"/>
              </a:rPr>
              <a:t>a las ruedas para la  conducción fuera de </a:t>
            </a:r>
            <a:r>
              <a:rPr lang="es-MX" sz="2500" spc="-5" dirty="0">
                <a:solidFill>
                  <a:srgbClr val="231F20"/>
                </a:solidFill>
                <a:cs typeface="StratumGMC Regular"/>
              </a:rPr>
              <a:t>carretera, </a:t>
            </a:r>
            <a:r>
              <a:rPr lang="es-MX" sz="2500" dirty="0">
                <a:solidFill>
                  <a:srgbClr val="231F20"/>
                </a:solidFill>
                <a:cs typeface="StratumGMC Regular"/>
              </a:rPr>
              <a:t>como en </a:t>
            </a:r>
            <a:r>
              <a:rPr lang="es-MX" sz="2500" spc="-5" dirty="0">
                <a:solidFill>
                  <a:srgbClr val="231F20"/>
                </a:solidFill>
                <a:cs typeface="StratumGMC Regular"/>
              </a:rPr>
              <a:t>arena profunda </a:t>
            </a:r>
            <a:r>
              <a:rPr lang="es-MX" sz="2500" dirty="0">
                <a:solidFill>
                  <a:srgbClr val="231F20"/>
                </a:solidFill>
                <a:cs typeface="StratumGMC Regular"/>
              </a:rPr>
              <a:t>o</a:t>
            </a:r>
            <a:r>
              <a:rPr lang="es-MX" sz="2500" spc="-50" dirty="0">
                <a:solidFill>
                  <a:srgbClr val="231F20"/>
                </a:solidFill>
                <a:cs typeface="StratumGMC Regular"/>
              </a:rPr>
              <a:t> </a:t>
            </a:r>
            <a:r>
              <a:rPr lang="es-MX" sz="2500" spc="-5" dirty="0">
                <a:solidFill>
                  <a:srgbClr val="231F20"/>
                </a:solidFill>
                <a:cs typeface="StratumGMC Regular"/>
              </a:rPr>
              <a:t>barro.</a:t>
            </a:r>
            <a:endParaRPr lang="es-MX" sz="2500" dirty="0">
              <a:cs typeface="StratumGMC Regular"/>
            </a:endParaRPr>
          </a:p>
        </p:txBody>
      </p:sp>
    </p:spTree>
    <p:extLst>
      <p:ext uri="{BB962C8B-B14F-4D97-AF65-F5344CB8AC3E}">
        <p14:creationId xmlns:p14="http://schemas.microsoft.com/office/powerpoint/2010/main" val="28477059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71994"/>
            <a:ext cx="4505174" cy="5886004"/>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4212590" cy="711200"/>
          </a:xfrm>
          <a:prstGeom prst="rect">
            <a:avLst/>
          </a:prstGeom>
        </p:spPr>
        <p:txBody>
          <a:bodyPr vert="horz" wrap="square" lIns="0" tIns="12700" rIns="0" bIns="0" rtlCol="0">
            <a:spAutoFit/>
          </a:bodyPr>
          <a:lstStyle/>
          <a:p>
            <a:pPr marL="12700">
              <a:lnSpc>
                <a:spcPct val="100000"/>
              </a:lnSpc>
              <a:spcBef>
                <a:spcPts val="100"/>
              </a:spcBef>
            </a:pPr>
            <a:r>
              <a:rPr dirty="0"/>
              <a:t>Modos de</a:t>
            </a:r>
            <a:r>
              <a:rPr spc="-95" dirty="0"/>
              <a:t> </a:t>
            </a:r>
            <a:r>
              <a:rPr dirty="0"/>
              <a:t>manejo</a:t>
            </a:r>
          </a:p>
        </p:txBody>
      </p:sp>
      <p:sp>
        <p:nvSpPr>
          <p:cNvPr id="6" name="object 6"/>
          <p:cNvSpPr txBox="1">
            <a:spLocks noGrp="1"/>
          </p:cNvSpPr>
          <p:nvPr>
            <p:ph type="body" idx="1"/>
          </p:nvPr>
        </p:nvSpPr>
        <p:spPr>
          <a:xfrm>
            <a:off x="462695" y="2008421"/>
            <a:ext cx="8559385" cy="3034164"/>
          </a:xfrm>
          <a:prstGeom prst="rect">
            <a:avLst/>
          </a:prstGeom>
        </p:spPr>
        <p:txBody>
          <a:bodyPr vert="horz" wrap="square" lIns="0" tIns="0" rIns="0" bIns="0" rtlCol="0">
            <a:noAutofit/>
          </a:bodyPr>
          <a:lstStyle/>
          <a:p>
            <a:pPr marL="4252595" marR="178435" indent="0">
              <a:lnSpc>
                <a:spcPct val="100000"/>
              </a:lnSpc>
              <a:spcBef>
                <a:spcPts val="100"/>
              </a:spcBef>
              <a:buNone/>
            </a:pPr>
            <a:r>
              <a:rPr lang="es-MX" sz="2400" dirty="0" err="1"/>
              <a:t>Yukon</a:t>
            </a:r>
            <a:r>
              <a:rPr lang="es-MX" sz="2400" dirty="0"/>
              <a:t> </a:t>
            </a:r>
            <a:r>
              <a:rPr lang="es-MX" sz="2400" dirty="0" err="1"/>
              <a:t>Denali</a:t>
            </a:r>
            <a:r>
              <a:rPr lang="es-MX" sz="2400" dirty="0"/>
              <a:t> también cuenta con 4 modos de manejo para tener una conducción especializada en diferentes situaciones</a:t>
            </a:r>
            <a:r>
              <a:rPr lang="es-MX" sz="2400" dirty="0" smtClean="0"/>
              <a:t>:</a:t>
            </a:r>
          </a:p>
          <a:p>
            <a:pPr marL="4252595" marR="178435" indent="0">
              <a:lnSpc>
                <a:spcPct val="100000"/>
              </a:lnSpc>
              <a:spcBef>
                <a:spcPts val="100"/>
              </a:spcBef>
              <a:buNone/>
            </a:pPr>
            <a:endParaRPr lang="es-MX" sz="2400" dirty="0"/>
          </a:p>
          <a:p>
            <a:pPr marL="4904105" indent="-229235">
              <a:lnSpc>
                <a:spcPct val="100000"/>
              </a:lnSpc>
              <a:spcBef>
                <a:spcPts val="320"/>
              </a:spcBef>
              <a:buChar char="•"/>
              <a:tabLst>
                <a:tab pos="4904740" algn="l"/>
              </a:tabLst>
            </a:pPr>
            <a:r>
              <a:rPr sz="2400" spc="-40" dirty="0" smtClean="0">
                <a:solidFill>
                  <a:srgbClr val="FF0000"/>
                </a:solidFill>
                <a:latin typeface="StratumGMC Bold" panose="020B0506030000020004" pitchFamily="34" charset="0"/>
                <a:cs typeface="StratumGMC Regular"/>
              </a:rPr>
              <a:t>Tour</a:t>
            </a:r>
            <a:r>
              <a:rPr sz="2400" spc="-5" dirty="0" smtClean="0"/>
              <a:t> </a:t>
            </a:r>
            <a:r>
              <a:rPr sz="2400" dirty="0"/>
              <a:t>(Normal)</a:t>
            </a:r>
          </a:p>
          <a:p>
            <a:pPr marL="4904105" indent="-229235">
              <a:lnSpc>
                <a:spcPct val="100000"/>
              </a:lnSpc>
              <a:spcBef>
                <a:spcPts val="1000"/>
              </a:spcBef>
              <a:buChar char="•"/>
              <a:tabLst>
                <a:tab pos="4904740" algn="l"/>
              </a:tabLst>
            </a:pPr>
            <a:r>
              <a:rPr sz="2400" spc="-40" dirty="0">
                <a:solidFill>
                  <a:srgbClr val="FF0000"/>
                </a:solidFill>
                <a:latin typeface="StratumGMC Bold" panose="020B0506030000020004" pitchFamily="34" charset="0"/>
                <a:cs typeface="StratumGMC Regular"/>
              </a:rPr>
              <a:t>Sport</a:t>
            </a:r>
            <a:r>
              <a:rPr sz="2400" spc="-80" dirty="0"/>
              <a:t> </a:t>
            </a:r>
            <a:r>
              <a:rPr sz="2400" dirty="0"/>
              <a:t>(Deportivo)</a:t>
            </a:r>
          </a:p>
          <a:p>
            <a:pPr marL="4904105" indent="-229235">
              <a:lnSpc>
                <a:spcPct val="100000"/>
              </a:lnSpc>
              <a:spcBef>
                <a:spcPts val="1000"/>
              </a:spcBef>
              <a:buChar char="•"/>
              <a:tabLst>
                <a:tab pos="4904740" algn="l"/>
              </a:tabLst>
            </a:pPr>
            <a:r>
              <a:rPr sz="2400" spc="-40" dirty="0">
                <a:solidFill>
                  <a:srgbClr val="FF0000"/>
                </a:solidFill>
                <a:latin typeface="StratumGMC Bold" panose="020B0506030000020004" pitchFamily="34" charset="0"/>
                <a:cs typeface="StratumGMC Regular"/>
              </a:rPr>
              <a:t>Tow/Haul </a:t>
            </a:r>
            <a:r>
              <a:rPr sz="2400" spc="-15" dirty="0"/>
              <a:t>(Remolque/Arrastre)</a:t>
            </a:r>
          </a:p>
          <a:p>
            <a:pPr marL="4904105" indent="-229235">
              <a:lnSpc>
                <a:spcPct val="100000"/>
              </a:lnSpc>
              <a:spcBef>
                <a:spcPts val="1000"/>
              </a:spcBef>
              <a:buChar char="•"/>
              <a:tabLst>
                <a:tab pos="4904740" algn="l"/>
              </a:tabLst>
            </a:pPr>
            <a:r>
              <a:rPr sz="2400" spc="-40" dirty="0">
                <a:solidFill>
                  <a:srgbClr val="FF0000"/>
                </a:solidFill>
                <a:latin typeface="StratumGMC Bold" panose="020B0506030000020004" pitchFamily="34" charset="0"/>
                <a:cs typeface="StratumGMC Regular"/>
              </a:rPr>
              <a:t>Off-Road</a:t>
            </a:r>
            <a:r>
              <a:rPr sz="2400" spc="-15" dirty="0"/>
              <a:t> </a:t>
            </a:r>
            <a:r>
              <a:rPr sz="2400" spc="-5" dirty="0"/>
              <a:t>(todo</a:t>
            </a:r>
            <a:r>
              <a:rPr sz="2400" spc="5" dirty="0"/>
              <a:t> </a:t>
            </a:r>
            <a:r>
              <a:rPr sz="2400" spc="-5" dirty="0"/>
              <a:t>terreno)</a:t>
            </a:r>
          </a:p>
        </p:txBody>
      </p:sp>
    </p:spTree>
    <p:extLst>
      <p:ext uri="{BB962C8B-B14F-4D97-AF65-F5344CB8AC3E}">
        <p14:creationId xmlns:p14="http://schemas.microsoft.com/office/powerpoint/2010/main" val="27601253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1"/>
            <a:ext cx="9144000" cy="1447800"/>
          </a:xfrm>
          <a:custGeom>
            <a:avLst/>
            <a:gdLst/>
            <a:ahLst/>
            <a:cxnLst/>
            <a:rect l="l" t="t" r="r" b="b"/>
            <a:pathLst>
              <a:path w="9144000" h="1683385">
                <a:moveTo>
                  <a:pt x="9144000" y="0"/>
                </a:moveTo>
                <a:lnTo>
                  <a:pt x="0" y="0"/>
                </a:lnTo>
                <a:lnTo>
                  <a:pt x="0" y="1683003"/>
                </a:lnTo>
                <a:lnTo>
                  <a:pt x="9144000" y="1683003"/>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52400"/>
            <a:ext cx="6815455" cy="711200"/>
          </a:xfrm>
          <a:prstGeom prst="rect">
            <a:avLst/>
          </a:prstGeom>
        </p:spPr>
        <p:txBody>
          <a:bodyPr vert="horz" wrap="square" lIns="0" tIns="12700" rIns="0" bIns="0" rtlCol="0">
            <a:spAutoFit/>
          </a:bodyPr>
          <a:lstStyle/>
          <a:p>
            <a:pPr marL="12700">
              <a:lnSpc>
                <a:spcPct val="100000"/>
              </a:lnSpc>
              <a:spcBef>
                <a:spcPts val="100"/>
              </a:spcBef>
            </a:pPr>
            <a:r>
              <a:rPr spc="-15" dirty="0"/>
              <a:t>Diferencial </a:t>
            </a:r>
            <a:r>
              <a:rPr dirty="0"/>
              <a:t>de</a:t>
            </a:r>
            <a:r>
              <a:rPr spc="-15" dirty="0"/>
              <a:t> </a:t>
            </a:r>
            <a:r>
              <a:rPr spc="-5" dirty="0"/>
              <a:t>deslizamiento</a:t>
            </a:r>
          </a:p>
        </p:txBody>
      </p:sp>
      <p:sp>
        <p:nvSpPr>
          <p:cNvPr id="6" name="object 6"/>
          <p:cNvSpPr txBox="1"/>
          <p:nvPr/>
        </p:nvSpPr>
        <p:spPr>
          <a:xfrm>
            <a:off x="259499" y="622300"/>
            <a:ext cx="7684770" cy="711200"/>
          </a:xfrm>
          <a:prstGeom prst="rect">
            <a:avLst/>
          </a:prstGeom>
        </p:spPr>
        <p:txBody>
          <a:bodyPr vert="horz" wrap="square" lIns="0" tIns="12700" rIns="0" bIns="0" rtlCol="0">
            <a:spAutoFit/>
          </a:bodyPr>
          <a:lstStyle/>
          <a:p>
            <a:pPr marL="12700">
              <a:lnSpc>
                <a:spcPct val="100000"/>
              </a:lnSpc>
              <a:spcBef>
                <a:spcPts val="100"/>
              </a:spcBef>
            </a:pPr>
            <a:r>
              <a:rPr sz="4500" b="1" dirty="0" err="1" smtClean="0">
                <a:solidFill>
                  <a:srgbClr val="FFFFFF"/>
                </a:solidFill>
                <a:latin typeface="StratumGMC Bold"/>
                <a:cs typeface="StratumGMC Bold"/>
              </a:rPr>
              <a:t>limitado</a:t>
            </a:r>
            <a:endParaRPr sz="4500" dirty="0">
              <a:latin typeface="StratumGMC Bold"/>
              <a:cs typeface="StratumGMC Bold"/>
            </a:endParaRPr>
          </a:p>
        </p:txBody>
      </p:sp>
      <p:sp>
        <p:nvSpPr>
          <p:cNvPr id="7" name="object 7"/>
          <p:cNvSpPr txBox="1"/>
          <p:nvPr/>
        </p:nvSpPr>
        <p:spPr>
          <a:xfrm>
            <a:off x="2416911" y="645177"/>
            <a:ext cx="1265555" cy="711200"/>
          </a:xfrm>
          <a:prstGeom prst="rect">
            <a:avLst/>
          </a:prstGeom>
        </p:spPr>
        <p:txBody>
          <a:bodyPr vert="horz" wrap="square" lIns="0" tIns="12700" rIns="0" bIns="0" rtlCol="0">
            <a:spAutoFit/>
          </a:bodyPr>
          <a:lstStyle/>
          <a:p>
            <a:pPr marL="12700">
              <a:lnSpc>
                <a:spcPct val="100000"/>
              </a:lnSpc>
              <a:spcBef>
                <a:spcPts val="100"/>
              </a:spcBef>
            </a:pPr>
            <a:r>
              <a:rPr sz="4500" b="1" dirty="0">
                <a:solidFill>
                  <a:srgbClr val="FFFFFF"/>
                </a:solidFill>
                <a:latin typeface="StratumGMC Bold"/>
                <a:cs typeface="StratumGMC Bold"/>
              </a:rPr>
              <a:t>(</a:t>
            </a:r>
            <a:r>
              <a:rPr sz="4500" b="1" spc="-25" dirty="0">
                <a:solidFill>
                  <a:srgbClr val="FFFFFF"/>
                </a:solidFill>
                <a:latin typeface="StratumGMC Bold"/>
                <a:cs typeface="StratumGMC Bold"/>
              </a:rPr>
              <a:t>L</a:t>
            </a:r>
            <a:r>
              <a:rPr sz="4500" b="1" dirty="0">
                <a:solidFill>
                  <a:srgbClr val="FFFFFF"/>
                </a:solidFill>
                <a:latin typeface="StratumGMC Bold"/>
                <a:cs typeface="StratumGMC Bold"/>
              </a:rPr>
              <a:t>SD)</a:t>
            </a:r>
            <a:endParaRPr sz="4500" dirty="0">
              <a:latin typeface="StratumGMC Bold"/>
              <a:cs typeface="StratumGMC Bold"/>
            </a:endParaRPr>
          </a:p>
        </p:txBody>
      </p:sp>
      <p:sp>
        <p:nvSpPr>
          <p:cNvPr id="8" name="object 8"/>
          <p:cNvSpPr txBox="1"/>
          <p:nvPr/>
        </p:nvSpPr>
        <p:spPr>
          <a:xfrm>
            <a:off x="365760" y="2142435"/>
            <a:ext cx="8564880" cy="4244752"/>
          </a:xfrm>
          <a:prstGeom prst="rect">
            <a:avLst/>
          </a:prstGeom>
        </p:spPr>
        <p:txBody>
          <a:bodyPr vert="horz" wrap="square" lIns="0" tIns="12700" rIns="0" bIns="0" rtlCol="0">
            <a:spAutoFit/>
          </a:bodyPr>
          <a:lstStyle/>
          <a:p>
            <a:pPr marL="12700" marR="4655820">
              <a:lnSpc>
                <a:spcPct val="100000"/>
              </a:lnSpc>
              <a:spcBef>
                <a:spcPts val="100"/>
              </a:spcBef>
            </a:pPr>
            <a:r>
              <a:rPr lang="es-MX" sz="2500" dirty="0">
                <a:solidFill>
                  <a:srgbClr val="231F20"/>
                </a:solidFill>
                <a:cs typeface="StratumGMC Regular"/>
              </a:rPr>
              <a:t>Este elemento ayuda al desempeño y desplazamiento en terrenos difíciles donde alguna de las llantas puede perder tracción o adherencia al piso.</a:t>
            </a:r>
          </a:p>
          <a:p>
            <a:pPr>
              <a:lnSpc>
                <a:spcPct val="100000"/>
              </a:lnSpc>
              <a:spcBef>
                <a:spcPts val="30"/>
              </a:spcBef>
            </a:pPr>
            <a:endParaRPr sz="2500" spc="-5" dirty="0">
              <a:solidFill>
                <a:srgbClr val="231F20"/>
              </a:solidFill>
              <a:latin typeface="StratumGMC Regular"/>
              <a:cs typeface="StratumGMC Regular"/>
            </a:endParaRPr>
          </a:p>
          <a:p>
            <a:pPr marL="12700" marR="5080">
              <a:lnSpc>
                <a:spcPct val="100000"/>
              </a:lnSpc>
            </a:pPr>
            <a:r>
              <a:rPr lang="es-MX" sz="2500" spc="-5" dirty="0">
                <a:solidFill>
                  <a:srgbClr val="231F20"/>
                </a:solidFill>
                <a:cs typeface="StratumGMC Regular"/>
              </a:rPr>
              <a:t>Este sistema trabaja de manera inteligente ya que no existe un  botón o configuraciones electrónicas para su activación, el trabajo  se realiza de manera instantánea y silenciosa tanto en altas como en bajas velocidades.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43062"/>
          <a:stretch/>
        </p:blipFill>
        <p:spPr>
          <a:xfrm>
            <a:off x="4422372" y="1438102"/>
            <a:ext cx="4705003" cy="4645398"/>
          </a:xfrm>
          <a:prstGeom prst="rect">
            <a:avLst/>
          </a:prstGeom>
        </p:spPr>
      </p:pic>
    </p:spTree>
    <p:extLst>
      <p:ext uri="{BB962C8B-B14F-4D97-AF65-F5344CB8AC3E}">
        <p14:creationId xmlns:p14="http://schemas.microsoft.com/office/powerpoint/2010/main" val="2585311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36002"/>
            <a:ext cx="4461408" cy="5921997"/>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4867910" cy="711200"/>
          </a:xfrm>
          <a:prstGeom prst="rect">
            <a:avLst/>
          </a:prstGeom>
        </p:spPr>
        <p:txBody>
          <a:bodyPr vert="horz" wrap="square" lIns="0" tIns="12700" rIns="0" bIns="0" rtlCol="0">
            <a:spAutoFit/>
          </a:bodyPr>
          <a:lstStyle/>
          <a:p>
            <a:pPr marL="12700">
              <a:lnSpc>
                <a:spcPct val="100000"/>
              </a:lnSpc>
              <a:spcBef>
                <a:spcPts val="100"/>
              </a:spcBef>
            </a:pPr>
            <a:r>
              <a:rPr spc="-35" dirty="0"/>
              <a:t>Ventilas</a:t>
            </a:r>
            <a:r>
              <a:rPr spc="-55" dirty="0"/>
              <a:t> </a:t>
            </a:r>
            <a:r>
              <a:rPr spc="-10" dirty="0"/>
              <a:t>aeroactivas</a:t>
            </a:r>
          </a:p>
        </p:txBody>
      </p:sp>
      <p:sp>
        <p:nvSpPr>
          <p:cNvPr id="6" name="object 6"/>
          <p:cNvSpPr txBox="1"/>
          <p:nvPr/>
        </p:nvSpPr>
        <p:spPr>
          <a:xfrm>
            <a:off x="4757686" y="1644599"/>
            <a:ext cx="4090035" cy="4568558"/>
          </a:xfrm>
          <a:prstGeom prst="rect">
            <a:avLst/>
          </a:prstGeom>
        </p:spPr>
        <p:txBody>
          <a:bodyPr vert="horz" wrap="square" lIns="0" tIns="12700" rIns="0" bIns="0" rtlCol="0">
            <a:spAutoFit/>
          </a:bodyPr>
          <a:lstStyle/>
          <a:p>
            <a:pPr marL="3600" marR="168275">
              <a:lnSpc>
                <a:spcPts val="2500"/>
              </a:lnSpc>
              <a:spcBef>
                <a:spcPts val="100"/>
              </a:spcBef>
            </a:pPr>
            <a:r>
              <a:rPr lang="es-MX" sz="2500" dirty="0">
                <a:solidFill>
                  <a:srgbClr val="231F20"/>
                </a:solidFill>
                <a:cs typeface="StratumGMC Regular"/>
              </a:rPr>
              <a:t>Se encuentran montadas en la parrilla frontal de </a:t>
            </a:r>
            <a:r>
              <a:rPr lang="es-MX" sz="2500" dirty="0" err="1">
                <a:solidFill>
                  <a:srgbClr val="231F20"/>
                </a:solidFill>
                <a:cs typeface="StratumGMC Regular"/>
              </a:rPr>
              <a:t>Yukon</a:t>
            </a:r>
            <a:r>
              <a:rPr lang="es-MX" sz="2500" dirty="0">
                <a:solidFill>
                  <a:srgbClr val="231F20"/>
                </a:solidFill>
                <a:cs typeface="StratumGMC Regular"/>
              </a:rPr>
              <a:t> </a:t>
            </a:r>
            <a:r>
              <a:rPr lang="es-MX" sz="2500" dirty="0" err="1">
                <a:solidFill>
                  <a:srgbClr val="231F20"/>
                </a:solidFill>
                <a:cs typeface="StratumGMC Regular"/>
              </a:rPr>
              <a:t>Denali</a:t>
            </a:r>
            <a:r>
              <a:rPr lang="es-MX" sz="2500" dirty="0">
                <a:solidFill>
                  <a:srgbClr val="231F20"/>
                </a:solidFill>
                <a:cs typeface="StratumGMC Regular"/>
              </a:rPr>
              <a:t>. </a:t>
            </a:r>
          </a:p>
          <a:p>
            <a:pPr marL="3600" marR="168275">
              <a:lnSpc>
                <a:spcPts val="2500"/>
              </a:lnSpc>
              <a:spcBef>
                <a:spcPts val="100"/>
              </a:spcBef>
            </a:pPr>
            <a:endParaRPr lang="es-MX" sz="2500" dirty="0">
              <a:solidFill>
                <a:srgbClr val="231F20"/>
              </a:solidFill>
              <a:cs typeface="StratumGMC Regular"/>
            </a:endParaRPr>
          </a:p>
          <a:p>
            <a:pPr marL="3600" marR="168275">
              <a:lnSpc>
                <a:spcPts val="2500"/>
              </a:lnSpc>
              <a:spcBef>
                <a:spcPts val="100"/>
              </a:spcBef>
            </a:pPr>
            <a:r>
              <a:rPr lang="es-MX" sz="2500" dirty="0">
                <a:solidFill>
                  <a:srgbClr val="231F20"/>
                </a:solidFill>
                <a:cs typeface="StratumGMC Regular"/>
              </a:rPr>
              <a:t>Este sistema contribuye al dinamismo del vehículo cuando se encuentra a altas  velocidades.</a:t>
            </a:r>
          </a:p>
          <a:p>
            <a:pPr marL="3600" marR="168275">
              <a:lnSpc>
                <a:spcPts val="2500"/>
              </a:lnSpc>
              <a:spcBef>
                <a:spcPts val="100"/>
              </a:spcBef>
            </a:pPr>
            <a:r>
              <a:rPr lang="es-MX" sz="2500" dirty="0">
                <a:solidFill>
                  <a:srgbClr val="231F20"/>
                </a:solidFill>
                <a:cs typeface="StratumGMC Regular"/>
              </a:rPr>
              <a:t>Se cierra para reducir la resistencia del viento.</a:t>
            </a:r>
          </a:p>
          <a:p>
            <a:pPr marL="3600" marR="168275">
              <a:lnSpc>
                <a:spcPts val="2500"/>
              </a:lnSpc>
              <a:spcBef>
                <a:spcPts val="100"/>
              </a:spcBef>
            </a:pPr>
            <a:r>
              <a:rPr lang="es-MX" sz="2500" dirty="0">
                <a:solidFill>
                  <a:srgbClr val="231F20"/>
                </a:solidFill>
                <a:cs typeface="StratumGMC Regular"/>
              </a:rPr>
              <a:t>Las ventilas </a:t>
            </a:r>
            <a:r>
              <a:rPr lang="es-MX" sz="2500" dirty="0" err="1">
                <a:solidFill>
                  <a:srgbClr val="231F20"/>
                </a:solidFill>
                <a:cs typeface="StratumGMC Regular"/>
              </a:rPr>
              <a:t>aeroactivas</a:t>
            </a:r>
            <a:r>
              <a:rPr lang="es-MX" sz="2500" dirty="0">
                <a:solidFill>
                  <a:srgbClr val="231F20"/>
                </a:solidFill>
                <a:cs typeface="StratumGMC Regular"/>
              </a:rPr>
              <a:t> se abren automáticamente cuando se requiera mayor ventilación.</a:t>
            </a:r>
          </a:p>
        </p:txBody>
      </p:sp>
    </p:spTree>
    <p:extLst>
      <p:ext uri="{BB962C8B-B14F-4D97-AF65-F5344CB8AC3E}">
        <p14:creationId xmlns:p14="http://schemas.microsoft.com/office/powerpoint/2010/main" val="28291669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71994"/>
            <a:ext cx="3042399" cy="5886005"/>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8187690" cy="711200"/>
          </a:xfrm>
          <a:prstGeom prst="rect">
            <a:avLst/>
          </a:prstGeom>
        </p:spPr>
        <p:txBody>
          <a:bodyPr vert="horz" wrap="square" lIns="0" tIns="12700" rIns="0" bIns="0" rtlCol="0">
            <a:spAutoFit/>
          </a:bodyPr>
          <a:lstStyle/>
          <a:p>
            <a:pPr marL="12700">
              <a:lnSpc>
                <a:spcPct val="100000"/>
              </a:lnSpc>
              <a:spcBef>
                <a:spcPts val="100"/>
              </a:spcBef>
            </a:pPr>
            <a:r>
              <a:rPr dirty="0"/>
              <a:t>Suspensión </a:t>
            </a:r>
            <a:r>
              <a:rPr spc="-15" dirty="0"/>
              <a:t>trasera</a:t>
            </a:r>
            <a:r>
              <a:rPr spc="-50" dirty="0"/>
              <a:t> </a:t>
            </a:r>
            <a:r>
              <a:rPr spc="-5" dirty="0"/>
              <a:t>independiente</a:t>
            </a:r>
          </a:p>
        </p:txBody>
      </p:sp>
      <p:sp>
        <p:nvSpPr>
          <p:cNvPr id="6" name="object 6"/>
          <p:cNvSpPr txBox="1"/>
          <p:nvPr/>
        </p:nvSpPr>
        <p:spPr>
          <a:xfrm>
            <a:off x="3264369" y="1120479"/>
            <a:ext cx="5737391" cy="5116785"/>
          </a:xfrm>
          <a:prstGeom prst="rect">
            <a:avLst/>
          </a:prstGeom>
        </p:spPr>
        <p:txBody>
          <a:bodyPr vert="horz" wrap="square" lIns="0" tIns="12700" rIns="0" bIns="0" rtlCol="0">
            <a:spAutoFit/>
          </a:bodyPr>
          <a:lstStyle/>
          <a:p>
            <a:pPr marL="12700" marR="5080">
              <a:lnSpc>
                <a:spcPct val="100000"/>
              </a:lnSpc>
              <a:spcBef>
                <a:spcPts val="100"/>
              </a:spcBef>
            </a:pPr>
            <a:r>
              <a:rPr lang="es-MX" sz="2500" dirty="0">
                <a:solidFill>
                  <a:srgbClr val="231F20"/>
                </a:solidFill>
                <a:cs typeface="StratumGMC Regular"/>
              </a:rPr>
              <a:t>Esta nueva arquitectura </a:t>
            </a:r>
            <a:r>
              <a:rPr lang="es-MX" sz="2500" spc="-10" dirty="0">
                <a:solidFill>
                  <a:srgbClr val="231F20"/>
                </a:solidFill>
                <a:cs typeface="StratumGMC Regular"/>
              </a:rPr>
              <a:t>transforma </a:t>
            </a:r>
            <a:r>
              <a:rPr lang="es-MX" sz="2500" dirty="0">
                <a:solidFill>
                  <a:srgbClr val="231F20"/>
                </a:solidFill>
                <a:cs typeface="StratumGMC Regular"/>
              </a:rPr>
              <a:t>la dinámica de conducción, permitiendo que</a:t>
            </a:r>
            <a:r>
              <a:rPr lang="es-MX" sz="2500" spc="-80" dirty="0">
                <a:solidFill>
                  <a:srgbClr val="231F20"/>
                </a:solidFill>
                <a:cs typeface="StratumGMC Regular"/>
              </a:rPr>
              <a:t> las 2 </a:t>
            </a:r>
            <a:r>
              <a:rPr lang="es-MX" sz="2500" dirty="0">
                <a:solidFill>
                  <a:srgbClr val="231F20"/>
                </a:solidFill>
                <a:cs typeface="StratumGMC Regular"/>
              </a:rPr>
              <a:t>ruedas traseras manejen las condiciones del camino por</a:t>
            </a:r>
            <a:r>
              <a:rPr lang="es-MX" sz="2500" spc="-5" dirty="0">
                <a:solidFill>
                  <a:srgbClr val="231F20"/>
                </a:solidFill>
                <a:cs typeface="StratumGMC Regular"/>
              </a:rPr>
              <a:t> </a:t>
            </a:r>
            <a:r>
              <a:rPr lang="es-MX" sz="2500" dirty="0">
                <a:solidFill>
                  <a:srgbClr val="231F20"/>
                </a:solidFill>
                <a:cs typeface="StratumGMC Regular"/>
              </a:rPr>
              <a:t>separado.</a:t>
            </a:r>
            <a:endParaRPr lang="es-MX" sz="2500" dirty="0">
              <a:cs typeface="StratumGMC Regular"/>
            </a:endParaRPr>
          </a:p>
          <a:p>
            <a:pPr marL="12700" marR="69215">
              <a:lnSpc>
                <a:spcPct val="100000"/>
              </a:lnSpc>
              <a:spcBef>
                <a:spcPts val="1000"/>
              </a:spcBef>
            </a:pPr>
            <a:r>
              <a:rPr lang="es-MX" sz="2500" dirty="0">
                <a:solidFill>
                  <a:srgbClr val="231F20"/>
                </a:solidFill>
                <a:cs typeface="StratumGMC Regular"/>
              </a:rPr>
              <a:t>Esta </a:t>
            </a:r>
            <a:r>
              <a:rPr lang="es-MX" sz="2500" dirty="0" err="1">
                <a:solidFill>
                  <a:srgbClr val="231F20"/>
                </a:solidFill>
                <a:cs typeface="StratumGMC Regular"/>
              </a:rPr>
              <a:t>suspension</a:t>
            </a:r>
            <a:r>
              <a:rPr lang="es-MX" sz="2500" dirty="0">
                <a:solidFill>
                  <a:srgbClr val="231F20"/>
                </a:solidFill>
                <a:cs typeface="StratumGMC Regular"/>
              </a:rPr>
              <a:t> trasera independiente </a:t>
            </a:r>
            <a:r>
              <a:rPr lang="es-MX" sz="2500" dirty="0" err="1">
                <a:solidFill>
                  <a:srgbClr val="231F20"/>
                </a:solidFill>
                <a:cs typeface="StratumGMC Regular"/>
              </a:rPr>
              <a:t>Multilink</a:t>
            </a:r>
            <a:r>
              <a:rPr lang="es-MX" sz="2500" dirty="0">
                <a:solidFill>
                  <a:srgbClr val="231F20"/>
                </a:solidFill>
                <a:cs typeface="StratumGMC Regular"/>
              </a:rPr>
              <a:t> se compone de 4 brazos, resortes</a:t>
            </a:r>
            <a:r>
              <a:rPr lang="es-MX" sz="2500" spc="-80" dirty="0">
                <a:solidFill>
                  <a:srgbClr val="231F20"/>
                </a:solidFill>
                <a:cs typeface="StratumGMC Regular"/>
              </a:rPr>
              <a:t> </a:t>
            </a:r>
            <a:r>
              <a:rPr lang="es-MX" sz="2500" dirty="0">
                <a:solidFill>
                  <a:srgbClr val="231F20"/>
                </a:solidFill>
                <a:cs typeface="StratumGMC Regular"/>
              </a:rPr>
              <a:t>helicoidales y una barra estabilizadora </a:t>
            </a:r>
            <a:r>
              <a:rPr lang="es-MX" sz="2500" spc="-5" dirty="0">
                <a:solidFill>
                  <a:srgbClr val="231F20"/>
                </a:solidFill>
                <a:cs typeface="StratumGMC Regular"/>
              </a:rPr>
              <a:t>robusta, ofreciendo </a:t>
            </a:r>
            <a:r>
              <a:rPr lang="es-MX" sz="2500" dirty="0">
                <a:solidFill>
                  <a:srgbClr val="231F20"/>
                </a:solidFill>
                <a:cs typeface="StratumGMC Regular"/>
              </a:rPr>
              <a:t>al Cliente:</a:t>
            </a:r>
            <a:endParaRPr lang="es-MX" sz="2500" dirty="0">
              <a:cs typeface="StratumGMC Regular"/>
            </a:endParaRPr>
          </a:p>
          <a:p>
            <a:pPr marL="435609" indent="-229235">
              <a:lnSpc>
                <a:spcPct val="100000"/>
              </a:lnSpc>
              <a:spcBef>
                <a:spcPts val="725"/>
              </a:spcBef>
              <a:buClr>
                <a:srgbClr val="C00000"/>
              </a:buClr>
              <a:buChar char="•"/>
              <a:tabLst>
                <a:tab pos="436245" algn="l"/>
              </a:tabLst>
            </a:pPr>
            <a:r>
              <a:rPr lang="es-MX" sz="2500" dirty="0">
                <a:solidFill>
                  <a:srgbClr val="231F20"/>
                </a:solidFill>
                <a:cs typeface="StratumGMC Regular"/>
              </a:rPr>
              <a:t>Conducción más</a:t>
            </a:r>
            <a:r>
              <a:rPr lang="es-MX" sz="2500" spc="-10" dirty="0">
                <a:solidFill>
                  <a:srgbClr val="231F20"/>
                </a:solidFill>
                <a:cs typeface="StratumGMC Regular"/>
              </a:rPr>
              <a:t> suave</a:t>
            </a:r>
          </a:p>
          <a:p>
            <a:pPr marL="435609" indent="-229235">
              <a:lnSpc>
                <a:spcPct val="100000"/>
              </a:lnSpc>
              <a:spcBef>
                <a:spcPts val="725"/>
              </a:spcBef>
              <a:buClr>
                <a:srgbClr val="C00000"/>
              </a:buClr>
              <a:buChar char="•"/>
              <a:tabLst>
                <a:tab pos="436245" algn="l"/>
              </a:tabLst>
            </a:pPr>
            <a:r>
              <a:rPr lang="es-MX" sz="2500" dirty="0">
                <a:solidFill>
                  <a:srgbClr val="231F20"/>
                </a:solidFill>
                <a:cs typeface="StratumGMC Regular"/>
              </a:rPr>
              <a:t>Mejor </a:t>
            </a:r>
            <a:r>
              <a:rPr lang="es-MX" sz="2500" spc="-5" dirty="0">
                <a:solidFill>
                  <a:srgbClr val="231F20"/>
                </a:solidFill>
                <a:cs typeface="StratumGMC Regular"/>
              </a:rPr>
              <a:t>dirección </a:t>
            </a:r>
            <a:r>
              <a:rPr lang="es-MX" sz="2500" dirty="0">
                <a:solidFill>
                  <a:srgbClr val="231F20"/>
                </a:solidFill>
                <a:cs typeface="StratumGMC Regular"/>
              </a:rPr>
              <a:t>y</a:t>
            </a:r>
            <a:r>
              <a:rPr lang="es-MX" sz="2500" spc="-5" dirty="0">
                <a:solidFill>
                  <a:srgbClr val="231F20"/>
                </a:solidFill>
                <a:cs typeface="StratumGMC Regular"/>
              </a:rPr>
              <a:t> </a:t>
            </a:r>
            <a:r>
              <a:rPr lang="es-MX" sz="2500" dirty="0">
                <a:solidFill>
                  <a:srgbClr val="231F20"/>
                </a:solidFill>
                <a:cs typeface="StratumGMC Regular"/>
              </a:rPr>
              <a:t>manejo</a:t>
            </a:r>
          </a:p>
          <a:p>
            <a:pPr marL="435609" indent="-229235">
              <a:lnSpc>
                <a:spcPct val="100000"/>
              </a:lnSpc>
              <a:spcBef>
                <a:spcPts val="725"/>
              </a:spcBef>
              <a:buClr>
                <a:srgbClr val="C00000"/>
              </a:buClr>
              <a:buChar char="•"/>
              <a:tabLst>
                <a:tab pos="436245" algn="l"/>
              </a:tabLst>
            </a:pPr>
            <a:r>
              <a:rPr lang="es-MX" sz="2500" spc="-5" dirty="0">
                <a:solidFill>
                  <a:srgbClr val="231F20"/>
                </a:solidFill>
                <a:cs typeface="StratumGMC Regular"/>
              </a:rPr>
              <a:t>Mayor </a:t>
            </a:r>
            <a:r>
              <a:rPr lang="es-MX" sz="2500" dirty="0">
                <a:solidFill>
                  <a:srgbClr val="231F20"/>
                </a:solidFill>
                <a:cs typeface="StratumGMC Regular"/>
              </a:rPr>
              <a:t>espacio para</a:t>
            </a:r>
            <a:r>
              <a:rPr lang="es-MX" sz="2500" spc="-10" dirty="0">
                <a:solidFill>
                  <a:srgbClr val="231F20"/>
                </a:solidFill>
                <a:cs typeface="StratumGMC Regular"/>
              </a:rPr>
              <a:t> </a:t>
            </a:r>
            <a:r>
              <a:rPr lang="es-MX" sz="2500" dirty="0">
                <a:solidFill>
                  <a:srgbClr val="231F20"/>
                </a:solidFill>
                <a:cs typeface="StratumGMC Regular"/>
              </a:rPr>
              <a:t>piernas</a:t>
            </a:r>
          </a:p>
          <a:p>
            <a:pPr marL="435609" indent="-229235">
              <a:lnSpc>
                <a:spcPct val="100000"/>
              </a:lnSpc>
              <a:spcBef>
                <a:spcPts val="725"/>
              </a:spcBef>
              <a:buClr>
                <a:srgbClr val="C00000"/>
              </a:buClr>
              <a:buChar char="•"/>
              <a:tabLst>
                <a:tab pos="436245" algn="l"/>
              </a:tabLst>
            </a:pPr>
            <a:r>
              <a:rPr lang="es-MX" sz="2500" spc="-5" dirty="0">
                <a:solidFill>
                  <a:srgbClr val="231F20"/>
                </a:solidFill>
                <a:cs typeface="StratumGMC Regular"/>
              </a:rPr>
              <a:t>Mayor </a:t>
            </a:r>
            <a:r>
              <a:rPr lang="es-MX" sz="2500" dirty="0">
                <a:solidFill>
                  <a:srgbClr val="231F20"/>
                </a:solidFill>
                <a:cs typeface="StratumGMC Regular"/>
              </a:rPr>
              <a:t>espacio de</a:t>
            </a:r>
            <a:r>
              <a:rPr lang="es-MX" sz="2500" spc="-75" dirty="0">
                <a:solidFill>
                  <a:srgbClr val="231F20"/>
                </a:solidFill>
                <a:cs typeface="StratumGMC Regular"/>
              </a:rPr>
              <a:t> </a:t>
            </a:r>
            <a:r>
              <a:rPr lang="es-MX" sz="2500" spc="-10" dirty="0">
                <a:solidFill>
                  <a:srgbClr val="231F20"/>
                </a:solidFill>
                <a:cs typeface="StratumGMC Regular"/>
              </a:rPr>
              <a:t>carga t</a:t>
            </a:r>
            <a:r>
              <a:rPr lang="es-MX" sz="2500" spc="-5" dirty="0">
                <a:solidFill>
                  <a:srgbClr val="231F20"/>
                </a:solidFill>
                <a:cs typeface="StratumGMC Regular"/>
              </a:rPr>
              <a:t>rasero</a:t>
            </a:r>
            <a:endParaRPr lang="es-MX" sz="2500" dirty="0">
              <a:cs typeface="StratumGMC Regular"/>
            </a:endParaRPr>
          </a:p>
        </p:txBody>
      </p:sp>
    </p:spTree>
    <p:extLst>
      <p:ext uri="{BB962C8B-B14F-4D97-AF65-F5344CB8AC3E}">
        <p14:creationId xmlns:p14="http://schemas.microsoft.com/office/powerpoint/2010/main" val="11811999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817" y="2720215"/>
            <a:ext cx="3883635" cy="271997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7054850" cy="711200"/>
          </a:xfrm>
          <a:prstGeom prst="rect">
            <a:avLst/>
          </a:prstGeom>
        </p:spPr>
        <p:txBody>
          <a:bodyPr vert="horz" wrap="square" lIns="0" tIns="12700" rIns="0" bIns="0" rtlCol="0">
            <a:spAutoFit/>
          </a:bodyPr>
          <a:lstStyle/>
          <a:p>
            <a:pPr marL="12700">
              <a:lnSpc>
                <a:spcPct val="100000"/>
              </a:lnSpc>
              <a:spcBef>
                <a:spcPts val="100"/>
              </a:spcBef>
            </a:pPr>
            <a:r>
              <a:rPr dirty="0"/>
              <a:t>Air Ride </a:t>
            </a:r>
            <a:r>
              <a:rPr spc="-10" dirty="0"/>
              <a:t>Adaptive</a:t>
            </a:r>
            <a:r>
              <a:rPr spc="-90" dirty="0"/>
              <a:t> </a:t>
            </a:r>
            <a:r>
              <a:rPr dirty="0"/>
              <a:t>Suspension</a:t>
            </a:r>
          </a:p>
        </p:txBody>
      </p:sp>
      <p:sp>
        <p:nvSpPr>
          <p:cNvPr id="6" name="object 6"/>
          <p:cNvSpPr txBox="1"/>
          <p:nvPr/>
        </p:nvSpPr>
        <p:spPr>
          <a:xfrm>
            <a:off x="3982452" y="1339553"/>
            <a:ext cx="4870603" cy="4770537"/>
          </a:xfrm>
          <a:prstGeom prst="rect">
            <a:avLst/>
          </a:prstGeom>
        </p:spPr>
        <p:txBody>
          <a:bodyPr vert="horz" wrap="square" lIns="0" tIns="12700" rIns="0" bIns="0" rtlCol="0">
            <a:spAutoFit/>
          </a:bodyPr>
          <a:lstStyle/>
          <a:p>
            <a:pPr marL="12700" marR="5080">
              <a:lnSpc>
                <a:spcPts val="2500"/>
              </a:lnSpc>
              <a:spcBef>
                <a:spcPts val="100"/>
              </a:spcBef>
            </a:pPr>
            <a:r>
              <a:rPr lang="es-MX" sz="2500" dirty="0">
                <a:solidFill>
                  <a:srgbClr val="231F20"/>
                </a:solidFill>
                <a:cs typeface="StratumGMC Regular"/>
              </a:rPr>
              <a:t>Innovadora tecnología que por medio de aire permite incrementar o disminuir la altura de </a:t>
            </a:r>
            <a:r>
              <a:rPr lang="es-MX" sz="2500" dirty="0" err="1">
                <a:solidFill>
                  <a:srgbClr val="231F20"/>
                </a:solidFill>
                <a:cs typeface="StratumGMC Regular"/>
              </a:rPr>
              <a:t>Yukon</a:t>
            </a:r>
            <a:r>
              <a:rPr lang="es-MX" sz="2500" dirty="0">
                <a:solidFill>
                  <a:srgbClr val="231F20"/>
                </a:solidFill>
                <a:cs typeface="StratumGMC Regular"/>
              </a:rPr>
              <a:t> </a:t>
            </a:r>
            <a:r>
              <a:rPr lang="es-MX" sz="2500" dirty="0" err="1">
                <a:solidFill>
                  <a:srgbClr val="231F20"/>
                </a:solidFill>
                <a:cs typeface="StratumGMC Regular"/>
              </a:rPr>
              <a:t>Denali</a:t>
            </a:r>
            <a:r>
              <a:rPr lang="es-MX" sz="2500" dirty="0">
                <a:solidFill>
                  <a:srgbClr val="231F20"/>
                </a:solidFill>
                <a:cs typeface="StratumGMC Regular"/>
              </a:rPr>
              <a:t>.</a:t>
            </a:r>
          </a:p>
          <a:p>
            <a:pPr marL="12700" marR="5080">
              <a:lnSpc>
                <a:spcPts val="2500"/>
              </a:lnSpc>
              <a:spcBef>
                <a:spcPts val="100"/>
              </a:spcBef>
            </a:pPr>
            <a:endParaRPr lang="es-MX" sz="2500" dirty="0">
              <a:solidFill>
                <a:srgbClr val="231F20"/>
              </a:solidFill>
              <a:cs typeface="StratumGMC Regular"/>
            </a:endParaRPr>
          </a:p>
          <a:p>
            <a:pPr marL="355600" marR="1333500" indent="-342900">
              <a:lnSpc>
                <a:spcPts val="2500"/>
              </a:lnSpc>
              <a:spcBef>
                <a:spcPts val="1000"/>
              </a:spcBef>
              <a:spcAft>
                <a:spcPts val="1000"/>
              </a:spcAft>
              <a:buClr>
                <a:srgbClr val="DD0116"/>
              </a:buClr>
              <a:buFont typeface="Arial" panose="020B0604020202020204" pitchFamily="34" charset="0"/>
              <a:buChar char="•"/>
            </a:pPr>
            <a:r>
              <a:rPr lang="es-MX" sz="2500" dirty="0">
                <a:solidFill>
                  <a:srgbClr val="231F20"/>
                </a:solidFill>
                <a:cs typeface="StratumGMC Regular"/>
              </a:rPr>
              <a:t>Altura entrada/salida: baja el vehículo 5 cm </a:t>
            </a:r>
          </a:p>
          <a:p>
            <a:pPr marL="355600" marR="1333500" indent="-342900">
              <a:lnSpc>
                <a:spcPts val="2500"/>
              </a:lnSpc>
              <a:spcBef>
                <a:spcPts val="1000"/>
              </a:spcBef>
              <a:spcAft>
                <a:spcPts val="1000"/>
              </a:spcAft>
              <a:buClr>
                <a:srgbClr val="DD0116"/>
              </a:buClr>
              <a:buFont typeface="Arial" panose="020B0604020202020204" pitchFamily="34" charset="0"/>
              <a:buChar char="•"/>
            </a:pPr>
            <a:r>
              <a:rPr lang="es-MX" sz="2500" dirty="0">
                <a:solidFill>
                  <a:srgbClr val="231F20"/>
                </a:solidFill>
                <a:cs typeface="StratumGMC Regular"/>
              </a:rPr>
              <a:t>Altura incrementada: eleva el vehículo 2.5 </a:t>
            </a:r>
            <a:r>
              <a:rPr lang="es-MX" sz="2500" dirty="0" smtClean="0">
                <a:solidFill>
                  <a:srgbClr val="231F20"/>
                </a:solidFill>
                <a:cs typeface="StratumGMC Regular"/>
              </a:rPr>
              <a:t>cm</a:t>
            </a:r>
            <a:endParaRPr lang="es-MX" sz="2500" dirty="0">
              <a:solidFill>
                <a:srgbClr val="231F20"/>
              </a:solidFill>
              <a:cs typeface="StratumGMC Regular"/>
            </a:endParaRPr>
          </a:p>
          <a:p>
            <a:pPr marL="355600" marR="1333500" indent="-342900">
              <a:lnSpc>
                <a:spcPts val="2500"/>
              </a:lnSpc>
              <a:spcBef>
                <a:spcPts val="1000"/>
              </a:spcBef>
              <a:spcAft>
                <a:spcPts val="1000"/>
              </a:spcAft>
              <a:buClr>
                <a:srgbClr val="DD0116"/>
              </a:buClr>
              <a:buFont typeface="Arial" panose="020B0604020202020204" pitchFamily="34" charset="0"/>
              <a:buChar char="•"/>
            </a:pPr>
            <a:r>
              <a:rPr lang="es-MX" sz="2500" dirty="0">
                <a:solidFill>
                  <a:srgbClr val="231F20"/>
                </a:solidFill>
                <a:cs typeface="StratumGMC Regular"/>
              </a:rPr>
              <a:t>Altura máxima: eleva el vehículo 5 cm </a:t>
            </a:r>
          </a:p>
          <a:p>
            <a:pPr marL="355600" marR="486409" indent="-342900">
              <a:lnSpc>
                <a:spcPts val="2500"/>
              </a:lnSpc>
              <a:spcBef>
                <a:spcPts val="1000"/>
              </a:spcBef>
              <a:spcAft>
                <a:spcPts val="1000"/>
              </a:spcAft>
              <a:buClr>
                <a:srgbClr val="DD0116"/>
              </a:buClr>
              <a:buFont typeface="Arial" panose="020B0604020202020204" pitchFamily="34" charset="0"/>
              <a:buChar char="•"/>
            </a:pPr>
            <a:r>
              <a:rPr lang="es-MX" sz="2500" dirty="0">
                <a:solidFill>
                  <a:srgbClr val="231F20"/>
                </a:solidFill>
                <a:cs typeface="StratumGMC Regular"/>
              </a:rPr>
              <a:t>Altura aerodinámica: baja</a:t>
            </a:r>
            <a:r>
              <a:rPr lang="es-MX" sz="2500" spc="-45" dirty="0">
                <a:solidFill>
                  <a:srgbClr val="231F20"/>
                </a:solidFill>
                <a:cs typeface="StratumGMC Regular"/>
              </a:rPr>
              <a:t> </a:t>
            </a:r>
            <a:r>
              <a:rPr lang="es-MX" sz="2500" dirty="0">
                <a:solidFill>
                  <a:srgbClr val="231F20"/>
                </a:solidFill>
                <a:cs typeface="StratumGMC Regular"/>
              </a:rPr>
              <a:t>al </a:t>
            </a:r>
            <a:r>
              <a:rPr lang="es-MX" sz="2500" spc="-5" dirty="0">
                <a:solidFill>
                  <a:srgbClr val="231F20"/>
                </a:solidFill>
                <a:cs typeface="StratumGMC Regular"/>
              </a:rPr>
              <a:t>vehículo </a:t>
            </a:r>
            <a:r>
              <a:rPr lang="es-MX" sz="2500" dirty="0">
                <a:solidFill>
                  <a:srgbClr val="231F20"/>
                </a:solidFill>
                <a:cs typeface="StratumGMC Regular"/>
              </a:rPr>
              <a:t>2 cm</a:t>
            </a:r>
            <a:endParaRPr lang="es-MX" sz="2500" dirty="0">
              <a:cs typeface="StratumGMC Regular"/>
            </a:endParaRPr>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80998" y="1276618"/>
            <a:ext cx="828471" cy="828471"/>
          </a:xfrm>
          <a:prstGeom prst="rect">
            <a:avLst/>
          </a:prstGeom>
        </p:spPr>
      </p:pic>
    </p:spTree>
    <p:extLst>
      <p:ext uri="{BB962C8B-B14F-4D97-AF65-F5344CB8AC3E}">
        <p14:creationId xmlns:p14="http://schemas.microsoft.com/office/powerpoint/2010/main" val="38721128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76" y="2595839"/>
            <a:ext cx="3704810" cy="4045613"/>
          </a:xfrm>
        </p:spPr>
        <p:txBody>
          <a:bodyPr>
            <a:noAutofit/>
          </a:bodyPr>
          <a:lstStyle/>
          <a:p>
            <a:pPr>
              <a:lnSpc>
                <a:spcPct val="100000"/>
              </a:lnSpc>
              <a:spcBef>
                <a:spcPts val="1200"/>
              </a:spcBef>
              <a:spcAft>
                <a:spcPts val="1200"/>
              </a:spcAft>
              <a:buClr>
                <a:srgbClr val="FF0000"/>
              </a:buClr>
            </a:pPr>
            <a:r>
              <a:rPr lang="es-MX" dirty="0" smtClean="0">
                <a:solidFill>
                  <a:schemeClr val="tx1">
                    <a:lumMod val="95000"/>
                    <a:lumOff val="5000"/>
                  </a:schemeClr>
                </a:solidFill>
                <a:latin typeface="StratumGMC Regular" panose="020B0506030000020004" pitchFamily="34" charset="0"/>
              </a:rPr>
              <a:t>Si tienes alguna duda o pregunta, es momento de levantar la mano!</a:t>
            </a:r>
          </a:p>
          <a:p>
            <a:pPr>
              <a:lnSpc>
                <a:spcPct val="100000"/>
              </a:lnSpc>
              <a:spcBef>
                <a:spcPts val="1200"/>
              </a:spcBef>
              <a:spcAft>
                <a:spcPts val="1200"/>
              </a:spcAft>
              <a:buClr>
                <a:srgbClr val="FF0000"/>
              </a:buClr>
            </a:pPr>
            <a:r>
              <a:rPr lang="es-MX" dirty="0" smtClean="0">
                <a:solidFill>
                  <a:schemeClr val="tx1">
                    <a:lumMod val="95000"/>
                    <a:lumOff val="5000"/>
                  </a:schemeClr>
                </a:solidFill>
                <a:latin typeface="StratumGMC Regular" panose="020B0506030000020004" pitchFamily="34" charset="0"/>
              </a:rPr>
              <a:t>Pasaremos a la actividad de reforzamiento.</a:t>
            </a:r>
            <a:endParaRPr lang="es-MX" dirty="0">
              <a:solidFill>
                <a:schemeClr val="tx1">
                  <a:lumMod val="95000"/>
                  <a:lumOff val="5000"/>
                </a:schemeClr>
              </a:solidFill>
              <a:latin typeface="StratumGMC Regular" panose="020B0506030000020004" pitchFamily="34" charset="0"/>
            </a:endParaRPr>
          </a:p>
        </p:txBody>
      </p:sp>
      <p:sp>
        <p:nvSpPr>
          <p:cNvPr id="5"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7" name="Title 1"/>
          <p:cNvSpPr txBox="1"/>
          <p:nvPr/>
        </p:nvSpPr>
        <p:spPr>
          <a:xfrm>
            <a:off x="448976" y="34617"/>
            <a:ext cx="7886704" cy="99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r>
              <a:rPr lang="en-US" dirty="0" err="1" smtClean="0"/>
              <a:t>Dudas</a:t>
            </a:r>
            <a:r>
              <a:rPr lang="en-US" dirty="0" smtClean="0"/>
              <a:t> o </a:t>
            </a:r>
            <a:r>
              <a:rPr lang="en-US" dirty="0" err="1" smtClean="0"/>
              <a:t>preguntas</a:t>
            </a:r>
            <a:endParaRPr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2377" y="1297454"/>
            <a:ext cx="1128315" cy="1029724"/>
          </a:xfrm>
          <a:prstGeom prst="rect">
            <a:avLst/>
          </a:prstGeom>
        </p:spPr>
      </p:pic>
      <p:pic>
        <p:nvPicPr>
          <p:cNvPr id="9" name="Picture Placeholder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5898" y="970844"/>
            <a:ext cx="4438102" cy="5887155"/>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2257572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4"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5" name="Title 1"/>
          <p:cNvSpPr txBox="1"/>
          <p:nvPr/>
        </p:nvSpPr>
        <p:spPr>
          <a:xfrm>
            <a:off x="448976" y="34617"/>
            <a:ext cx="7886704" cy="99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r>
              <a:rPr lang="en-US" dirty="0" err="1" smtClean="0"/>
              <a:t>Sumario</a:t>
            </a:r>
            <a:r>
              <a:rPr lang="en-US" dirty="0" smtClean="0"/>
              <a:t> </a:t>
            </a:r>
            <a:r>
              <a:rPr lang="es-MX" dirty="0" smtClean="0">
                <a:solidFill>
                  <a:schemeClr val="bg1"/>
                </a:solidFill>
                <a:latin typeface="StratumGMC Bold" panose="020B0506030000020004" pitchFamily="34" charset="0"/>
              </a:rPr>
              <a:t>Desempeño</a:t>
            </a:r>
            <a:endParaRPr lang="es-MX" dirty="0">
              <a:solidFill>
                <a:schemeClr val="bg1"/>
              </a:solidFill>
              <a:latin typeface="StratumGMC Bold" panose="020B0506030000020004" pitchFamily="34" charset="0"/>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74695" y="973634"/>
            <a:ext cx="5232191" cy="5890795"/>
          </a:xfrm>
          <a:prstGeom prst="rect">
            <a:avLst/>
          </a:prstGeom>
        </p:spPr>
      </p:pic>
      <p:sp>
        <p:nvSpPr>
          <p:cNvPr id="7" name="Content Placeholder 2"/>
          <p:cNvSpPr txBox="1">
            <a:spLocks/>
          </p:cNvSpPr>
          <p:nvPr/>
        </p:nvSpPr>
        <p:spPr>
          <a:xfrm>
            <a:off x="448976" y="1423722"/>
            <a:ext cx="3286370" cy="5045777"/>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spcAft>
                <a:spcPts val="1200"/>
              </a:spcAft>
              <a:buClr>
                <a:srgbClr val="FF0000"/>
              </a:buClr>
            </a:pPr>
            <a:r>
              <a:rPr lang="es-MX" dirty="0">
                <a:solidFill>
                  <a:schemeClr val="tx1">
                    <a:lumMod val="95000"/>
                    <a:lumOff val="5000"/>
                  </a:schemeClr>
                </a:solidFill>
                <a:latin typeface="StratumGMC Regular" panose="020B0506030000020004" pitchFamily="34" charset="0"/>
              </a:rPr>
              <a:t>Motor y sus tecnologías</a:t>
            </a:r>
          </a:p>
          <a:p>
            <a:pPr>
              <a:lnSpc>
                <a:spcPct val="100000"/>
              </a:lnSpc>
              <a:spcBef>
                <a:spcPts val="1200"/>
              </a:spcBef>
              <a:spcAft>
                <a:spcPts val="1200"/>
              </a:spcAft>
              <a:buClr>
                <a:srgbClr val="FF0000"/>
              </a:buClr>
            </a:pPr>
            <a:r>
              <a:rPr lang="es-MX" dirty="0">
                <a:solidFill>
                  <a:schemeClr val="tx1">
                    <a:lumMod val="95000"/>
                    <a:lumOff val="5000"/>
                  </a:schemeClr>
                </a:solidFill>
                <a:latin typeface="StratumGMC Regular" panose="020B0506030000020004" pitchFamily="34" charset="0"/>
              </a:rPr>
              <a:t>Transmisión </a:t>
            </a:r>
          </a:p>
          <a:p>
            <a:pPr>
              <a:lnSpc>
                <a:spcPct val="100000"/>
              </a:lnSpc>
              <a:spcBef>
                <a:spcPts val="1200"/>
              </a:spcBef>
              <a:spcAft>
                <a:spcPts val="1200"/>
              </a:spcAft>
              <a:buClr>
                <a:srgbClr val="FF0000"/>
              </a:buClr>
            </a:pPr>
            <a:r>
              <a:rPr lang="es-MX" dirty="0">
                <a:solidFill>
                  <a:schemeClr val="tx1">
                    <a:lumMod val="95000"/>
                    <a:lumOff val="5000"/>
                  </a:schemeClr>
                </a:solidFill>
                <a:latin typeface="StratumGMC Regular" panose="020B0506030000020004" pitchFamily="34" charset="0"/>
              </a:rPr>
              <a:t>Tracción y los diferentes modos de manejo  </a:t>
            </a:r>
          </a:p>
          <a:p>
            <a:pPr>
              <a:lnSpc>
                <a:spcPct val="100000"/>
              </a:lnSpc>
              <a:spcBef>
                <a:spcPts val="1200"/>
              </a:spcBef>
              <a:spcAft>
                <a:spcPts val="1200"/>
              </a:spcAft>
              <a:buClr>
                <a:srgbClr val="FF0000"/>
              </a:buClr>
            </a:pPr>
            <a:r>
              <a:rPr lang="es-MX" dirty="0">
                <a:solidFill>
                  <a:schemeClr val="tx1">
                    <a:lumMod val="95000"/>
                    <a:lumOff val="5000"/>
                  </a:schemeClr>
                </a:solidFill>
                <a:latin typeface="StratumGMC Regular" panose="020B0506030000020004" pitchFamily="34" charset="0"/>
              </a:rPr>
              <a:t>Suspensión y las tecnologías que la acompañan </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23461980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482"/>
            <a:chOff x="0" y="0"/>
            <a:chExt cx="9144000" cy="6858482"/>
          </a:xfrm>
        </p:grpSpPr>
        <p:sp>
          <p:nvSpPr>
            <p:cNvPr id="3" name="object 3"/>
            <p:cNvSpPr/>
            <p:nvPr/>
          </p:nvSpPr>
          <p:spPr>
            <a:xfrm>
              <a:off x="0" y="0"/>
              <a:ext cx="9144000" cy="68580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7750302" y="6225239"/>
              <a:ext cx="1156487" cy="32937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6" name="object 6"/>
            <p:cNvSpPr/>
            <p:nvPr/>
          </p:nvSpPr>
          <p:spPr>
            <a:xfrm>
              <a:off x="0" y="1407591"/>
              <a:ext cx="9144000" cy="4043045"/>
            </a:xfrm>
            <a:custGeom>
              <a:avLst/>
              <a:gdLst/>
              <a:ahLst/>
              <a:cxnLst/>
              <a:rect l="l" t="t" r="r" b="b"/>
              <a:pathLst>
                <a:path w="9144000" h="4043045">
                  <a:moveTo>
                    <a:pt x="0" y="0"/>
                  </a:moveTo>
                  <a:lnTo>
                    <a:pt x="0" y="4042803"/>
                  </a:lnTo>
                  <a:lnTo>
                    <a:pt x="9144000" y="4042803"/>
                  </a:lnTo>
                  <a:lnTo>
                    <a:pt x="9144000" y="0"/>
                  </a:lnTo>
                  <a:lnTo>
                    <a:pt x="0" y="0"/>
                  </a:lnTo>
                  <a:close/>
                </a:path>
              </a:pathLst>
            </a:custGeom>
            <a:solidFill>
              <a:srgbClr val="58585A">
                <a:alpha val="77000"/>
              </a:srgbClr>
            </a:solidFill>
          </p:spPr>
          <p:txBody>
            <a:bodyPr wrap="square" lIns="0" tIns="0" rIns="0" bIns="0" rtlCol="0"/>
            <a:lstStyle/>
            <a:p>
              <a:endParaRPr/>
            </a:p>
          </p:txBody>
        </p:sp>
        <p:sp>
          <p:nvSpPr>
            <p:cNvPr id="7" name="object 7"/>
            <p:cNvSpPr/>
            <p:nvPr/>
          </p:nvSpPr>
          <p:spPr>
            <a:xfrm>
              <a:off x="0" y="5630392"/>
              <a:ext cx="9144000" cy="1228090"/>
            </a:xfrm>
            <a:custGeom>
              <a:avLst/>
              <a:gdLst/>
              <a:ahLst/>
              <a:cxnLst/>
              <a:rect l="l" t="t" r="r" b="b"/>
              <a:pathLst>
                <a:path w="9144000" h="1228090">
                  <a:moveTo>
                    <a:pt x="9144000" y="0"/>
                  </a:moveTo>
                  <a:lnTo>
                    <a:pt x="0" y="0"/>
                  </a:lnTo>
                  <a:lnTo>
                    <a:pt x="0" y="1227607"/>
                  </a:lnTo>
                  <a:lnTo>
                    <a:pt x="9144000" y="1227607"/>
                  </a:lnTo>
                  <a:lnTo>
                    <a:pt x="9144000" y="0"/>
                  </a:lnTo>
                  <a:close/>
                </a:path>
              </a:pathLst>
            </a:custGeom>
            <a:solidFill>
              <a:srgbClr val="58585A"/>
            </a:solidFill>
          </p:spPr>
          <p:txBody>
            <a:bodyPr wrap="square" lIns="0" tIns="0" rIns="0" bIns="0" rtlCol="0"/>
            <a:lstStyle/>
            <a:p>
              <a:endParaRPr/>
            </a:p>
          </p:txBody>
        </p:sp>
      </p:grpSp>
      <p:sp>
        <p:nvSpPr>
          <p:cNvPr id="9" name="object 9"/>
          <p:cNvSpPr txBox="1">
            <a:spLocks noGrp="1"/>
          </p:cNvSpPr>
          <p:nvPr>
            <p:ph type="title"/>
          </p:nvPr>
        </p:nvSpPr>
        <p:spPr>
          <a:xfrm>
            <a:off x="259499" y="143848"/>
            <a:ext cx="4944110" cy="711200"/>
          </a:xfrm>
          <a:prstGeom prst="rect">
            <a:avLst/>
          </a:prstGeom>
        </p:spPr>
        <p:txBody>
          <a:bodyPr vert="horz" wrap="square" lIns="0" tIns="12700" rIns="0" bIns="0" rtlCol="0">
            <a:spAutoFit/>
          </a:bodyPr>
          <a:lstStyle/>
          <a:p>
            <a:pPr marL="12700">
              <a:lnSpc>
                <a:spcPct val="100000"/>
              </a:lnSpc>
              <a:spcBef>
                <a:spcPts val="100"/>
              </a:spcBef>
            </a:pPr>
            <a:r>
              <a:rPr dirty="0"/>
              <a:t>Desempeño</a:t>
            </a:r>
            <a:r>
              <a:rPr spc="-95" dirty="0"/>
              <a:t> </a:t>
            </a:r>
            <a:r>
              <a:rPr dirty="0"/>
              <a:t>superior</a:t>
            </a:r>
          </a:p>
        </p:txBody>
      </p:sp>
      <p:sp>
        <p:nvSpPr>
          <p:cNvPr id="10" name="object 7"/>
          <p:cNvSpPr txBox="1"/>
          <p:nvPr/>
        </p:nvSpPr>
        <p:spPr>
          <a:xfrm>
            <a:off x="447040" y="2472833"/>
            <a:ext cx="8148320" cy="2228815"/>
          </a:xfrm>
          <a:prstGeom prst="rect">
            <a:avLst/>
          </a:prstGeom>
        </p:spPr>
        <p:txBody>
          <a:bodyPr vert="horz" wrap="square" lIns="0" tIns="12700" rIns="0" bIns="0" rtlCol="0">
            <a:spAutoFit/>
          </a:bodyPr>
          <a:lstStyle/>
          <a:p>
            <a:pPr marL="12700">
              <a:lnSpc>
                <a:spcPct val="100000"/>
              </a:lnSpc>
              <a:spcBef>
                <a:spcPts val="100"/>
              </a:spcBef>
            </a:pPr>
            <a:r>
              <a:rPr lang="es-MX" sz="3600" b="1" spc="-5" dirty="0">
                <a:solidFill>
                  <a:schemeClr val="bg1"/>
                </a:solidFill>
                <a:cs typeface="StratumGMC Regular"/>
              </a:rPr>
              <a:t>Menciona 2 condiciones que se deben cumplir para el correcto funcionamiento del sistema DFM (</a:t>
            </a:r>
            <a:r>
              <a:rPr lang="es-MX" sz="3600" b="1" spc="-5" dirty="0" err="1">
                <a:solidFill>
                  <a:schemeClr val="bg1"/>
                </a:solidFill>
                <a:cs typeface="StratumGMC Regular"/>
              </a:rPr>
              <a:t>Dynamic</a:t>
            </a:r>
            <a:r>
              <a:rPr lang="es-MX" sz="3600" b="1" spc="-5" dirty="0">
                <a:solidFill>
                  <a:schemeClr val="bg1"/>
                </a:solidFill>
                <a:cs typeface="StratumGMC Regular"/>
              </a:rPr>
              <a:t> Fuel Management).</a:t>
            </a:r>
            <a:endParaRPr lang="es-MX" sz="3600" b="1" dirty="0">
              <a:solidFill>
                <a:schemeClr val="bg1"/>
              </a:solidFill>
              <a:cs typeface="StratumGMC Regular"/>
            </a:endParaRPr>
          </a:p>
        </p:txBody>
      </p:sp>
      <p:sp>
        <p:nvSpPr>
          <p:cNvPr id="11"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12" name="Title 1"/>
          <p:cNvSpPr txBox="1">
            <a:spLocks/>
          </p:cNvSpPr>
          <p:nvPr/>
        </p:nvSpPr>
        <p:spPr>
          <a:xfrm>
            <a:off x="355935" y="-19510"/>
            <a:ext cx="7886700" cy="972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9pPr>
          </a:lstStyle>
          <a:p>
            <a:pPr hangingPunct="1"/>
            <a:r>
              <a:rPr lang="es-MX" sz="4000" dirty="0" smtClean="0">
                <a:solidFill>
                  <a:schemeClr val="bg1"/>
                </a:solidFill>
                <a:latin typeface="StratumGMC Bold" panose="020B0506030000020004" pitchFamily="34" charset="0"/>
              </a:rPr>
              <a:t>Pregunta para Kit</a:t>
            </a:r>
            <a:endParaRPr lang="es-MX" sz="4000" dirty="0">
              <a:solidFill>
                <a:schemeClr val="bg1"/>
              </a:solidFill>
              <a:latin typeface="StratumGMC Bold" panose="020B0506030000020004" pitchFamily="34" charset="0"/>
            </a:endParaRP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4002907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2192" y="5125156"/>
            <a:ext cx="9156192" cy="173284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0843"/>
            <a:ext cx="9144000" cy="4154313"/>
          </a:xfrm>
          <a:prstGeom prst="rect">
            <a:avLst/>
          </a:prstGeom>
        </p:spPr>
      </p:pic>
      <p:sp>
        <p:nvSpPr>
          <p:cNvPr id="12" name="Title 11"/>
          <p:cNvSpPr>
            <a:spLocks noGrp="1"/>
          </p:cNvSpPr>
          <p:nvPr>
            <p:ph type="title"/>
          </p:nvPr>
        </p:nvSpPr>
        <p:spPr/>
        <p:txBody>
          <a:bodyPr>
            <a:normAutofit fontScale="90000"/>
          </a:bodyPr>
          <a:lstStyle/>
          <a:p>
            <a:r>
              <a:rPr lang="es-MX" dirty="0" smtClean="0"/>
              <a:t>Módulo 1</a:t>
            </a:r>
            <a:endParaRPr lang="es-MX" dirty="0"/>
          </a:p>
        </p:txBody>
      </p:sp>
      <p:sp>
        <p:nvSpPr>
          <p:cNvPr id="5" name="Rectángulo 4"/>
          <p:cNvSpPr/>
          <p:nvPr/>
        </p:nvSpPr>
        <p:spPr>
          <a:xfrm>
            <a:off x="1028975" y="5185506"/>
            <a:ext cx="7086051" cy="1384995"/>
          </a:xfrm>
          <a:prstGeom prst="rect">
            <a:avLst/>
          </a:prstGeom>
        </p:spPr>
        <p:txBody>
          <a:bodyPr wrap="square">
            <a:spAutoFit/>
          </a:bodyPr>
          <a:lstStyle/>
          <a:p>
            <a:pPr algn="ctr">
              <a:spcBef>
                <a:spcPts val="1200"/>
              </a:spcBef>
              <a:spcAft>
                <a:spcPts val="1200"/>
              </a:spcAft>
            </a:pPr>
            <a:r>
              <a:rPr lang="es-MX" sz="2800" dirty="0">
                <a:solidFill>
                  <a:schemeClr val="bg1"/>
                </a:solidFill>
                <a:latin typeface="StratumGMC Bold" panose="020B0506030000020004" pitchFamily="34" charset="0"/>
                <a:ea typeface="Arial"/>
                <a:cs typeface="Arial"/>
                <a:sym typeface="Arial"/>
              </a:rPr>
              <a:t>Identificar las principales características y diferenciadores de la totalmente renovada GMC </a:t>
            </a:r>
            <a:r>
              <a:rPr lang="es-MX" sz="2800" dirty="0" err="1">
                <a:solidFill>
                  <a:schemeClr val="bg1"/>
                </a:solidFill>
                <a:latin typeface="StratumGMC Bold" panose="020B0506030000020004" pitchFamily="34" charset="0"/>
                <a:ea typeface="Arial"/>
                <a:cs typeface="Arial"/>
                <a:sym typeface="Arial"/>
              </a:rPr>
              <a:t>Yukon</a:t>
            </a:r>
            <a:r>
              <a:rPr lang="es-MX" sz="2800" dirty="0">
                <a:solidFill>
                  <a:schemeClr val="bg1"/>
                </a:solidFill>
                <a:latin typeface="StratumGMC Bold" panose="020B0506030000020004" pitchFamily="34" charset="0"/>
                <a:ea typeface="Arial"/>
                <a:cs typeface="Arial"/>
                <a:sym typeface="Arial"/>
              </a:rPr>
              <a:t> </a:t>
            </a:r>
            <a:r>
              <a:rPr lang="es-MX" sz="2800" dirty="0" err="1">
                <a:solidFill>
                  <a:schemeClr val="bg1"/>
                </a:solidFill>
                <a:latin typeface="StratumGMC Bold" panose="020B0506030000020004" pitchFamily="34" charset="0"/>
                <a:ea typeface="Arial"/>
                <a:cs typeface="Arial"/>
                <a:sym typeface="Arial"/>
              </a:rPr>
              <a:t>Denali</a:t>
            </a:r>
            <a:r>
              <a:rPr lang="es-MX" sz="2800" dirty="0">
                <a:solidFill>
                  <a:schemeClr val="bg1"/>
                </a:solidFill>
                <a:latin typeface="StratumGMC Bold" panose="020B0506030000020004" pitchFamily="34" charset="0"/>
                <a:ea typeface="Arial"/>
                <a:cs typeface="Arial"/>
                <a:sym typeface="Arial"/>
              </a:rPr>
              <a:t> 2021.</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39333356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482"/>
            <a:chOff x="0" y="0"/>
            <a:chExt cx="9144000" cy="6858482"/>
          </a:xfrm>
        </p:grpSpPr>
        <p:sp>
          <p:nvSpPr>
            <p:cNvPr id="3" name="object 3"/>
            <p:cNvSpPr/>
            <p:nvPr/>
          </p:nvSpPr>
          <p:spPr>
            <a:xfrm>
              <a:off x="0" y="0"/>
              <a:ext cx="9144000" cy="68580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7750302" y="6225239"/>
              <a:ext cx="1156487" cy="32937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6" name="object 6"/>
            <p:cNvSpPr/>
            <p:nvPr/>
          </p:nvSpPr>
          <p:spPr>
            <a:xfrm>
              <a:off x="0" y="1407591"/>
              <a:ext cx="9144000" cy="4043045"/>
            </a:xfrm>
            <a:custGeom>
              <a:avLst/>
              <a:gdLst/>
              <a:ahLst/>
              <a:cxnLst/>
              <a:rect l="l" t="t" r="r" b="b"/>
              <a:pathLst>
                <a:path w="9144000" h="4043045">
                  <a:moveTo>
                    <a:pt x="0" y="0"/>
                  </a:moveTo>
                  <a:lnTo>
                    <a:pt x="0" y="4042803"/>
                  </a:lnTo>
                  <a:lnTo>
                    <a:pt x="9144000" y="4042803"/>
                  </a:lnTo>
                  <a:lnTo>
                    <a:pt x="9144000" y="0"/>
                  </a:lnTo>
                  <a:lnTo>
                    <a:pt x="0" y="0"/>
                  </a:lnTo>
                  <a:close/>
                </a:path>
              </a:pathLst>
            </a:custGeom>
            <a:solidFill>
              <a:srgbClr val="58585A">
                <a:alpha val="77000"/>
              </a:srgbClr>
            </a:solidFill>
          </p:spPr>
          <p:txBody>
            <a:bodyPr wrap="square" lIns="0" tIns="0" rIns="0" bIns="0" rtlCol="0"/>
            <a:lstStyle/>
            <a:p>
              <a:endParaRPr/>
            </a:p>
          </p:txBody>
        </p:sp>
        <p:sp>
          <p:nvSpPr>
            <p:cNvPr id="7" name="object 7"/>
            <p:cNvSpPr/>
            <p:nvPr/>
          </p:nvSpPr>
          <p:spPr>
            <a:xfrm>
              <a:off x="0" y="5630392"/>
              <a:ext cx="9144000" cy="1228090"/>
            </a:xfrm>
            <a:custGeom>
              <a:avLst/>
              <a:gdLst/>
              <a:ahLst/>
              <a:cxnLst/>
              <a:rect l="l" t="t" r="r" b="b"/>
              <a:pathLst>
                <a:path w="9144000" h="1228090">
                  <a:moveTo>
                    <a:pt x="9144000" y="0"/>
                  </a:moveTo>
                  <a:lnTo>
                    <a:pt x="0" y="0"/>
                  </a:lnTo>
                  <a:lnTo>
                    <a:pt x="0" y="1227607"/>
                  </a:lnTo>
                  <a:lnTo>
                    <a:pt x="9144000" y="1227607"/>
                  </a:lnTo>
                  <a:lnTo>
                    <a:pt x="9144000" y="0"/>
                  </a:lnTo>
                  <a:close/>
                </a:path>
              </a:pathLst>
            </a:custGeom>
            <a:solidFill>
              <a:srgbClr val="58585A"/>
            </a:solidFill>
          </p:spPr>
          <p:txBody>
            <a:bodyPr wrap="square" lIns="0" tIns="0" rIns="0" bIns="0" rtlCol="0"/>
            <a:lstStyle/>
            <a:p>
              <a:endParaRPr/>
            </a:p>
          </p:txBody>
        </p:sp>
      </p:grpSp>
      <p:sp>
        <p:nvSpPr>
          <p:cNvPr id="10" name="object 7"/>
          <p:cNvSpPr txBox="1"/>
          <p:nvPr/>
        </p:nvSpPr>
        <p:spPr>
          <a:xfrm>
            <a:off x="914400" y="2554113"/>
            <a:ext cx="7490803" cy="2228815"/>
          </a:xfrm>
          <a:prstGeom prst="rect">
            <a:avLst/>
          </a:prstGeom>
        </p:spPr>
        <p:txBody>
          <a:bodyPr vert="horz" wrap="square" lIns="0" tIns="12700" rIns="0" bIns="0" rtlCol="0">
            <a:spAutoFit/>
          </a:bodyPr>
          <a:lstStyle/>
          <a:p>
            <a:pPr marL="12700">
              <a:lnSpc>
                <a:spcPct val="100000"/>
              </a:lnSpc>
              <a:spcBef>
                <a:spcPts val="100"/>
              </a:spcBef>
            </a:pPr>
            <a:r>
              <a:rPr lang="es-MX" sz="3600" b="1" spc="-5" dirty="0">
                <a:solidFill>
                  <a:schemeClr val="bg1"/>
                </a:solidFill>
                <a:cs typeface="StratumGMC Regular"/>
              </a:rPr>
              <a:t>Menciona el desplazamiento máximo que puede realizar el sistema Air </a:t>
            </a:r>
            <a:r>
              <a:rPr lang="es-MX" sz="3600" b="1" spc="-5" dirty="0" err="1">
                <a:solidFill>
                  <a:schemeClr val="bg1"/>
                </a:solidFill>
                <a:cs typeface="StratumGMC Regular"/>
              </a:rPr>
              <a:t>Ride</a:t>
            </a:r>
            <a:r>
              <a:rPr lang="es-MX" sz="3600" b="1" spc="-5" dirty="0">
                <a:solidFill>
                  <a:schemeClr val="bg1"/>
                </a:solidFill>
                <a:cs typeface="StratumGMC Regular"/>
              </a:rPr>
              <a:t> </a:t>
            </a:r>
            <a:r>
              <a:rPr lang="es-MX" sz="3600" b="1" spc="-5" dirty="0" err="1">
                <a:solidFill>
                  <a:schemeClr val="bg1"/>
                </a:solidFill>
                <a:cs typeface="StratumGMC Regular"/>
              </a:rPr>
              <a:t>Adaptive</a:t>
            </a:r>
            <a:r>
              <a:rPr lang="es-MX" sz="3600" b="1" spc="-5" dirty="0">
                <a:solidFill>
                  <a:schemeClr val="bg1"/>
                </a:solidFill>
                <a:cs typeface="StratumGMC Regular"/>
              </a:rPr>
              <a:t> </a:t>
            </a:r>
            <a:r>
              <a:rPr lang="es-MX" sz="3600" b="1" spc="-5" dirty="0" err="1">
                <a:solidFill>
                  <a:schemeClr val="bg1"/>
                </a:solidFill>
                <a:cs typeface="StratumGMC Regular"/>
              </a:rPr>
              <a:t>Suspension</a:t>
            </a:r>
            <a:r>
              <a:rPr lang="es-MX" sz="3600" b="1" spc="-5" dirty="0">
                <a:solidFill>
                  <a:schemeClr val="bg1"/>
                </a:solidFill>
                <a:cs typeface="StratumGMC Regular"/>
              </a:rPr>
              <a:t> desde su altura más baja hasta la más alta.</a:t>
            </a:r>
            <a:endParaRPr lang="es-MX" sz="3600" b="1" dirty="0">
              <a:solidFill>
                <a:schemeClr val="bg1"/>
              </a:solidFill>
              <a:cs typeface="StratumGMC Regular"/>
            </a:endParaRPr>
          </a:p>
        </p:txBody>
      </p:sp>
      <p:sp>
        <p:nvSpPr>
          <p:cNvPr id="11" name="Title 10"/>
          <p:cNvSpPr>
            <a:spLocks noGrp="1"/>
          </p:cNvSpPr>
          <p:nvPr>
            <p:ph type="title"/>
          </p:nvPr>
        </p:nvSpPr>
        <p:spPr/>
        <p:txBody>
          <a:bodyPr/>
          <a:lstStyle/>
          <a:p>
            <a:endParaRPr lang="en-US"/>
          </a:p>
        </p:txBody>
      </p:sp>
      <p:sp>
        <p:nvSpPr>
          <p:cNvPr id="12"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13" name="Title 1"/>
          <p:cNvSpPr txBox="1">
            <a:spLocks/>
          </p:cNvSpPr>
          <p:nvPr/>
        </p:nvSpPr>
        <p:spPr>
          <a:xfrm>
            <a:off x="355935" y="-19510"/>
            <a:ext cx="7886700" cy="972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9pPr>
          </a:lstStyle>
          <a:p>
            <a:pPr hangingPunct="1"/>
            <a:r>
              <a:rPr lang="es-MX" sz="4000" dirty="0" smtClean="0">
                <a:solidFill>
                  <a:schemeClr val="bg1"/>
                </a:solidFill>
                <a:latin typeface="StratumGMC Bold" panose="020B0506030000020004" pitchFamily="34" charset="0"/>
              </a:rPr>
              <a:t>Pregunta para Kit</a:t>
            </a:r>
            <a:endParaRPr lang="es-MX" sz="4000" dirty="0">
              <a:solidFill>
                <a:schemeClr val="bg1"/>
              </a:solidFill>
              <a:latin typeface="StratumGMC Bold" panose="020B0506030000020004" pitchFamily="34" charset="0"/>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38955878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8"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9" name="Rectangle 8"/>
          <p:cNvSpPr/>
          <p:nvPr/>
        </p:nvSpPr>
        <p:spPr>
          <a:xfrm>
            <a:off x="777199" y="3043505"/>
            <a:ext cx="5185808" cy="707886"/>
          </a:xfrm>
          <a:prstGeom prst="rect">
            <a:avLst/>
          </a:prstGeom>
        </p:spPr>
        <p:txBody>
          <a:bodyPr wrap="square">
            <a:spAutoFit/>
          </a:bodyPr>
          <a:lstStyle/>
          <a:p>
            <a:r>
              <a:rPr lang="es-ES" sz="4000" dirty="0" smtClean="0">
                <a:latin typeface="StratumGMC Regular" panose="020B0506030000020004" pitchFamily="34" charset="0"/>
                <a:ea typeface="Calibri" panose="020F0502020204030204" pitchFamily="34" charset="0"/>
                <a:cs typeface="Times New Roman" panose="02020603050405020304" pitchFamily="18" charset="0"/>
              </a:rPr>
              <a:t>Regresamos….</a:t>
            </a:r>
            <a:endParaRPr lang="es-ES" sz="4000" dirty="0">
              <a:latin typeface="StratumGMC Regular" panose="020B0506030000020004" pitchFamily="34" charset="0"/>
              <a:ea typeface="Calibri" panose="020F0502020204030204" pitchFamily="34" charset="0"/>
              <a:cs typeface="Times New Roman" panose="02020603050405020304" pitchFamily="18" charset="0"/>
            </a:endParaRPr>
          </a:p>
        </p:txBody>
      </p:sp>
      <p:pic>
        <p:nvPicPr>
          <p:cNvPr id="10"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401533" y="2113258"/>
            <a:ext cx="2857143" cy="2857143"/>
          </a:xfrm>
        </p:spPr>
      </p:pic>
    </p:spTree>
    <p:extLst>
      <p:ext uri="{BB962C8B-B14F-4D97-AF65-F5344CB8AC3E}">
        <p14:creationId xmlns:p14="http://schemas.microsoft.com/office/powerpoint/2010/main" val="36065128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s-MX"/>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330" y="76200"/>
            <a:ext cx="9160329" cy="6705600"/>
          </a:xfrm>
          <a:prstGeom prst="rect">
            <a:avLst/>
          </a:prstGeom>
        </p:spPr>
      </p:pic>
      <p:sp>
        <p:nvSpPr>
          <p:cNvPr id="13" name="object 4"/>
          <p:cNvSpPr/>
          <p:nvPr/>
        </p:nvSpPr>
        <p:spPr>
          <a:xfrm>
            <a:off x="1922" y="-54708"/>
            <a:ext cx="9144000" cy="6858000"/>
          </a:xfrm>
          <a:custGeom>
            <a:avLst/>
            <a:gdLst/>
            <a:ahLst/>
            <a:cxnLst/>
            <a:rect l="l" t="t" r="r" b="b"/>
            <a:pathLst>
              <a:path w="9144000" h="6858000">
                <a:moveTo>
                  <a:pt x="9144000" y="5013007"/>
                </a:moveTo>
                <a:lnTo>
                  <a:pt x="0" y="5013007"/>
                </a:lnTo>
                <a:lnTo>
                  <a:pt x="0" y="6858000"/>
                </a:lnTo>
                <a:lnTo>
                  <a:pt x="9144000" y="6858000"/>
                </a:lnTo>
                <a:lnTo>
                  <a:pt x="9144000" y="5013007"/>
                </a:lnTo>
                <a:close/>
              </a:path>
              <a:path w="9144000" h="6858000">
                <a:moveTo>
                  <a:pt x="9144000" y="0"/>
                </a:moveTo>
                <a:lnTo>
                  <a:pt x="0" y="0"/>
                </a:lnTo>
                <a:lnTo>
                  <a:pt x="0" y="1737004"/>
                </a:lnTo>
                <a:lnTo>
                  <a:pt x="9144000" y="1737004"/>
                </a:lnTo>
                <a:lnTo>
                  <a:pt x="9144000" y="0"/>
                </a:lnTo>
                <a:close/>
              </a:path>
            </a:pathLst>
          </a:custGeom>
          <a:solidFill>
            <a:srgbClr val="231F20">
              <a:alpha val="68998"/>
            </a:srgbClr>
          </a:solidFill>
        </p:spPr>
        <p:txBody>
          <a:bodyPr wrap="square" lIns="0" tIns="0" rIns="0" bIns="0" rtlCol="0"/>
          <a:lstStyle/>
          <a:p>
            <a:endParaRPr/>
          </a:p>
        </p:txBody>
      </p:sp>
      <p:sp>
        <p:nvSpPr>
          <p:cNvPr id="15" name="object 6"/>
          <p:cNvSpPr txBox="1"/>
          <p:nvPr/>
        </p:nvSpPr>
        <p:spPr>
          <a:xfrm>
            <a:off x="111176" y="4967529"/>
            <a:ext cx="8757663" cy="1762021"/>
          </a:xfrm>
          <a:prstGeom prst="rect">
            <a:avLst/>
          </a:prstGeom>
        </p:spPr>
        <p:txBody>
          <a:bodyPr vert="horz" wrap="square" lIns="0" tIns="12700" rIns="0" bIns="0" rtlCol="0">
            <a:spAutoFit/>
          </a:bodyPr>
          <a:lstStyle/>
          <a:p>
            <a:pPr marL="12700">
              <a:lnSpc>
                <a:spcPct val="100000"/>
              </a:lnSpc>
              <a:spcBef>
                <a:spcPts val="100"/>
              </a:spcBef>
            </a:pPr>
            <a:r>
              <a:rPr sz="2800" b="1" spc="-40" dirty="0">
                <a:solidFill>
                  <a:srgbClr val="FFFFFF"/>
                </a:solidFill>
                <a:latin typeface="StratumGMC Bold"/>
                <a:cs typeface="StratumGMC Bold"/>
              </a:rPr>
              <a:t>Tecnología </a:t>
            </a:r>
            <a:r>
              <a:rPr sz="2800" b="1" dirty="0">
                <a:solidFill>
                  <a:srgbClr val="FFFFFF"/>
                </a:solidFill>
                <a:latin typeface="StratumGMC Bold"/>
                <a:cs typeface="StratumGMC Bold"/>
              </a:rPr>
              <a:t>de</a:t>
            </a:r>
            <a:r>
              <a:rPr sz="2800" b="1" spc="-20" dirty="0">
                <a:solidFill>
                  <a:srgbClr val="FFFFFF"/>
                </a:solidFill>
                <a:latin typeface="StratumGMC Bold"/>
                <a:cs typeface="StratumGMC Bold"/>
              </a:rPr>
              <a:t> </a:t>
            </a:r>
            <a:r>
              <a:rPr sz="2800" b="1" dirty="0" err="1" smtClean="0">
                <a:solidFill>
                  <a:srgbClr val="FFFFFF"/>
                </a:solidFill>
                <a:latin typeface="StratumGMC Bold"/>
                <a:cs typeface="StratumGMC Bold"/>
              </a:rPr>
              <a:t>punta</a:t>
            </a:r>
            <a:endParaRPr lang="en-US" sz="2800" b="1" dirty="0" smtClean="0">
              <a:solidFill>
                <a:srgbClr val="FFFFFF"/>
              </a:solidFill>
              <a:latin typeface="StratumGMC Bold"/>
              <a:cs typeface="StratumGMC Bold"/>
            </a:endParaRPr>
          </a:p>
          <a:p>
            <a:pPr marL="12700">
              <a:spcBef>
                <a:spcPts val="100"/>
              </a:spcBef>
            </a:pPr>
            <a:r>
              <a:rPr lang="es-MX" sz="2800" b="1" spc="-5" dirty="0">
                <a:solidFill>
                  <a:srgbClr val="FFFFFF"/>
                </a:solidFill>
                <a:latin typeface="StratumGMC Bold"/>
                <a:cs typeface="StratumGMC Bold"/>
              </a:rPr>
              <a:t>Sistemas </a:t>
            </a:r>
            <a:r>
              <a:rPr lang="es-MX" sz="2800" b="1" dirty="0">
                <a:solidFill>
                  <a:srgbClr val="FFFFFF"/>
                </a:solidFill>
                <a:latin typeface="StratumGMC Bold"/>
                <a:cs typeface="StratumGMC Bold"/>
              </a:rPr>
              <a:t>que </a:t>
            </a:r>
            <a:r>
              <a:rPr lang="es-MX" sz="2800" b="1" spc="-15" dirty="0">
                <a:solidFill>
                  <a:srgbClr val="FFFFFF"/>
                </a:solidFill>
                <a:latin typeface="StratumGMC Bold"/>
                <a:cs typeface="StratumGMC Bold"/>
              </a:rPr>
              <a:t>te</a:t>
            </a:r>
            <a:r>
              <a:rPr lang="es-MX" sz="2800" b="1" spc="-70" dirty="0">
                <a:solidFill>
                  <a:srgbClr val="FFFFFF"/>
                </a:solidFill>
                <a:latin typeface="StratumGMC Bold"/>
                <a:cs typeface="StratumGMC Bold"/>
              </a:rPr>
              <a:t> </a:t>
            </a:r>
            <a:r>
              <a:rPr lang="es-MX" sz="2800" b="1" dirty="0" smtClean="0">
                <a:solidFill>
                  <a:srgbClr val="FFFFFF"/>
                </a:solidFill>
                <a:latin typeface="StratumGMC Bold"/>
                <a:cs typeface="StratumGMC Bold"/>
              </a:rPr>
              <a:t>mantienen </a:t>
            </a:r>
            <a:r>
              <a:rPr lang="es-MX" sz="2800" b="1" dirty="0">
                <a:solidFill>
                  <a:srgbClr val="FFFFFF"/>
                </a:solidFill>
                <a:latin typeface="StratumGMC Bold"/>
                <a:cs typeface="StratumGMC Bold"/>
              </a:rPr>
              <a:t>conectado con </a:t>
            </a:r>
            <a:r>
              <a:rPr lang="es-MX" sz="2800" b="1" spc="25" dirty="0">
                <a:solidFill>
                  <a:srgbClr val="FFFFFF"/>
                </a:solidFill>
                <a:latin typeface="StratumGMC Bold"/>
                <a:cs typeface="StratumGMC Bold"/>
              </a:rPr>
              <a:t>tu</a:t>
            </a:r>
            <a:r>
              <a:rPr lang="es-MX" sz="2800" b="1" spc="-95" dirty="0">
                <a:solidFill>
                  <a:srgbClr val="FFFFFF"/>
                </a:solidFill>
                <a:latin typeface="StratumGMC Bold"/>
                <a:cs typeface="StratumGMC Bold"/>
              </a:rPr>
              <a:t> </a:t>
            </a:r>
            <a:r>
              <a:rPr lang="es-MX" sz="2800" b="1" spc="-5" dirty="0" smtClean="0">
                <a:solidFill>
                  <a:srgbClr val="FFFFFF"/>
                </a:solidFill>
                <a:latin typeface="StratumGMC Bold"/>
                <a:cs typeface="StratumGMC Bold"/>
              </a:rPr>
              <a:t>vehículo </a:t>
            </a:r>
            <a:r>
              <a:rPr lang="es-MX" sz="2800" b="1" dirty="0">
                <a:solidFill>
                  <a:srgbClr val="FFFFFF"/>
                </a:solidFill>
                <a:latin typeface="StratumGMC Bold"/>
                <a:cs typeface="StratumGMC Bold"/>
              </a:rPr>
              <a:t>y cada</a:t>
            </a:r>
            <a:r>
              <a:rPr lang="es-MX" sz="2800" b="1" spc="-65" dirty="0">
                <a:solidFill>
                  <a:srgbClr val="FFFFFF"/>
                </a:solidFill>
                <a:latin typeface="StratumGMC Bold"/>
                <a:cs typeface="StratumGMC Bold"/>
              </a:rPr>
              <a:t> </a:t>
            </a:r>
            <a:r>
              <a:rPr lang="es-MX" sz="2800" b="1" spc="-10" dirty="0" smtClean="0">
                <a:solidFill>
                  <a:srgbClr val="FFFFFF"/>
                </a:solidFill>
                <a:latin typeface="StratumGMC Bold"/>
                <a:cs typeface="StratumGMC Bold"/>
              </a:rPr>
              <a:t>pasajero</a:t>
            </a:r>
            <a:r>
              <a:rPr lang="es-MX" sz="2800" dirty="0" smtClean="0">
                <a:latin typeface="StratumGMC Bold"/>
                <a:cs typeface="StratumGMC Bold"/>
              </a:rPr>
              <a:t> </a:t>
            </a:r>
            <a:endParaRPr lang="es-MX" sz="2800" dirty="0">
              <a:latin typeface="StratumGMC Bold"/>
              <a:cs typeface="StratumGMC Bold"/>
            </a:endParaRPr>
          </a:p>
          <a:p>
            <a:pPr marL="12700">
              <a:lnSpc>
                <a:spcPct val="100000"/>
              </a:lnSpc>
              <a:spcBef>
                <a:spcPts val="100"/>
              </a:spcBef>
            </a:pPr>
            <a:endParaRPr sz="2800" dirty="0">
              <a:latin typeface="StratumGMC Bold"/>
              <a:cs typeface="StratumGMC Bold"/>
            </a:endParaRPr>
          </a:p>
        </p:txBody>
      </p:sp>
      <p:sp>
        <p:nvSpPr>
          <p:cNvPr id="8"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9" name="Text Placeholder 5"/>
          <p:cNvSpPr txBox="1">
            <a:spLocks/>
          </p:cNvSpPr>
          <p:nvPr/>
        </p:nvSpPr>
        <p:spPr>
          <a:xfrm>
            <a:off x="559816" y="224473"/>
            <a:ext cx="7945438" cy="747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4400" dirty="0" smtClean="0">
                <a:solidFill>
                  <a:schemeClr val="bg1"/>
                </a:solidFill>
                <a:latin typeface="StratumGMC Bold" panose="020B0506030000020004" pitchFamily="34" charset="0"/>
              </a:rPr>
              <a:t>Módulo 5 – Tecnología</a:t>
            </a:r>
            <a:endParaRPr lang="es-MX" sz="4400" dirty="0">
              <a:solidFill>
                <a:schemeClr val="bg1"/>
              </a:solidFill>
              <a:latin typeface="StratumGMC Bold" panose="020B0506030000020004" pitchFamily="34" charset="0"/>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39670018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86943" y="2994536"/>
            <a:ext cx="4757057" cy="3863463"/>
          </a:xfrm>
          <a:prstGeom prst="rect">
            <a:avLst/>
          </a:prstGeom>
        </p:spPr>
      </p:pic>
      <p:sp>
        <p:nvSpPr>
          <p:cNvPr id="2" name="object 2"/>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5439410" cy="711200"/>
          </a:xfrm>
          <a:prstGeom prst="rect">
            <a:avLst/>
          </a:prstGeom>
        </p:spPr>
        <p:txBody>
          <a:bodyPr vert="horz" wrap="square" lIns="0" tIns="12700" rIns="0" bIns="0" rtlCol="0">
            <a:spAutoFit/>
          </a:bodyPr>
          <a:lstStyle/>
          <a:p>
            <a:pPr marL="12700">
              <a:lnSpc>
                <a:spcPct val="100000"/>
              </a:lnSpc>
              <a:spcBef>
                <a:spcPts val="100"/>
              </a:spcBef>
            </a:pPr>
            <a:r>
              <a:rPr sz="4500" dirty="0"/>
              <a:t>Head Up </a:t>
            </a:r>
            <a:r>
              <a:rPr sz="4500" spc="-10" dirty="0"/>
              <a:t>Display </a:t>
            </a:r>
            <a:r>
              <a:rPr sz="4500" dirty="0"/>
              <a:t>de</a:t>
            </a:r>
            <a:r>
              <a:rPr sz="4500" spc="-65" dirty="0"/>
              <a:t> </a:t>
            </a:r>
            <a:r>
              <a:rPr sz="4500" dirty="0"/>
              <a:t>15”</a:t>
            </a:r>
            <a:endParaRPr sz="4500"/>
          </a:p>
        </p:txBody>
      </p:sp>
      <p:sp>
        <p:nvSpPr>
          <p:cNvPr id="6" name="object 6"/>
          <p:cNvSpPr txBox="1"/>
          <p:nvPr/>
        </p:nvSpPr>
        <p:spPr>
          <a:xfrm>
            <a:off x="259498" y="1674259"/>
            <a:ext cx="8555889" cy="1679947"/>
          </a:xfrm>
          <a:prstGeom prst="rect">
            <a:avLst/>
          </a:prstGeom>
        </p:spPr>
        <p:txBody>
          <a:bodyPr vert="horz" wrap="square" lIns="0" tIns="12700" rIns="0" bIns="0" rtlCol="0">
            <a:spAutoFit/>
          </a:bodyPr>
          <a:lstStyle/>
          <a:p>
            <a:pPr marL="12700" marR="5080">
              <a:lnSpc>
                <a:spcPct val="100000"/>
              </a:lnSpc>
              <a:spcBef>
                <a:spcPts val="100"/>
              </a:spcBef>
            </a:pPr>
            <a:r>
              <a:rPr lang="es-MX" sz="2500" dirty="0">
                <a:solidFill>
                  <a:srgbClr val="231F20"/>
                </a:solidFill>
                <a:cs typeface="StratumGMC Regular"/>
              </a:rPr>
              <a:t>Head Up </a:t>
            </a:r>
            <a:r>
              <a:rPr lang="es-MX" sz="2500" dirty="0" err="1">
                <a:solidFill>
                  <a:srgbClr val="231F20"/>
                </a:solidFill>
                <a:cs typeface="StratumGMC Regular"/>
              </a:rPr>
              <a:t>Display</a:t>
            </a:r>
            <a:r>
              <a:rPr lang="es-MX" sz="2500" dirty="0">
                <a:solidFill>
                  <a:srgbClr val="231F20"/>
                </a:solidFill>
                <a:cs typeface="StratumGMC Regular"/>
              </a:rPr>
              <a:t> es una tecnología, el cual muestra información  vital reflejada en el parabrisas, esto hace que el conductor esté  siempre enfocado en el camino.</a:t>
            </a:r>
          </a:p>
          <a:p>
            <a:pPr marL="12700" algn="just">
              <a:lnSpc>
                <a:spcPct val="100000"/>
              </a:lnSpc>
              <a:spcBef>
                <a:spcPts val="1000"/>
              </a:spcBef>
            </a:pPr>
            <a:r>
              <a:rPr lang="es-MX" sz="2500" dirty="0">
                <a:solidFill>
                  <a:srgbClr val="231F20"/>
                </a:solidFill>
                <a:cs typeface="StratumGMC Regular"/>
              </a:rPr>
              <a:t>El conductor puede ajustar:</a:t>
            </a:r>
          </a:p>
        </p:txBody>
      </p:sp>
      <p:sp>
        <p:nvSpPr>
          <p:cNvPr id="3" name="Rectangle 2"/>
          <p:cNvSpPr/>
          <p:nvPr/>
        </p:nvSpPr>
        <p:spPr>
          <a:xfrm>
            <a:off x="259498" y="3382052"/>
            <a:ext cx="4572000" cy="2015936"/>
          </a:xfrm>
          <a:prstGeom prst="rect">
            <a:avLst/>
          </a:prstGeom>
        </p:spPr>
        <p:txBody>
          <a:bodyPr>
            <a:spAutoFit/>
          </a:bodyPr>
          <a:lstStyle/>
          <a:p>
            <a:pPr marL="299085" indent="-229235">
              <a:lnSpc>
                <a:spcPct val="100000"/>
              </a:lnSpc>
              <a:spcBef>
                <a:spcPts val="2510"/>
              </a:spcBef>
              <a:buClr>
                <a:srgbClr val="DD0116"/>
              </a:buClr>
              <a:buChar char="•"/>
              <a:tabLst>
                <a:tab pos="299720" algn="l"/>
              </a:tabLst>
            </a:pPr>
            <a:r>
              <a:rPr lang="es-MX" sz="2500" dirty="0">
                <a:solidFill>
                  <a:srgbClr val="231F20"/>
                </a:solidFill>
                <a:latin typeface="StratumGMC Regular"/>
                <a:cs typeface="StratumGMC Regular"/>
              </a:rPr>
              <a:t>Altura</a:t>
            </a:r>
          </a:p>
          <a:p>
            <a:pPr marL="299085" indent="-229235">
              <a:lnSpc>
                <a:spcPct val="100000"/>
              </a:lnSpc>
              <a:spcBef>
                <a:spcPts val="1000"/>
              </a:spcBef>
              <a:buClr>
                <a:srgbClr val="DD0116"/>
              </a:buClr>
              <a:buChar char="•"/>
              <a:tabLst>
                <a:tab pos="299720" algn="l"/>
              </a:tabLst>
            </a:pPr>
            <a:r>
              <a:rPr lang="es-MX" sz="2500" dirty="0">
                <a:solidFill>
                  <a:srgbClr val="231F20"/>
                </a:solidFill>
                <a:latin typeface="StratumGMC Regular"/>
                <a:cs typeface="StratumGMC Regular"/>
              </a:rPr>
              <a:t>Brillo de la pantalla</a:t>
            </a:r>
          </a:p>
          <a:p>
            <a:pPr marL="299085" indent="-229235">
              <a:lnSpc>
                <a:spcPct val="100000"/>
              </a:lnSpc>
              <a:spcBef>
                <a:spcPts val="1000"/>
              </a:spcBef>
              <a:buClr>
                <a:srgbClr val="DD0116"/>
              </a:buClr>
              <a:buChar char="•"/>
              <a:tabLst>
                <a:tab pos="299720" algn="l"/>
              </a:tabLst>
            </a:pPr>
            <a:r>
              <a:rPr lang="es-MX" sz="2500" dirty="0">
                <a:solidFill>
                  <a:srgbClr val="231F20"/>
                </a:solidFill>
                <a:latin typeface="StratumGMC Regular"/>
                <a:cs typeface="StratumGMC Regular"/>
              </a:rPr>
              <a:t>Inclinación de la proyección</a:t>
            </a:r>
          </a:p>
          <a:p>
            <a:pPr marL="299085" indent="-229235">
              <a:lnSpc>
                <a:spcPct val="100000"/>
              </a:lnSpc>
              <a:spcBef>
                <a:spcPts val="1000"/>
              </a:spcBef>
              <a:buClr>
                <a:srgbClr val="DD0116"/>
              </a:buClr>
              <a:buChar char="•"/>
              <a:tabLst>
                <a:tab pos="299720" algn="l"/>
              </a:tabLst>
            </a:pPr>
            <a:r>
              <a:rPr lang="es-MX" sz="2500" dirty="0">
                <a:solidFill>
                  <a:srgbClr val="231F20"/>
                </a:solidFill>
                <a:latin typeface="StratumGMC Regular"/>
                <a:cs typeface="StratumGMC Regular"/>
              </a:rPr>
              <a:t>4 vistas</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1376348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27599" y="948272"/>
            <a:ext cx="3808095" cy="1422400"/>
          </a:xfrm>
          <a:prstGeom prst="rect">
            <a:avLst/>
          </a:prstGeom>
        </p:spPr>
        <p:txBody>
          <a:bodyPr vert="horz" wrap="square" lIns="0" tIns="139700" rIns="0" bIns="0" rtlCol="0">
            <a:spAutoFit/>
          </a:bodyPr>
          <a:lstStyle/>
          <a:p>
            <a:pPr marL="241300" indent="-228600">
              <a:lnSpc>
                <a:spcPct val="100000"/>
              </a:lnSpc>
              <a:spcBef>
                <a:spcPts val="1100"/>
              </a:spcBef>
              <a:buClr>
                <a:srgbClr val="DD0116"/>
              </a:buClr>
              <a:buChar char="•"/>
              <a:tabLst>
                <a:tab pos="241300" algn="l"/>
              </a:tabLst>
            </a:pPr>
            <a:r>
              <a:rPr sz="2500" dirty="0">
                <a:solidFill>
                  <a:srgbClr val="231F20"/>
                </a:solidFill>
                <a:latin typeface="StratumGMC Regular"/>
                <a:cs typeface="StratumGMC Regular"/>
              </a:rPr>
              <a:t>Vista de seguridad</a:t>
            </a:r>
            <a:r>
              <a:rPr sz="2500" spc="-40" dirty="0">
                <a:solidFill>
                  <a:srgbClr val="231F20"/>
                </a:solidFill>
                <a:latin typeface="StratumGMC Regular"/>
                <a:cs typeface="StratumGMC Regular"/>
              </a:rPr>
              <a:t> </a:t>
            </a:r>
            <a:r>
              <a:rPr sz="2500" spc="-5" dirty="0">
                <a:solidFill>
                  <a:srgbClr val="231F20"/>
                </a:solidFill>
                <a:latin typeface="StratumGMC Regular"/>
                <a:cs typeface="StratumGMC Regular"/>
              </a:rPr>
              <a:t>activa</a:t>
            </a:r>
            <a:endParaRPr sz="2500" dirty="0">
              <a:latin typeface="StratumGMC Regular"/>
              <a:cs typeface="StratumGMC Regular"/>
            </a:endParaRPr>
          </a:p>
          <a:p>
            <a:pPr marL="241300" marR="5080" indent="-228600">
              <a:lnSpc>
                <a:spcPct val="100000"/>
              </a:lnSpc>
              <a:spcBef>
                <a:spcPts val="1000"/>
              </a:spcBef>
              <a:buClr>
                <a:srgbClr val="DD0116"/>
              </a:buClr>
              <a:buChar char="•"/>
              <a:tabLst>
                <a:tab pos="241300" algn="l"/>
              </a:tabLst>
            </a:pPr>
            <a:r>
              <a:rPr sz="2500" dirty="0">
                <a:solidFill>
                  <a:srgbClr val="231F20"/>
                </a:solidFill>
                <a:latin typeface="StratumGMC Regular"/>
                <a:cs typeface="StratumGMC Regular"/>
              </a:rPr>
              <a:t>Navegación/Vista </a:t>
            </a:r>
            <a:r>
              <a:rPr sz="2500" spc="-15" dirty="0">
                <a:solidFill>
                  <a:srgbClr val="231F20"/>
                </a:solidFill>
                <a:latin typeface="StratumGMC Regular"/>
                <a:cs typeface="StratumGMC Regular"/>
              </a:rPr>
              <a:t>Activa</a:t>
            </a:r>
            <a:r>
              <a:rPr sz="2500" spc="-80" dirty="0">
                <a:solidFill>
                  <a:srgbClr val="231F20"/>
                </a:solidFill>
                <a:latin typeface="StratumGMC Regular"/>
                <a:cs typeface="StratumGMC Regular"/>
              </a:rPr>
              <a:t> </a:t>
            </a:r>
            <a:r>
              <a:rPr sz="2500" dirty="0">
                <a:solidFill>
                  <a:srgbClr val="231F20"/>
                </a:solidFill>
                <a:latin typeface="StratumGMC Regular"/>
                <a:cs typeface="StratumGMC Regular"/>
              </a:rPr>
              <a:t>de  OnStar®</a:t>
            </a:r>
            <a:endParaRPr sz="2500" dirty="0">
              <a:latin typeface="StratumGMC Regular"/>
              <a:cs typeface="StratumGMC Regular"/>
            </a:endParaRPr>
          </a:p>
        </p:txBody>
      </p:sp>
      <p:sp>
        <p:nvSpPr>
          <p:cNvPr id="3" name="object 3"/>
          <p:cNvSpPr/>
          <p:nvPr/>
        </p:nvSpPr>
        <p:spPr>
          <a:xfrm>
            <a:off x="907199" y="2611513"/>
            <a:ext cx="3011684" cy="1670435"/>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907199" y="4558306"/>
            <a:ext cx="2813620" cy="1553115"/>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5206900" y="2617889"/>
            <a:ext cx="2974299" cy="1657676"/>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p:nvPr/>
        </p:nvSpPr>
        <p:spPr>
          <a:xfrm>
            <a:off x="5270719" y="4550800"/>
            <a:ext cx="2877007" cy="1595780"/>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9" name="object 9"/>
          <p:cNvSpPr txBox="1">
            <a:spLocks noGrp="1"/>
          </p:cNvSpPr>
          <p:nvPr>
            <p:ph type="title"/>
          </p:nvPr>
        </p:nvSpPr>
        <p:spPr>
          <a:xfrm>
            <a:off x="259499" y="143848"/>
            <a:ext cx="4328160" cy="711200"/>
          </a:xfrm>
          <a:prstGeom prst="rect">
            <a:avLst/>
          </a:prstGeom>
        </p:spPr>
        <p:txBody>
          <a:bodyPr vert="horz" wrap="square" lIns="0" tIns="12700" rIns="0" bIns="0" rtlCol="0">
            <a:spAutoFit/>
          </a:bodyPr>
          <a:lstStyle/>
          <a:p>
            <a:pPr marL="12700">
              <a:lnSpc>
                <a:spcPct val="100000"/>
              </a:lnSpc>
              <a:spcBef>
                <a:spcPts val="100"/>
              </a:spcBef>
            </a:pPr>
            <a:r>
              <a:rPr lang="en-US" sz="4500" spc="-10" dirty="0" smtClean="0"/>
              <a:t>Head Up </a:t>
            </a:r>
            <a:r>
              <a:rPr sz="4500" spc="-10" dirty="0" smtClean="0"/>
              <a:t>Display</a:t>
            </a:r>
            <a:endParaRPr sz="4500" dirty="0"/>
          </a:p>
        </p:txBody>
      </p:sp>
      <p:sp>
        <p:nvSpPr>
          <p:cNvPr id="10" name="object 10"/>
          <p:cNvSpPr txBox="1"/>
          <p:nvPr/>
        </p:nvSpPr>
        <p:spPr>
          <a:xfrm>
            <a:off x="275300" y="948272"/>
            <a:ext cx="2588260" cy="1041400"/>
          </a:xfrm>
          <a:prstGeom prst="rect">
            <a:avLst/>
          </a:prstGeom>
        </p:spPr>
        <p:txBody>
          <a:bodyPr vert="horz" wrap="square" lIns="0" tIns="139700" rIns="0" bIns="0" rtlCol="0">
            <a:spAutoFit/>
          </a:bodyPr>
          <a:lstStyle/>
          <a:p>
            <a:pPr marL="241300" indent="-228600">
              <a:lnSpc>
                <a:spcPct val="100000"/>
              </a:lnSpc>
              <a:spcBef>
                <a:spcPts val="1100"/>
              </a:spcBef>
              <a:buClr>
                <a:srgbClr val="DD0116"/>
              </a:buClr>
              <a:buChar char="•"/>
              <a:tabLst>
                <a:tab pos="241300" algn="l"/>
              </a:tabLst>
            </a:pPr>
            <a:r>
              <a:rPr sz="2500" dirty="0">
                <a:solidFill>
                  <a:srgbClr val="231F20"/>
                </a:solidFill>
                <a:latin typeface="StratumGMC Regular"/>
                <a:cs typeface="StratumGMC Regular"/>
              </a:rPr>
              <a:t>Vista Off</a:t>
            </a:r>
            <a:r>
              <a:rPr sz="2500" spc="-20" dirty="0">
                <a:solidFill>
                  <a:srgbClr val="231F20"/>
                </a:solidFill>
                <a:latin typeface="StratumGMC Regular"/>
                <a:cs typeface="StratumGMC Regular"/>
              </a:rPr>
              <a:t> </a:t>
            </a:r>
            <a:r>
              <a:rPr sz="2500" spc="-10" dirty="0">
                <a:solidFill>
                  <a:srgbClr val="231F20"/>
                </a:solidFill>
                <a:latin typeface="StratumGMC Regular"/>
                <a:cs typeface="StratumGMC Regular"/>
              </a:rPr>
              <a:t>Road</a:t>
            </a:r>
            <a:endParaRPr sz="2500" dirty="0">
              <a:latin typeface="StratumGMC Regular"/>
              <a:cs typeface="StratumGMC Regular"/>
            </a:endParaRPr>
          </a:p>
          <a:p>
            <a:pPr marL="241300" indent="-228600">
              <a:lnSpc>
                <a:spcPct val="100000"/>
              </a:lnSpc>
              <a:spcBef>
                <a:spcPts val="1000"/>
              </a:spcBef>
              <a:buClr>
                <a:srgbClr val="DD0116"/>
              </a:buClr>
              <a:buChar char="•"/>
              <a:tabLst>
                <a:tab pos="241300" algn="l"/>
              </a:tabLst>
            </a:pPr>
            <a:r>
              <a:rPr sz="2500" dirty="0">
                <a:solidFill>
                  <a:srgbClr val="231F20"/>
                </a:solidFill>
                <a:latin typeface="StratumGMC Regular"/>
                <a:cs typeface="StratumGMC Regular"/>
              </a:rPr>
              <a:t>Vista de</a:t>
            </a:r>
            <a:r>
              <a:rPr sz="2500" spc="-80" dirty="0">
                <a:solidFill>
                  <a:srgbClr val="231F20"/>
                </a:solidFill>
                <a:latin typeface="StratumGMC Regular"/>
                <a:cs typeface="StratumGMC Regular"/>
              </a:rPr>
              <a:t> </a:t>
            </a:r>
            <a:r>
              <a:rPr sz="2500" spc="-5" dirty="0">
                <a:solidFill>
                  <a:srgbClr val="231F20"/>
                </a:solidFill>
                <a:latin typeface="StratumGMC Regular"/>
                <a:cs typeface="StratumGMC Regular"/>
              </a:rPr>
              <a:t>velocidad</a:t>
            </a:r>
            <a:endParaRPr sz="2500" dirty="0">
              <a:latin typeface="StratumGMC Regular"/>
              <a:cs typeface="StratumGMC Regular"/>
            </a:endParaRPr>
          </a:p>
        </p:txBody>
      </p:sp>
    </p:spTree>
    <p:extLst>
      <p:ext uri="{BB962C8B-B14F-4D97-AF65-F5344CB8AC3E}">
        <p14:creationId xmlns:p14="http://schemas.microsoft.com/office/powerpoint/2010/main" val="13115378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4" name="object 4"/>
          <p:cNvSpPr txBox="1">
            <a:spLocks noGrp="1"/>
          </p:cNvSpPr>
          <p:nvPr>
            <p:ph type="title"/>
          </p:nvPr>
        </p:nvSpPr>
        <p:spPr>
          <a:xfrm>
            <a:off x="259499" y="143848"/>
            <a:ext cx="4328160" cy="711200"/>
          </a:xfrm>
          <a:prstGeom prst="rect">
            <a:avLst/>
          </a:prstGeom>
        </p:spPr>
        <p:txBody>
          <a:bodyPr vert="horz" wrap="square" lIns="0" tIns="12700" rIns="0" bIns="0" rtlCol="0">
            <a:spAutoFit/>
          </a:bodyPr>
          <a:lstStyle/>
          <a:p>
            <a:pPr marL="12700">
              <a:lnSpc>
                <a:spcPct val="100000"/>
              </a:lnSpc>
              <a:spcBef>
                <a:spcPts val="100"/>
              </a:spcBef>
            </a:pPr>
            <a:r>
              <a:rPr sz="4500" spc="-10" dirty="0"/>
              <a:t>Full Mirror</a:t>
            </a:r>
            <a:r>
              <a:rPr sz="4500" spc="-40" dirty="0"/>
              <a:t> </a:t>
            </a:r>
            <a:r>
              <a:rPr sz="4500" spc="-10" dirty="0"/>
              <a:t>Display</a:t>
            </a:r>
            <a:endParaRPr sz="4500"/>
          </a:p>
        </p:txBody>
      </p:sp>
      <p:sp>
        <p:nvSpPr>
          <p:cNvPr id="5" name="object 5"/>
          <p:cNvSpPr txBox="1"/>
          <p:nvPr/>
        </p:nvSpPr>
        <p:spPr>
          <a:xfrm>
            <a:off x="268689" y="1536868"/>
            <a:ext cx="8462010" cy="1439497"/>
          </a:xfrm>
          <a:prstGeom prst="rect">
            <a:avLst/>
          </a:prstGeom>
        </p:spPr>
        <p:txBody>
          <a:bodyPr vert="horz" wrap="square" lIns="0" tIns="12700" rIns="0" bIns="0" rtlCol="0">
            <a:spAutoFit/>
          </a:bodyPr>
          <a:lstStyle/>
          <a:p>
            <a:pPr marL="12700" marR="33020">
              <a:lnSpc>
                <a:spcPts val="2500"/>
              </a:lnSpc>
              <a:spcBef>
                <a:spcPts val="100"/>
              </a:spcBef>
            </a:pPr>
            <a:r>
              <a:rPr lang="es-MX" sz="2500" spc="-10" dirty="0">
                <a:solidFill>
                  <a:srgbClr val="231F20"/>
                </a:solidFill>
                <a:cs typeface="StratumGMC Regular"/>
              </a:rPr>
              <a:t>Full </a:t>
            </a:r>
            <a:r>
              <a:rPr lang="es-MX" sz="2500" spc="-5" dirty="0" err="1">
                <a:solidFill>
                  <a:srgbClr val="231F20"/>
                </a:solidFill>
                <a:cs typeface="StratumGMC Regular"/>
              </a:rPr>
              <a:t>Mirror</a:t>
            </a:r>
            <a:r>
              <a:rPr lang="es-MX" sz="2500" spc="-5" dirty="0">
                <a:solidFill>
                  <a:srgbClr val="231F20"/>
                </a:solidFill>
                <a:cs typeface="StratumGMC Regular"/>
              </a:rPr>
              <a:t> </a:t>
            </a:r>
            <a:r>
              <a:rPr lang="es-MX" sz="2500" spc="-5" dirty="0" err="1">
                <a:solidFill>
                  <a:srgbClr val="231F20"/>
                </a:solidFill>
                <a:cs typeface="StratumGMC Regular"/>
              </a:rPr>
              <a:t>Display</a:t>
            </a:r>
            <a:r>
              <a:rPr lang="es-MX" sz="2500" spc="-5" dirty="0">
                <a:solidFill>
                  <a:srgbClr val="231F20"/>
                </a:solidFill>
                <a:cs typeface="StratumGMC Regular"/>
              </a:rPr>
              <a:t> es un espejo de doble función, el cual se puede  usar como un espejo retrovisor convencional o bien como un  espejo retrovisor con cámara.</a:t>
            </a:r>
          </a:p>
          <a:p>
            <a:pPr marL="12700">
              <a:lnSpc>
                <a:spcPts val="2500"/>
              </a:lnSpc>
              <a:spcBef>
                <a:spcPts val="1000"/>
              </a:spcBef>
            </a:pPr>
            <a:r>
              <a:rPr lang="es-MX" sz="2500" spc="-5" dirty="0" smtClean="0">
                <a:solidFill>
                  <a:srgbClr val="231F20"/>
                </a:solidFill>
                <a:cs typeface="StratumGMC Regular"/>
              </a:rPr>
              <a:t>Esta </a:t>
            </a:r>
            <a:r>
              <a:rPr lang="es-MX" sz="2500" spc="-5" dirty="0">
                <a:solidFill>
                  <a:srgbClr val="231F20"/>
                </a:solidFill>
                <a:cs typeface="StratumGMC Regular"/>
              </a:rPr>
              <a:t>cámara también tiene la posibilidad de:</a:t>
            </a:r>
          </a:p>
        </p:txBody>
      </p:sp>
      <p:sp>
        <p:nvSpPr>
          <p:cNvPr id="6" name="object 6"/>
          <p:cNvSpPr/>
          <p:nvPr/>
        </p:nvSpPr>
        <p:spPr>
          <a:xfrm>
            <a:off x="4643108" y="3008786"/>
            <a:ext cx="4500892" cy="281836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Rectangle 8"/>
          <p:cNvSpPr/>
          <p:nvPr/>
        </p:nvSpPr>
        <p:spPr>
          <a:xfrm>
            <a:off x="268689" y="3224751"/>
            <a:ext cx="4023018" cy="2015936"/>
          </a:xfrm>
          <a:prstGeom prst="rect">
            <a:avLst/>
          </a:prstGeom>
        </p:spPr>
        <p:txBody>
          <a:bodyPr wrap="square">
            <a:spAutoFit/>
          </a:bodyPr>
          <a:lstStyle/>
          <a:p>
            <a:pPr marL="342900" indent="-342900">
              <a:buClr>
                <a:srgbClr val="DD0116"/>
              </a:buClr>
              <a:buFont typeface="Arial" panose="020B0604020202020204" pitchFamily="34" charset="0"/>
              <a:buChar char="•"/>
            </a:pPr>
            <a:r>
              <a:rPr lang="es-MX" sz="2500" spc="-5" dirty="0">
                <a:solidFill>
                  <a:srgbClr val="231F20"/>
                </a:solidFill>
                <a:cs typeface="StratumGMC Regular"/>
              </a:rPr>
              <a:t>Zoom a 3 niveles</a:t>
            </a:r>
          </a:p>
          <a:p>
            <a:pPr marL="342900" indent="-342900">
              <a:buClr>
                <a:srgbClr val="DD0116"/>
              </a:buClr>
              <a:buFont typeface="Arial" panose="020B0604020202020204" pitchFamily="34" charset="0"/>
              <a:buChar char="•"/>
            </a:pPr>
            <a:r>
              <a:rPr lang="es-MX" sz="2500" spc="-5" dirty="0">
                <a:solidFill>
                  <a:srgbClr val="231F20"/>
                </a:solidFill>
                <a:cs typeface="StratumGMC Regular"/>
              </a:rPr>
              <a:t>Mover de arriba hacia abajo la  imagen</a:t>
            </a:r>
          </a:p>
          <a:p>
            <a:pPr marL="342900" indent="-342900">
              <a:buClr>
                <a:srgbClr val="DD0116"/>
              </a:buClr>
              <a:buFont typeface="Arial" panose="020B0604020202020204" pitchFamily="34" charset="0"/>
              <a:buChar char="•"/>
            </a:pPr>
            <a:r>
              <a:rPr lang="es-MX" sz="2500" spc="-5" dirty="0">
                <a:solidFill>
                  <a:srgbClr val="231F20"/>
                </a:solidFill>
                <a:cs typeface="StratumGMC Regular"/>
              </a:rPr>
              <a:t>Modificar del brillo en la  pantalla</a:t>
            </a:r>
          </a:p>
        </p:txBody>
      </p:sp>
    </p:spTree>
    <p:extLst>
      <p:ext uri="{BB962C8B-B14F-4D97-AF65-F5344CB8AC3E}">
        <p14:creationId xmlns:p14="http://schemas.microsoft.com/office/powerpoint/2010/main" val="9114951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448124"/>
            <a:ext cx="9144000" cy="240987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0" y="0"/>
            <a:ext cx="9144000" cy="1495425"/>
          </a:xfrm>
          <a:custGeom>
            <a:avLst/>
            <a:gdLst/>
            <a:ahLst/>
            <a:cxnLst/>
            <a:rect l="l" t="t" r="r" b="b"/>
            <a:pathLst>
              <a:path w="9144000" h="1495425">
                <a:moveTo>
                  <a:pt x="9144000" y="0"/>
                </a:moveTo>
                <a:lnTo>
                  <a:pt x="0" y="0"/>
                </a:lnTo>
                <a:lnTo>
                  <a:pt x="0" y="1494980"/>
                </a:lnTo>
                <a:lnTo>
                  <a:pt x="9144000" y="1494980"/>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7995284" cy="711200"/>
          </a:xfrm>
          <a:prstGeom prst="rect">
            <a:avLst/>
          </a:prstGeom>
        </p:spPr>
        <p:txBody>
          <a:bodyPr vert="horz" wrap="square" lIns="0" tIns="12700" rIns="0" bIns="0" rtlCol="0">
            <a:spAutoFit/>
          </a:bodyPr>
          <a:lstStyle/>
          <a:p>
            <a:pPr marL="12700">
              <a:lnSpc>
                <a:spcPct val="100000"/>
              </a:lnSpc>
              <a:spcBef>
                <a:spcPts val="100"/>
              </a:spcBef>
            </a:pPr>
            <a:r>
              <a:rPr sz="4500" spc="-10" dirty="0"/>
              <a:t>Cámara </a:t>
            </a:r>
            <a:r>
              <a:rPr sz="4500" spc="-15" dirty="0" err="1"/>
              <a:t>trasera</a:t>
            </a:r>
            <a:r>
              <a:rPr sz="4500" spc="-15" dirty="0"/>
              <a:t> </a:t>
            </a:r>
            <a:r>
              <a:rPr sz="4500" dirty="0" smtClean="0"/>
              <a:t>con </a:t>
            </a:r>
            <a:r>
              <a:rPr sz="4500" dirty="0"/>
              <a:t>9</a:t>
            </a:r>
            <a:r>
              <a:rPr sz="4500" spc="-50" dirty="0"/>
              <a:t> </a:t>
            </a:r>
            <a:r>
              <a:rPr sz="4500" dirty="0"/>
              <a:t>vistas</a:t>
            </a:r>
          </a:p>
        </p:txBody>
      </p:sp>
      <p:sp>
        <p:nvSpPr>
          <p:cNvPr id="6" name="object 6"/>
          <p:cNvSpPr txBox="1"/>
          <p:nvPr/>
        </p:nvSpPr>
        <p:spPr>
          <a:xfrm>
            <a:off x="259499" y="779950"/>
            <a:ext cx="3803015" cy="711200"/>
          </a:xfrm>
          <a:prstGeom prst="rect">
            <a:avLst/>
          </a:prstGeom>
        </p:spPr>
        <p:txBody>
          <a:bodyPr vert="horz" wrap="square" lIns="0" tIns="12700" rIns="0" bIns="0" rtlCol="0">
            <a:spAutoFit/>
          </a:bodyPr>
          <a:lstStyle/>
          <a:p>
            <a:pPr marL="12700">
              <a:lnSpc>
                <a:spcPct val="100000"/>
              </a:lnSpc>
              <a:spcBef>
                <a:spcPts val="100"/>
              </a:spcBef>
            </a:pPr>
            <a:r>
              <a:rPr sz="4500" b="1" spc="-5" dirty="0">
                <a:solidFill>
                  <a:srgbClr val="FFFFFF"/>
                </a:solidFill>
                <a:latin typeface="StratumGMC Bold"/>
                <a:cs typeface="StratumGMC Bold"/>
              </a:rPr>
              <a:t>incluyendo</a:t>
            </a:r>
            <a:r>
              <a:rPr sz="4500" b="1" spc="-90" dirty="0">
                <a:solidFill>
                  <a:srgbClr val="FFFFFF"/>
                </a:solidFill>
                <a:latin typeface="StratumGMC Bold"/>
                <a:cs typeface="StratumGMC Bold"/>
              </a:rPr>
              <a:t> </a:t>
            </a:r>
            <a:r>
              <a:rPr sz="4500" b="1" dirty="0">
                <a:solidFill>
                  <a:srgbClr val="FFFFFF"/>
                </a:solidFill>
                <a:latin typeface="StratumGMC Bold"/>
                <a:cs typeface="StratumGMC Bold"/>
              </a:rPr>
              <a:t>360°</a:t>
            </a:r>
            <a:endParaRPr sz="4500" dirty="0">
              <a:latin typeface="StratumGMC Bold"/>
              <a:cs typeface="StratumGMC Bold"/>
            </a:endParaRPr>
          </a:p>
        </p:txBody>
      </p:sp>
      <p:sp>
        <p:nvSpPr>
          <p:cNvPr id="7" name="object 7"/>
          <p:cNvSpPr txBox="1"/>
          <p:nvPr/>
        </p:nvSpPr>
        <p:spPr>
          <a:xfrm>
            <a:off x="279400" y="1556720"/>
            <a:ext cx="3672840" cy="2350002"/>
          </a:xfrm>
          <a:prstGeom prst="rect">
            <a:avLst/>
          </a:prstGeom>
        </p:spPr>
        <p:txBody>
          <a:bodyPr vert="horz" wrap="square" lIns="0" tIns="12700" rIns="0" bIns="0" rtlCol="0">
            <a:spAutoFit/>
          </a:bodyPr>
          <a:lstStyle/>
          <a:p>
            <a:pPr marL="241300" indent="-228600">
              <a:lnSpc>
                <a:spcPts val="2750"/>
              </a:lnSpc>
              <a:spcBef>
                <a:spcPts val="100"/>
              </a:spcBef>
              <a:buClr>
                <a:srgbClr val="DD0116"/>
              </a:buClr>
              <a:buChar char="•"/>
              <a:tabLst>
                <a:tab pos="241300" algn="l"/>
              </a:tabLst>
            </a:pPr>
            <a:r>
              <a:rPr lang="es-MX" sz="2500" dirty="0">
                <a:solidFill>
                  <a:srgbClr val="231F20"/>
                </a:solidFill>
                <a:cs typeface="StratumGMC Regular"/>
              </a:rPr>
              <a:t>Vista</a:t>
            </a:r>
            <a:r>
              <a:rPr lang="es-MX" sz="2500" spc="-5" dirty="0">
                <a:solidFill>
                  <a:srgbClr val="231F20"/>
                </a:solidFill>
                <a:cs typeface="StratumGMC Regular"/>
              </a:rPr>
              <a:t> </a:t>
            </a:r>
            <a:r>
              <a:rPr lang="es-MX" sz="2500" spc="-10" dirty="0">
                <a:solidFill>
                  <a:srgbClr val="231F20"/>
                </a:solidFill>
                <a:cs typeface="StratumGMC Regular"/>
              </a:rPr>
              <a:t>frontal</a:t>
            </a:r>
            <a:endParaRPr lang="es-MX" sz="2500" dirty="0">
              <a:cs typeface="StratumGMC Regular"/>
            </a:endParaRPr>
          </a:p>
          <a:p>
            <a:pPr marL="241300" indent="-228600">
              <a:lnSpc>
                <a:spcPts val="2500"/>
              </a:lnSpc>
              <a:buClr>
                <a:srgbClr val="DD0116"/>
              </a:buClr>
              <a:buChar char="•"/>
              <a:tabLst>
                <a:tab pos="241300" algn="l"/>
              </a:tabLst>
            </a:pPr>
            <a:r>
              <a:rPr lang="es-MX" sz="2500" dirty="0">
                <a:solidFill>
                  <a:srgbClr val="231F20"/>
                </a:solidFill>
                <a:cs typeface="StratumGMC Regular"/>
              </a:rPr>
              <a:t>Vista</a:t>
            </a:r>
            <a:r>
              <a:rPr lang="es-MX" sz="2500" spc="-5" dirty="0">
                <a:solidFill>
                  <a:srgbClr val="231F20"/>
                </a:solidFill>
                <a:cs typeface="StratumGMC Regular"/>
              </a:rPr>
              <a:t> </a:t>
            </a:r>
            <a:r>
              <a:rPr lang="es-MX" sz="2500" dirty="0">
                <a:solidFill>
                  <a:srgbClr val="231F20"/>
                </a:solidFill>
                <a:cs typeface="StratumGMC Regular"/>
              </a:rPr>
              <a:t>trasera</a:t>
            </a:r>
            <a:endParaRPr lang="es-MX" sz="2500" dirty="0">
              <a:cs typeface="StratumGMC Regular"/>
            </a:endParaRPr>
          </a:p>
          <a:p>
            <a:pPr marL="241300" indent="-228600">
              <a:lnSpc>
                <a:spcPts val="2500"/>
              </a:lnSpc>
              <a:buClr>
                <a:srgbClr val="DD0116"/>
              </a:buClr>
              <a:buChar char="•"/>
              <a:tabLst>
                <a:tab pos="241300" algn="l"/>
              </a:tabLst>
            </a:pPr>
            <a:r>
              <a:rPr lang="es-MX" sz="2500" dirty="0">
                <a:solidFill>
                  <a:srgbClr val="231F20"/>
                </a:solidFill>
                <a:cs typeface="StratumGMC Regular"/>
              </a:rPr>
              <a:t>Vista cenital</a:t>
            </a:r>
            <a:r>
              <a:rPr lang="es-MX" sz="2500" spc="-15" dirty="0">
                <a:solidFill>
                  <a:srgbClr val="231F20"/>
                </a:solidFill>
                <a:cs typeface="StratumGMC Regular"/>
              </a:rPr>
              <a:t> </a:t>
            </a:r>
            <a:r>
              <a:rPr lang="es-MX" sz="2500" spc="-10" dirty="0">
                <a:solidFill>
                  <a:srgbClr val="231F20"/>
                </a:solidFill>
                <a:cs typeface="StratumGMC Regular"/>
              </a:rPr>
              <a:t>frontal</a:t>
            </a:r>
            <a:endParaRPr lang="es-MX" sz="2500" dirty="0">
              <a:cs typeface="StratumGMC Regular"/>
            </a:endParaRPr>
          </a:p>
          <a:p>
            <a:pPr marL="241300" indent="-228600">
              <a:lnSpc>
                <a:spcPts val="2500"/>
              </a:lnSpc>
              <a:buClr>
                <a:srgbClr val="DD0116"/>
              </a:buClr>
              <a:buChar char="•"/>
              <a:tabLst>
                <a:tab pos="241300" algn="l"/>
              </a:tabLst>
            </a:pPr>
            <a:r>
              <a:rPr lang="es-MX" sz="2500" dirty="0">
                <a:solidFill>
                  <a:srgbClr val="231F20"/>
                </a:solidFill>
                <a:cs typeface="StratumGMC Regular"/>
              </a:rPr>
              <a:t>Vista cenital</a:t>
            </a:r>
            <a:r>
              <a:rPr lang="es-MX" sz="2500" spc="-15" dirty="0">
                <a:solidFill>
                  <a:srgbClr val="231F20"/>
                </a:solidFill>
                <a:cs typeface="StratumGMC Regular"/>
              </a:rPr>
              <a:t> </a:t>
            </a:r>
            <a:r>
              <a:rPr lang="es-MX" sz="2500" dirty="0">
                <a:solidFill>
                  <a:srgbClr val="231F20"/>
                </a:solidFill>
                <a:cs typeface="StratumGMC Regular"/>
              </a:rPr>
              <a:t>trasera</a:t>
            </a:r>
            <a:endParaRPr lang="es-MX" sz="2500" dirty="0">
              <a:cs typeface="StratumGMC Regular"/>
            </a:endParaRPr>
          </a:p>
          <a:p>
            <a:pPr marL="241300" marR="5080" indent="-228600">
              <a:lnSpc>
                <a:spcPts val="2500"/>
              </a:lnSpc>
              <a:spcBef>
                <a:spcPts val="250"/>
              </a:spcBef>
              <a:buClr>
                <a:srgbClr val="DD0116"/>
              </a:buClr>
              <a:buChar char="•"/>
              <a:tabLst>
                <a:tab pos="241300" algn="l"/>
              </a:tabLst>
            </a:pPr>
            <a:r>
              <a:rPr lang="es-MX" sz="2500" dirty="0">
                <a:solidFill>
                  <a:srgbClr val="231F20"/>
                </a:solidFill>
                <a:cs typeface="StratumGMC Regular"/>
              </a:rPr>
              <a:t>Vista cenital trasera con  </a:t>
            </a:r>
            <a:r>
              <a:rPr lang="es-MX" sz="2500" spc="-5" dirty="0">
                <a:solidFill>
                  <a:srgbClr val="231F20"/>
                </a:solidFill>
                <a:cs typeface="StratumGMC Regular"/>
              </a:rPr>
              <a:t>acercamiento </a:t>
            </a:r>
            <a:r>
              <a:rPr lang="es-MX" sz="2500" dirty="0">
                <a:solidFill>
                  <a:srgbClr val="231F20"/>
                </a:solidFill>
                <a:cs typeface="StratumGMC Regular"/>
              </a:rPr>
              <a:t>a gancho</a:t>
            </a:r>
            <a:r>
              <a:rPr lang="es-MX" sz="2500" spc="-75" dirty="0">
                <a:solidFill>
                  <a:srgbClr val="231F20"/>
                </a:solidFill>
                <a:cs typeface="StratumGMC Regular"/>
              </a:rPr>
              <a:t> </a:t>
            </a:r>
            <a:r>
              <a:rPr lang="es-MX" sz="2500" dirty="0">
                <a:solidFill>
                  <a:srgbClr val="231F20"/>
                </a:solidFill>
                <a:cs typeface="StratumGMC Regular"/>
              </a:rPr>
              <a:t>de  </a:t>
            </a:r>
            <a:r>
              <a:rPr lang="es-MX" sz="2500" spc="-5" dirty="0">
                <a:solidFill>
                  <a:srgbClr val="231F20"/>
                </a:solidFill>
                <a:cs typeface="StratumGMC Regular"/>
              </a:rPr>
              <a:t>remolque</a:t>
            </a:r>
            <a:endParaRPr lang="es-MX" sz="2500" dirty="0">
              <a:cs typeface="StratumGMC Regular"/>
            </a:endParaRPr>
          </a:p>
        </p:txBody>
      </p:sp>
      <p:sp>
        <p:nvSpPr>
          <p:cNvPr id="8" name="object 8"/>
          <p:cNvSpPr txBox="1"/>
          <p:nvPr/>
        </p:nvSpPr>
        <p:spPr>
          <a:xfrm>
            <a:off x="4627599" y="1556720"/>
            <a:ext cx="3914140" cy="2876428"/>
          </a:xfrm>
          <a:prstGeom prst="rect">
            <a:avLst/>
          </a:prstGeom>
        </p:spPr>
        <p:txBody>
          <a:bodyPr vert="horz" wrap="square" lIns="0" tIns="86360" rIns="0" bIns="0" rtlCol="0">
            <a:spAutoFit/>
          </a:bodyPr>
          <a:lstStyle/>
          <a:p>
            <a:pPr marL="241300" marR="193040" indent="-228600" algn="just">
              <a:lnSpc>
                <a:spcPts val="2400"/>
              </a:lnSpc>
              <a:spcBef>
                <a:spcPts val="680"/>
              </a:spcBef>
              <a:buClr>
                <a:srgbClr val="DD0116"/>
              </a:buClr>
              <a:buChar char="•"/>
              <a:tabLst>
                <a:tab pos="241300" algn="l"/>
              </a:tabLst>
            </a:pPr>
            <a:r>
              <a:rPr lang="es-MX" sz="2500" dirty="0">
                <a:solidFill>
                  <a:srgbClr val="231F20"/>
                </a:solidFill>
                <a:cs typeface="StratumGMC Regular"/>
              </a:rPr>
              <a:t>Vista doble lateral a</a:t>
            </a:r>
            <a:r>
              <a:rPr lang="es-MX" sz="2500" spc="-100" dirty="0">
                <a:solidFill>
                  <a:srgbClr val="231F20"/>
                </a:solidFill>
                <a:cs typeface="StratumGMC Regular"/>
              </a:rPr>
              <a:t> </a:t>
            </a:r>
            <a:r>
              <a:rPr lang="es-MX" sz="2500" dirty="0">
                <a:solidFill>
                  <a:srgbClr val="231F20"/>
                </a:solidFill>
                <a:cs typeface="StratumGMC Regular"/>
              </a:rPr>
              <a:t>llantas  </a:t>
            </a:r>
            <a:r>
              <a:rPr lang="es-MX" sz="2500" spc="-10" dirty="0">
                <a:solidFill>
                  <a:srgbClr val="231F20"/>
                </a:solidFill>
                <a:cs typeface="StratumGMC Regular"/>
              </a:rPr>
              <a:t>frontales</a:t>
            </a:r>
            <a:endParaRPr lang="es-MX" sz="2500" dirty="0">
              <a:cs typeface="StratumGMC Regular"/>
            </a:endParaRPr>
          </a:p>
          <a:p>
            <a:pPr marL="241300" marR="193040" indent="-228600" algn="just">
              <a:lnSpc>
                <a:spcPts val="2400"/>
              </a:lnSpc>
              <a:buClr>
                <a:srgbClr val="DD0116"/>
              </a:buClr>
              <a:buChar char="•"/>
              <a:tabLst>
                <a:tab pos="241300" algn="l"/>
              </a:tabLst>
            </a:pPr>
            <a:r>
              <a:rPr lang="es-MX" sz="2500" dirty="0">
                <a:solidFill>
                  <a:srgbClr val="231F20"/>
                </a:solidFill>
                <a:cs typeface="StratumGMC Regular"/>
              </a:rPr>
              <a:t>Vista doble lateral a</a:t>
            </a:r>
            <a:r>
              <a:rPr lang="es-MX" sz="2500" spc="-100" dirty="0">
                <a:solidFill>
                  <a:srgbClr val="231F20"/>
                </a:solidFill>
                <a:cs typeface="StratumGMC Regular"/>
              </a:rPr>
              <a:t> </a:t>
            </a:r>
            <a:r>
              <a:rPr lang="es-MX" sz="2500" dirty="0">
                <a:solidFill>
                  <a:srgbClr val="231F20"/>
                </a:solidFill>
                <a:cs typeface="StratumGMC Regular"/>
              </a:rPr>
              <a:t>llantas  traseras</a:t>
            </a:r>
            <a:endParaRPr lang="es-MX" sz="2500" dirty="0">
              <a:cs typeface="StratumGMC Regular"/>
            </a:endParaRPr>
          </a:p>
          <a:p>
            <a:pPr marL="241300" marR="248285" indent="-228600" algn="just">
              <a:lnSpc>
                <a:spcPts val="2400"/>
              </a:lnSpc>
              <a:buClr>
                <a:srgbClr val="DD0116"/>
              </a:buClr>
              <a:buChar char="•"/>
              <a:tabLst>
                <a:tab pos="241300" algn="l"/>
              </a:tabLst>
            </a:pPr>
            <a:r>
              <a:rPr lang="es-MX" sz="2500" dirty="0">
                <a:solidFill>
                  <a:srgbClr val="231F20"/>
                </a:solidFill>
                <a:cs typeface="StratumGMC Regular"/>
              </a:rPr>
              <a:t>Vista doble 360° y</a:t>
            </a:r>
            <a:r>
              <a:rPr lang="es-MX" sz="2500" spc="-100" dirty="0">
                <a:solidFill>
                  <a:srgbClr val="231F20"/>
                </a:solidFill>
                <a:cs typeface="StratumGMC Regular"/>
              </a:rPr>
              <a:t> </a:t>
            </a:r>
            <a:r>
              <a:rPr lang="es-MX" sz="2500" dirty="0">
                <a:solidFill>
                  <a:srgbClr val="231F20"/>
                </a:solidFill>
                <a:cs typeface="StratumGMC Regular"/>
              </a:rPr>
              <a:t>trasera/  delantera</a:t>
            </a:r>
            <a:endParaRPr lang="es-MX" sz="2500" dirty="0">
              <a:cs typeface="StratumGMC Regular"/>
            </a:endParaRPr>
          </a:p>
          <a:p>
            <a:pPr marL="241300" marR="5080" indent="-228600" algn="just">
              <a:lnSpc>
                <a:spcPts val="2400"/>
              </a:lnSpc>
              <a:buClr>
                <a:srgbClr val="DD0116"/>
              </a:buClr>
              <a:buChar char="•"/>
              <a:tabLst>
                <a:tab pos="241300" algn="l"/>
              </a:tabLst>
            </a:pPr>
            <a:r>
              <a:rPr lang="es-MX" sz="2500" dirty="0">
                <a:solidFill>
                  <a:srgbClr val="231F20"/>
                </a:solidFill>
                <a:cs typeface="StratumGMC Regular"/>
              </a:rPr>
              <a:t>Vista trasera con </a:t>
            </a:r>
            <a:r>
              <a:rPr lang="es-MX" sz="2500" spc="-10" dirty="0">
                <a:solidFill>
                  <a:srgbClr val="231F20"/>
                </a:solidFill>
                <a:cs typeface="StratumGMC Regular"/>
              </a:rPr>
              <a:t>proyección  </a:t>
            </a:r>
            <a:r>
              <a:rPr lang="es-MX" sz="2500" dirty="0">
                <a:solidFill>
                  <a:srgbClr val="231F20"/>
                </a:solidFill>
                <a:cs typeface="StratumGMC Regular"/>
              </a:rPr>
              <a:t>de líneas guías de </a:t>
            </a:r>
            <a:r>
              <a:rPr lang="es-MX" sz="2500" spc="-10" dirty="0">
                <a:solidFill>
                  <a:srgbClr val="231F20"/>
                </a:solidFill>
                <a:cs typeface="StratumGMC Regular"/>
              </a:rPr>
              <a:t>trayecto</a:t>
            </a:r>
            <a:r>
              <a:rPr lang="es-MX" sz="2500" spc="-65" dirty="0">
                <a:solidFill>
                  <a:srgbClr val="231F20"/>
                </a:solidFill>
                <a:cs typeface="StratumGMC Regular"/>
              </a:rPr>
              <a:t> </a:t>
            </a:r>
            <a:r>
              <a:rPr lang="es-MX" sz="2500" dirty="0">
                <a:solidFill>
                  <a:srgbClr val="231F20"/>
                </a:solidFill>
                <a:cs typeface="StratumGMC Regular"/>
              </a:rPr>
              <a:t>o  </a:t>
            </a:r>
            <a:r>
              <a:rPr lang="es-MX" sz="2500" spc="-5" dirty="0">
                <a:solidFill>
                  <a:srgbClr val="231F20"/>
                </a:solidFill>
                <a:cs typeface="StratumGMC Regular"/>
              </a:rPr>
              <a:t>acoplamiento</a:t>
            </a:r>
            <a:endParaRPr lang="es-MX" sz="2500" dirty="0">
              <a:cs typeface="StratumGMC Regula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33259460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0"/>
            <a:ext cx="9144000" cy="1414145"/>
          </a:xfrm>
          <a:custGeom>
            <a:avLst/>
            <a:gdLst/>
            <a:ahLst/>
            <a:cxnLst/>
            <a:rect l="l" t="t" r="r" b="b"/>
            <a:pathLst>
              <a:path w="9144000" h="1414145">
                <a:moveTo>
                  <a:pt x="9144000" y="0"/>
                </a:moveTo>
                <a:lnTo>
                  <a:pt x="0" y="0"/>
                </a:lnTo>
                <a:lnTo>
                  <a:pt x="0" y="1413840"/>
                </a:lnTo>
                <a:lnTo>
                  <a:pt x="9144000" y="1413840"/>
                </a:lnTo>
                <a:lnTo>
                  <a:pt x="9144000" y="0"/>
                </a:lnTo>
                <a:close/>
              </a:path>
            </a:pathLst>
          </a:custGeom>
          <a:solidFill>
            <a:srgbClr val="E31E38"/>
          </a:solidFill>
        </p:spPr>
        <p:txBody>
          <a:bodyPr wrap="square" lIns="0" tIns="0" rIns="0" bIns="0" rtlCol="0"/>
          <a:lstStyle/>
          <a:p>
            <a:endParaRPr/>
          </a:p>
        </p:txBody>
      </p:sp>
      <p:sp>
        <p:nvSpPr>
          <p:cNvPr id="7" name="object 7"/>
          <p:cNvSpPr txBox="1">
            <a:spLocks noGrp="1"/>
          </p:cNvSpPr>
          <p:nvPr>
            <p:ph type="title"/>
          </p:nvPr>
        </p:nvSpPr>
        <p:spPr>
          <a:xfrm>
            <a:off x="259499" y="143848"/>
            <a:ext cx="8512810" cy="711200"/>
          </a:xfrm>
          <a:prstGeom prst="rect">
            <a:avLst/>
          </a:prstGeom>
        </p:spPr>
        <p:txBody>
          <a:bodyPr vert="horz" wrap="square" lIns="0" tIns="12700" rIns="0" bIns="0" rtlCol="0">
            <a:spAutoFit/>
          </a:bodyPr>
          <a:lstStyle/>
          <a:p>
            <a:pPr marL="12700">
              <a:lnSpc>
                <a:spcPct val="100000"/>
              </a:lnSpc>
              <a:spcBef>
                <a:spcPts val="100"/>
              </a:spcBef>
            </a:pPr>
            <a:r>
              <a:rPr sz="4500" spc="-5" dirty="0"/>
              <a:t>Sistema </a:t>
            </a:r>
            <a:r>
              <a:rPr sz="4500" dirty="0"/>
              <a:t>de </a:t>
            </a:r>
            <a:r>
              <a:rPr sz="4500" spc="-10" dirty="0"/>
              <a:t>entretenimiento</a:t>
            </a:r>
            <a:r>
              <a:rPr sz="4500" spc="-15" dirty="0"/>
              <a:t> trasero</a:t>
            </a:r>
            <a:endParaRPr sz="4500"/>
          </a:p>
        </p:txBody>
      </p:sp>
      <p:sp>
        <p:nvSpPr>
          <p:cNvPr id="8" name="object 8"/>
          <p:cNvSpPr txBox="1"/>
          <p:nvPr/>
        </p:nvSpPr>
        <p:spPr>
          <a:xfrm>
            <a:off x="259499" y="720316"/>
            <a:ext cx="3257550" cy="711200"/>
          </a:xfrm>
          <a:prstGeom prst="rect">
            <a:avLst/>
          </a:prstGeom>
        </p:spPr>
        <p:txBody>
          <a:bodyPr vert="horz" wrap="square" lIns="0" tIns="12700" rIns="0" bIns="0" rtlCol="0">
            <a:spAutoFit/>
          </a:bodyPr>
          <a:lstStyle/>
          <a:p>
            <a:pPr marL="12700">
              <a:lnSpc>
                <a:spcPct val="100000"/>
              </a:lnSpc>
              <a:spcBef>
                <a:spcPts val="100"/>
              </a:spcBef>
            </a:pPr>
            <a:r>
              <a:rPr sz="4500" b="1" dirty="0" smtClean="0">
                <a:solidFill>
                  <a:srgbClr val="FFFFFF"/>
                </a:solidFill>
                <a:latin typeface="StratumGMC Bold"/>
                <a:cs typeface="StratumGMC Bold"/>
              </a:rPr>
              <a:t>Flex</a:t>
            </a:r>
            <a:r>
              <a:rPr sz="4500" b="1" spc="-95" dirty="0" smtClean="0">
                <a:solidFill>
                  <a:srgbClr val="FFFFFF"/>
                </a:solidFill>
                <a:latin typeface="StratumGMC Bold"/>
                <a:cs typeface="StratumGMC Bold"/>
              </a:rPr>
              <a:t> </a:t>
            </a:r>
            <a:r>
              <a:rPr sz="4500" b="1" dirty="0">
                <a:solidFill>
                  <a:srgbClr val="FFFFFF"/>
                </a:solidFill>
                <a:latin typeface="StratumGMC Bold"/>
                <a:cs typeface="StratumGMC Bold"/>
              </a:rPr>
              <a:t>View</a:t>
            </a:r>
            <a:endParaRPr sz="4500" dirty="0">
              <a:latin typeface="StratumGMC Bold"/>
              <a:cs typeface="StratumGMC Bold"/>
            </a:endParaRPr>
          </a:p>
        </p:txBody>
      </p:sp>
      <p:sp>
        <p:nvSpPr>
          <p:cNvPr id="9" name="object 9"/>
          <p:cNvSpPr txBox="1">
            <a:spLocks noGrp="1"/>
          </p:cNvSpPr>
          <p:nvPr>
            <p:ph sz="half" idx="3"/>
          </p:nvPr>
        </p:nvSpPr>
        <p:spPr>
          <a:xfrm>
            <a:off x="4619698" y="1557993"/>
            <a:ext cx="3920490" cy="5052665"/>
          </a:xfrm>
          <a:prstGeom prst="rect">
            <a:avLst/>
          </a:prstGeom>
        </p:spPr>
        <p:txBody>
          <a:bodyPr vert="horz" wrap="square" lIns="0" tIns="12700" rIns="0" bIns="0" rtlCol="0">
            <a:spAutoFit/>
          </a:bodyPr>
          <a:lstStyle/>
          <a:p>
            <a:pPr marL="0" marR="5080" indent="0">
              <a:lnSpc>
                <a:spcPct val="100000"/>
              </a:lnSpc>
              <a:spcBef>
                <a:spcPts val="100"/>
              </a:spcBef>
              <a:buClr>
                <a:srgbClr val="DD0116"/>
              </a:buClr>
              <a:buNone/>
            </a:pPr>
            <a:r>
              <a:rPr dirty="0"/>
              <a:t>2 pantallas </a:t>
            </a:r>
            <a:r>
              <a:rPr spc="-5" dirty="0"/>
              <a:t>HD de 12.6” para </a:t>
            </a:r>
            <a:r>
              <a:rPr lang="en-US" spc="-5" dirty="0"/>
              <a:t>        </a:t>
            </a:r>
            <a:r>
              <a:rPr spc="-5" dirty="0"/>
              <a:t>la  segunda fila de asientos.</a:t>
            </a:r>
          </a:p>
          <a:p>
            <a:pPr marL="241300" indent="-228600">
              <a:lnSpc>
                <a:spcPts val="2500"/>
              </a:lnSpc>
              <a:spcBef>
                <a:spcPts val="1785"/>
              </a:spcBef>
              <a:buClr>
                <a:srgbClr val="DD0116"/>
              </a:buClr>
              <a:buChar char="•"/>
              <a:tabLst>
                <a:tab pos="241300" algn="l"/>
              </a:tabLst>
            </a:pPr>
            <a:r>
              <a:rPr dirty="0"/>
              <a:t>2 </a:t>
            </a:r>
            <a:r>
              <a:rPr spc="-10" dirty="0"/>
              <a:t>audífonos</a:t>
            </a:r>
            <a:r>
              <a:rPr spc="-15" dirty="0"/>
              <a:t> </a:t>
            </a:r>
            <a:r>
              <a:rPr dirty="0"/>
              <a:t>inalámbricos</a:t>
            </a:r>
          </a:p>
          <a:p>
            <a:pPr marL="241300" indent="-228600">
              <a:lnSpc>
                <a:spcPts val="2500"/>
              </a:lnSpc>
              <a:spcBef>
                <a:spcPts val="1000"/>
              </a:spcBef>
              <a:buClr>
                <a:srgbClr val="DD0116"/>
              </a:buClr>
              <a:buChar char="•"/>
              <a:tabLst>
                <a:tab pos="241300" algn="l"/>
              </a:tabLst>
            </a:pPr>
            <a:r>
              <a:rPr dirty="0"/>
              <a:t>2 </a:t>
            </a:r>
            <a:r>
              <a:rPr spc="5" dirty="0"/>
              <a:t>puertos </a:t>
            </a:r>
            <a:r>
              <a:rPr dirty="0"/>
              <a:t>USB</a:t>
            </a:r>
            <a:r>
              <a:rPr spc="-20" dirty="0"/>
              <a:t> </a:t>
            </a:r>
            <a:r>
              <a:rPr lang="en-US" spc="-20" dirty="0" err="1" smtClean="0"/>
              <a:t>tipo</a:t>
            </a:r>
            <a:r>
              <a:rPr lang="en-US" spc="-20" dirty="0" smtClean="0"/>
              <a:t> </a:t>
            </a:r>
            <a:r>
              <a:rPr dirty="0" smtClean="0"/>
              <a:t>C</a:t>
            </a:r>
            <a:endParaRPr dirty="0"/>
          </a:p>
          <a:p>
            <a:pPr marL="241300" indent="-228600">
              <a:lnSpc>
                <a:spcPts val="2500"/>
              </a:lnSpc>
              <a:spcBef>
                <a:spcPts val="1000"/>
              </a:spcBef>
              <a:buClr>
                <a:srgbClr val="DD0116"/>
              </a:buClr>
              <a:buChar char="•"/>
              <a:tabLst>
                <a:tab pos="241300" algn="l"/>
              </a:tabLst>
            </a:pPr>
            <a:r>
              <a:rPr dirty="0"/>
              <a:t>2 entradas</a:t>
            </a:r>
            <a:r>
              <a:rPr spc="-100" dirty="0"/>
              <a:t> </a:t>
            </a:r>
            <a:r>
              <a:rPr dirty="0"/>
              <a:t>HDMI</a:t>
            </a:r>
          </a:p>
          <a:p>
            <a:pPr marL="241300" marR="365760">
              <a:lnSpc>
                <a:spcPts val="2500"/>
              </a:lnSpc>
              <a:buClr>
                <a:srgbClr val="DD0116"/>
              </a:buClr>
              <a:tabLst>
                <a:tab pos="241300" algn="l"/>
              </a:tabLst>
            </a:pPr>
            <a:r>
              <a:rPr spc="-5" dirty="0" err="1"/>
              <a:t>Función</a:t>
            </a:r>
            <a:r>
              <a:rPr spc="-5" dirty="0"/>
              <a:t> </a:t>
            </a:r>
            <a:r>
              <a:rPr dirty="0" smtClean="0"/>
              <a:t>Miracast</a:t>
            </a:r>
            <a:r>
              <a:rPr lang="es-MX" dirty="0"/>
              <a:t>®</a:t>
            </a:r>
            <a:r>
              <a:rPr dirty="0" smtClean="0"/>
              <a:t> </a:t>
            </a:r>
            <a:r>
              <a:rPr dirty="0"/>
              <a:t>para  </a:t>
            </a:r>
            <a:r>
              <a:rPr spc="5" dirty="0"/>
              <a:t>compartir </a:t>
            </a:r>
            <a:r>
              <a:rPr dirty="0"/>
              <a:t>contenido o</a:t>
            </a:r>
            <a:r>
              <a:rPr spc="-105" dirty="0"/>
              <a:t> </a:t>
            </a:r>
            <a:r>
              <a:rPr spc="-10" dirty="0"/>
              <a:t>ver  </a:t>
            </a:r>
            <a:r>
              <a:rPr dirty="0" err="1"/>
              <a:t>medios</a:t>
            </a:r>
            <a:r>
              <a:rPr spc="-10" dirty="0"/>
              <a:t> </a:t>
            </a:r>
            <a:r>
              <a:rPr dirty="0" err="1" smtClean="0"/>
              <a:t>separados</a:t>
            </a:r>
            <a:endParaRPr lang="en-US" dirty="0" smtClean="0"/>
          </a:p>
          <a:p>
            <a:pPr marL="241300" marR="365760">
              <a:lnSpc>
                <a:spcPts val="2500"/>
              </a:lnSpc>
              <a:buClr>
                <a:srgbClr val="DD0116"/>
              </a:buClr>
              <a:tabLst>
                <a:tab pos="241300" algn="l"/>
              </a:tabLst>
            </a:pPr>
            <a:r>
              <a:rPr lang="es-MX" dirty="0"/>
              <a:t>Envío de rutas de navegación</a:t>
            </a:r>
          </a:p>
          <a:p>
            <a:pPr marL="241300" marR="365760">
              <a:lnSpc>
                <a:spcPts val="2500"/>
              </a:lnSpc>
              <a:buClr>
                <a:srgbClr val="DD0116"/>
              </a:buClr>
              <a:tabLst>
                <a:tab pos="241300" algn="l"/>
              </a:tabLst>
            </a:pPr>
            <a:r>
              <a:rPr lang="es-MX" dirty="0"/>
              <a:t>Control de música</a:t>
            </a:r>
          </a:p>
          <a:p>
            <a:pPr marL="12700" marR="365760" indent="0">
              <a:lnSpc>
                <a:spcPct val="100000"/>
              </a:lnSpc>
              <a:buClr>
                <a:srgbClr val="DD0116"/>
              </a:buClr>
              <a:buNone/>
              <a:tabLst>
                <a:tab pos="241300" algn="l"/>
              </a:tabLst>
            </a:pPr>
            <a:endParaRPr dirty="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100"/>
          <a:stretch/>
        </p:blipFill>
        <p:spPr>
          <a:xfrm>
            <a:off x="0" y="1411514"/>
            <a:ext cx="4452257" cy="5446486"/>
          </a:xfrm>
          <a:prstGeom prst="rect">
            <a:avLst/>
          </a:prstGeom>
        </p:spPr>
      </p:pic>
    </p:spTree>
    <p:extLst>
      <p:ext uri="{BB962C8B-B14F-4D97-AF65-F5344CB8AC3E}">
        <p14:creationId xmlns:p14="http://schemas.microsoft.com/office/powerpoint/2010/main" val="24097616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6" name="object 6"/>
          <p:cNvSpPr txBox="1">
            <a:spLocks noGrp="1"/>
          </p:cNvSpPr>
          <p:nvPr>
            <p:ph type="title"/>
          </p:nvPr>
        </p:nvSpPr>
        <p:spPr>
          <a:xfrm>
            <a:off x="259499" y="143848"/>
            <a:ext cx="6260465" cy="711200"/>
          </a:xfrm>
          <a:prstGeom prst="rect">
            <a:avLst/>
          </a:prstGeom>
        </p:spPr>
        <p:txBody>
          <a:bodyPr vert="horz" wrap="square" lIns="0" tIns="12700" rIns="0" bIns="0" rtlCol="0">
            <a:spAutoFit/>
          </a:bodyPr>
          <a:lstStyle/>
          <a:p>
            <a:pPr marL="12700">
              <a:lnSpc>
                <a:spcPct val="100000"/>
              </a:lnSpc>
              <a:spcBef>
                <a:spcPts val="100"/>
              </a:spcBef>
            </a:pPr>
            <a:r>
              <a:rPr sz="4500" spc="-10" dirty="0"/>
              <a:t>Wireless </a:t>
            </a:r>
            <a:r>
              <a:rPr sz="4500" dirty="0"/>
              <a:t>Phone</a:t>
            </a:r>
            <a:r>
              <a:rPr sz="4500" spc="-50" dirty="0"/>
              <a:t> </a:t>
            </a:r>
            <a:r>
              <a:rPr sz="4500" spc="-5" dirty="0"/>
              <a:t>Projection</a:t>
            </a:r>
            <a:endParaRPr sz="4500"/>
          </a:p>
        </p:txBody>
      </p:sp>
      <p:sp>
        <p:nvSpPr>
          <p:cNvPr id="7" name="object 7"/>
          <p:cNvSpPr txBox="1"/>
          <p:nvPr/>
        </p:nvSpPr>
        <p:spPr>
          <a:xfrm>
            <a:off x="3910325" y="2394214"/>
            <a:ext cx="5007718" cy="3988271"/>
          </a:xfrm>
          <a:prstGeom prst="rect">
            <a:avLst/>
          </a:prstGeom>
        </p:spPr>
        <p:txBody>
          <a:bodyPr vert="horz" wrap="square" lIns="0" tIns="12700" rIns="0" bIns="0" rtlCol="0">
            <a:spAutoFit/>
          </a:bodyPr>
          <a:lstStyle/>
          <a:p>
            <a:pPr marL="12700" marR="183515">
              <a:lnSpc>
                <a:spcPct val="100000"/>
              </a:lnSpc>
              <a:spcBef>
                <a:spcPts val="100"/>
              </a:spcBef>
            </a:pPr>
            <a:r>
              <a:rPr lang="es-MX" sz="2500" dirty="0">
                <a:solidFill>
                  <a:srgbClr val="231F20"/>
                </a:solidFill>
                <a:cs typeface="StratumGMC Regular"/>
              </a:rPr>
              <a:t>Nuevo sistema Wireless </a:t>
            </a:r>
            <a:r>
              <a:rPr lang="es-MX" sz="2500" dirty="0" err="1">
                <a:solidFill>
                  <a:srgbClr val="231F20"/>
                </a:solidFill>
                <a:cs typeface="StratumGMC Regular"/>
              </a:rPr>
              <a:t>Phone</a:t>
            </a:r>
            <a:r>
              <a:rPr lang="es-MX" sz="2500" dirty="0">
                <a:solidFill>
                  <a:srgbClr val="231F20"/>
                </a:solidFill>
                <a:cs typeface="StratumGMC Regular"/>
              </a:rPr>
              <a:t> </a:t>
            </a:r>
            <a:r>
              <a:rPr lang="es-MX" sz="2500" dirty="0" err="1">
                <a:solidFill>
                  <a:srgbClr val="231F20"/>
                </a:solidFill>
                <a:cs typeface="StratumGMC Regular"/>
              </a:rPr>
              <a:t>Projection</a:t>
            </a:r>
            <a:r>
              <a:rPr lang="es-MX" sz="2500" dirty="0">
                <a:solidFill>
                  <a:srgbClr val="231F20"/>
                </a:solidFill>
                <a:cs typeface="StratumGMC Regular"/>
              </a:rPr>
              <a:t> con Android Auto™ y Apple </a:t>
            </a:r>
            <a:r>
              <a:rPr lang="es-MX" sz="2500" dirty="0" err="1">
                <a:solidFill>
                  <a:srgbClr val="231F20"/>
                </a:solidFill>
                <a:cs typeface="StratumGMC Regular"/>
              </a:rPr>
              <a:t>CarPlay</a:t>
            </a:r>
            <a:r>
              <a:rPr lang="es-MX" sz="2500" dirty="0">
                <a:solidFill>
                  <a:srgbClr val="231F20"/>
                </a:solidFill>
                <a:cs typeface="StratumGMC Regular"/>
              </a:rPr>
              <a:t>™, el cual te permite proyectar y manipular</a:t>
            </a:r>
          </a:p>
          <a:p>
            <a:pPr marL="12700" marR="5080">
              <a:lnSpc>
                <a:spcPct val="100000"/>
              </a:lnSpc>
            </a:pPr>
            <a:r>
              <a:rPr lang="es-MX" sz="2500" dirty="0">
                <a:solidFill>
                  <a:srgbClr val="231F20"/>
                </a:solidFill>
                <a:cs typeface="StratumGMC Regular"/>
              </a:rPr>
              <a:t>aplicaciones de tu celular desde  la pantalla de tu vehículo sin  necesidad de cables.</a:t>
            </a:r>
          </a:p>
          <a:p>
            <a:pPr marL="12700" marR="468630">
              <a:lnSpc>
                <a:spcPct val="100000"/>
              </a:lnSpc>
              <a:spcBef>
                <a:spcPts val="1000"/>
              </a:spcBef>
            </a:pPr>
            <a:r>
              <a:rPr lang="es-MX" sz="2500" dirty="0">
                <a:solidFill>
                  <a:srgbClr val="231F20"/>
                </a:solidFill>
                <a:cs typeface="StratumGMC Regular"/>
              </a:rPr>
              <a:t>Esto funciona a través de  las conexiones inalámbricas  Bluetooth® y </a:t>
            </a:r>
            <a:r>
              <a:rPr lang="es-MX" sz="2500" dirty="0" err="1">
                <a:solidFill>
                  <a:srgbClr val="231F20"/>
                </a:solidFill>
                <a:cs typeface="StratumGMC Regular"/>
              </a:rPr>
              <a:t>Wi</a:t>
            </a:r>
            <a:r>
              <a:rPr lang="es-MX" sz="2500" dirty="0">
                <a:solidFill>
                  <a:srgbClr val="231F20"/>
                </a:solidFill>
                <a:cs typeface="StratumGMC Regular"/>
              </a:rPr>
              <a:t>-Fi®.</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9052" y="1235902"/>
            <a:ext cx="1317644" cy="958287"/>
          </a:xfrm>
          <a:prstGeom prst="rect">
            <a:avLst/>
          </a:prstGeom>
        </p:spPr>
      </p:pic>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43" y="972185"/>
            <a:ext cx="3799114" cy="6096000"/>
          </a:xfrm>
          <a:prstGeom prst="rect">
            <a:avLst/>
          </a:prstGeom>
        </p:spPr>
      </p:pic>
    </p:spTree>
    <p:extLst>
      <p:ext uri="{BB962C8B-B14F-4D97-AF65-F5344CB8AC3E}">
        <p14:creationId xmlns:p14="http://schemas.microsoft.com/office/powerpoint/2010/main" val="40241192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0"/>
            <a:ext cx="9144000" cy="1584325"/>
          </a:xfrm>
          <a:custGeom>
            <a:avLst/>
            <a:gdLst/>
            <a:ahLst/>
            <a:cxnLst/>
            <a:rect l="l" t="t" r="r" b="b"/>
            <a:pathLst>
              <a:path w="9144000" h="1584325">
                <a:moveTo>
                  <a:pt x="9144000" y="0"/>
                </a:moveTo>
                <a:lnTo>
                  <a:pt x="0" y="0"/>
                </a:lnTo>
                <a:lnTo>
                  <a:pt x="0" y="1584007"/>
                </a:lnTo>
                <a:lnTo>
                  <a:pt x="9144000" y="1584007"/>
                </a:lnTo>
                <a:lnTo>
                  <a:pt x="9144000" y="0"/>
                </a:lnTo>
                <a:close/>
              </a:path>
            </a:pathLst>
          </a:custGeom>
          <a:solidFill>
            <a:srgbClr val="E31E38"/>
          </a:solidFill>
        </p:spPr>
        <p:txBody>
          <a:bodyPr wrap="square" lIns="0" tIns="0" rIns="0" bIns="0" rtlCol="0"/>
          <a:lstStyle/>
          <a:p>
            <a:endParaRPr/>
          </a:p>
        </p:txBody>
      </p:sp>
      <p:sp>
        <p:nvSpPr>
          <p:cNvPr id="6" name="object 6"/>
          <p:cNvSpPr txBox="1">
            <a:spLocks noGrp="1"/>
          </p:cNvSpPr>
          <p:nvPr>
            <p:ph type="title"/>
          </p:nvPr>
        </p:nvSpPr>
        <p:spPr>
          <a:xfrm>
            <a:off x="259499" y="143848"/>
            <a:ext cx="5884545" cy="1397000"/>
          </a:xfrm>
          <a:prstGeom prst="rect">
            <a:avLst/>
          </a:prstGeom>
        </p:spPr>
        <p:txBody>
          <a:bodyPr vert="horz" wrap="square" lIns="0" tIns="12700" rIns="0" bIns="0" rtlCol="0">
            <a:spAutoFit/>
          </a:bodyPr>
          <a:lstStyle/>
          <a:p>
            <a:pPr marL="12700" marR="5080">
              <a:lnSpc>
                <a:spcPct val="100000"/>
              </a:lnSpc>
              <a:spcBef>
                <a:spcPts val="100"/>
              </a:spcBef>
            </a:pPr>
            <a:r>
              <a:rPr sz="4500" spc="-10" dirty="0"/>
              <a:t>Cargador </a:t>
            </a:r>
            <a:r>
              <a:rPr sz="4500" dirty="0"/>
              <a:t>inalámbrico</a:t>
            </a:r>
            <a:r>
              <a:rPr sz="4500" spc="-55" dirty="0"/>
              <a:t> </a:t>
            </a:r>
            <a:r>
              <a:rPr sz="4500" dirty="0"/>
              <a:t>de  </a:t>
            </a:r>
            <a:r>
              <a:rPr sz="4500" spc="-10" dirty="0"/>
              <a:t>carga</a:t>
            </a:r>
            <a:r>
              <a:rPr sz="4500" spc="-5" dirty="0"/>
              <a:t> </a:t>
            </a:r>
            <a:r>
              <a:rPr sz="4500" spc="-10" dirty="0"/>
              <a:t>rápida</a:t>
            </a:r>
            <a:endParaRPr sz="4500"/>
          </a:p>
        </p:txBody>
      </p:sp>
      <p:sp>
        <p:nvSpPr>
          <p:cNvPr id="7" name="object 7"/>
          <p:cNvSpPr txBox="1"/>
          <p:nvPr/>
        </p:nvSpPr>
        <p:spPr>
          <a:xfrm>
            <a:off x="259499" y="2789236"/>
            <a:ext cx="4153535" cy="3568285"/>
          </a:xfrm>
          <a:prstGeom prst="rect">
            <a:avLst/>
          </a:prstGeom>
        </p:spPr>
        <p:txBody>
          <a:bodyPr vert="horz" wrap="square" lIns="0" tIns="12700" rIns="0" bIns="0" rtlCol="0">
            <a:spAutoFit/>
          </a:bodyPr>
          <a:lstStyle/>
          <a:p>
            <a:pPr marL="12700" marR="57785">
              <a:lnSpc>
                <a:spcPts val="2500"/>
              </a:lnSpc>
              <a:spcBef>
                <a:spcPts val="100"/>
              </a:spcBef>
            </a:pPr>
            <a:r>
              <a:rPr lang="es-MX" sz="2500" dirty="0">
                <a:solidFill>
                  <a:srgbClr val="231F20"/>
                </a:solidFill>
                <a:cs typeface="StratumGMC Regular"/>
              </a:rPr>
              <a:t>Para que siempre te encuentres conectado y con batería, se introduce el cargador inalámbrico de carga rápida. Para acceder a él se debe deslizar la cubierta ubicada en la consola central.</a:t>
            </a:r>
          </a:p>
          <a:p>
            <a:pPr marL="12700" marR="57785">
              <a:lnSpc>
                <a:spcPts val="2500"/>
              </a:lnSpc>
              <a:spcBef>
                <a:spcPts val="100"/>
              </a:spcBef>
            </a:pPr>
            <a:r>
              <a:rPr lang="es-MX" sz="2500" dirty="0">
                <a:solidFill>
                  <a:srgbClr val="231F20"/>
                </a:solidFill>
                <a:cs typeface="StratumGMC Regular"/>
              </a:rPr>
              <a:t>Basta con colocar el teléfono  móvil boca arriba sobre la  almohadilla para que se inicie el  proceso de carga.</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5445" y="1777209"/>
            <a:ext cx="963526" cy="96014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55670" y="1589314"/>
            <a:ext cx="4577443" cy="5268686"/>
          </a:xfrm>
          <a:prstGeom prst="rect">
            <a:avLst/>
          </a:prstGeom>
        </p:spPr>
      </p:pic>
    </p:spTree>
    <p:extLst>
      <p:ext uri="{BB962C8B-B14F-4D97-AF65-F5344CB8AC3E}">
        <p14:creationId xmlns:p14="http://schemas.microsoft.com/office/powerpoint/2010/main" val="1437244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r="-239"/>
          <a:stretch/>
        </p:blipFill>
        <p:spPr>
          <a:xfrm>
            <a:off x="-789" y="974270"/>
            <a:ext cx="4572789" cy="5883729"/>
          </a:xfrm>
          <a:prstGeom prst="rect">
            <a:avLst/>
          </a:prstGeom>
        </p:spPr>
      </p:pic>
      <p:sp>
        <p:nvSpPr>
          <p:cNvPr id="12" name="Title 11"/>
          <p:cNvSpPr>
            <a:spLocks noGrp="1"/>
          </p:cNvSpPr>
          <p:nvPr>
            <p:ph type="title"/>
          </p:nvPr>
        </p:nvSpPr>
        <p:spPr/>
        <p:txBody>
          <a:bodyPr>
            <a:normAutofit fontScale="90000"/>
          </a:bodyPr>
          <a:lstStyle/>
          <a:p>
            <a:r>
              <a:rPr lang="es-MX" dirty="0"/>
              <a:t>Professional Grade</a:t>
            </a:r>
          </a:p>
        </p:txBody>
      </p:sp>
      <p:sp>
        <p:nvSpPr>
          <p:cNvPr id="14" name="Text Placeholder 13"/>
          <p:cNvSpPr>
            <a:spLocks noGrp="1"/>
          </p:cNvSpPr>
          <p:nvPr>
            <p:ph type="body" sz="quarter" idx="17"/>
          </p:nvPr>
        </p:nvSpPr>
        <p:spPr>
          <a:xfrm>
            <a:off x="4963584" y="2568719"/>
            <a:ext cx="3675013" cy="2777067"/>
          </a:xfrm>
          <a:noFill/>
          <a:effectLst/>
        </p:spPr>
        <p:txBody>
          <a:bodyPr>
            <a:normAutofit/>
          </a:bodyPr>
          <a:lstStyle/>
          <a:p>
            <a:pPr>
              <a:lnSpc>
                <a:spcPct val="110000"/>
              </a:lnSpc>
              <a:spcBef>
                <a:spcPts val="1200"/>
              </a:spcBef>
              <a:spcAft>
                <a:spcPts val="1200"/>
              </a:spcAft>
              <a:buClr>
                <a:srgbClr val="DA0000"/>
              </a:buClr>
            </a:pPr>
            <a:r>
              <a:rPr lang="es-MX" sz="2500" dirty="0">
                <a:solidFill>
                  <a:sysClr val="windowText" lastClr="000000"/>
                </a:solidFill>
              </a:rPr>
              <a:t>Compromiso para crear productos con tecnología de punta, excelente desempeño y equipamiento más allá de las expectativas</a:t>
            </a:r>
            <a:endParaRPr lang="es-ES" sz="2500" dirty="0">
              <a:solidFill>
                <a:sysClr val="windowText" lastClr="000000"/>
              </a:solidFill>
            </a:endParaRPr>
          </a:p>
        </p:txBody>
      </p:sp>
    </p:spTree>
    <p:extLst>
      <p:ext uri="{BB962C8B-B14F-4D97-AF65-F5344CB8AC3E}">
        <p14:creationId xmlns:p14="http://schemas.microsoft.com/office/powerpoint/2010/main" val="29579499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66457" y="676777"/>
            <a:ext cx="2968354" cy="6175312"/>
          </a:xfrm>
          <a:prstGeom prst="rect">
            <a:avLst/>
          </a:prstGeom>
        </p:spPr>
      </p:pic>
      <p:sp>
        <p:nvSpPr>
          <p:cNvPr id="4" name="object 4"/>
          <p:cNvSpPr/>
          <p:nvPr/>
        </p:nvSpPr>
        <p:spPr>
          <a:xfrm>
            <a:off x="0" y="1"/>
            <a:ext cx="9144000" cy="1386108"/>
          </a:xfrm>
          <a:custGeom>
            <a:avLst/>
            <a:gdLst/>
            <a:ahLst/>
            <a:cxnLst/>
            <a:rect l="l" t="t" r="r" b="b"/>
            <a:pathLst>
              <a:path w="9144000" h="1584325">
                <a:moveTo>
                  <a:pt x="9144000" y="0"/>
                </a:moveTo>
                <a:lnTo>
                  <a:pt x="0" y="0"/>
                </a:lnTo>
                <a:lnTo>
                  <a:pt x="0" y="1584007"/>
                </a:lnTo>
                <a:lnTo>
                  <a:pt x="9144000" y="1584007"/>
                </a:lnTo>
                <a:lnTo>
                  <a:pt x="9144000" y="0"/>
                </a:lnTo>
                <a:close/>
              </a:path>
            </a:pathLst>
          </a:custGeom>
          <a:solidFill>
            <a:srgbClr val="E31E38"/>
          </a:solidFill>
        </p:spPr>
        <p:txBody>
          <a:bodyPr wrap="square" lIns="0" tIns="0" rIns="0" bIns="0" rtlCol="0"/>
          <a:lstStyle/>
          <a:p>
            <a:endParaRPr/>
          </a:p>
        </p:txBody>
      </p:sp>
      <p:sp>
        <p:nvSpPr>
          <p:cNvPr id="6" name="object 6"/>
          <p:cNvSpPr txBox="1">
            <a:spLocks noGrp="1"/>
          </p:cNvSpPr>
          <p:nvPr>
            <p:ph type="title"/>
          </p:nvPr>
        </p:nvSpPr>
        <p:spPr>
          <a:xfrm>
            <a:off x="628650" y="-11710"/>
            <a:ext cx="7886700" cy="1397819"/>
          </a:xfrm>
          <a:prstGeom prst="rect">
            <a:avLst/>
          </a:prstGeom>
        </p:spPr>
        <p:txBody>
          <a:bodyPr vert="horz" wrap="square" lIns="0" tIns="12700" rIns="0" bIns="0" rtlCol="0">
            <a:spAutoFit/>
          </a:bodyPr>
          <a:lstStyle/>
          <a:p>
            <a:pPr marR="5080">
              <a:lnSpc>
                <a:spcPct val="100000"/>
              </a:lnSpc>
              <a:spcBef>
                <a:spcPts val="100"/>
              </a:spcBef>
            </a:pPr>
            <a:r>
              <a:rPr lang="es-MX" sz="4500" spc="-5" dirty="0"/>
              <a:t>Innovador sistema</a:t>
            </a:r>
            <a:r>
              <a:rPr lang="es-MX" sz="4500" spc="-85" dirty="0"/>
              <a:t> </a:t>
            </a:r>
            <a:r>
              <a:rPr lang="es-MX" sz="4500" dirty="0"/>
              <a:t>de  </a:t>
            </a:r>
            <a:r>
              <a:rPr lang="es-MX" sz="4500" spc="-10" dirty="0" err="1"/>
              <a:t>infoentretenimiento</a:t>
            </a:r>
            <a:endParaRPr sz="4500" dirty="0"/>
          </a:p>
        </p:txBody>
      </p:sp>
      <p:sp>
        <p:nvSpPr>
          <p:cNvPr id="7" name="object 7"/>
          <p:cNvSpPr txBox="1"/>
          <p:nvPr/>
        </p:nvSpPr>
        <p:spPr>
          <a:xfrm>
            <a:off x="259499" y="1612371"/>
            <a:ext cx="5542915" cy="4613275"/>
          </a:xfrm>
          <a:prstGeom prst="rect">
            <a:avLst/>
          </a:prstGeom>
        </p:spPr>
        <p:txBody>
          <a:bodyPr vert="horz" wrap="square" lIns="0" tIns="12700" rIns="0" bIns="0" rtlCol="0">
            <a:spAutoFit/>
          </a:bodyPr>
          <a:lstStyle/>
          <a:p>
            <a:pPr marL="12700" marR="970280">
              <a:lnSpc>
                <a:spcPct val="100000"/>
              </a:lnSpc>
              <a:spcBef>
                <a:spcPts val="100"/>
              </a:spcBef>
            </a:pPr>
            <a:r>
              <a:rPr lang="es-MX" sz="2500" dirty="0">
                <a:solidFill>
                  <a:srgbClr val="231F20"/>
                </a:solidFill>
                <a:cs typeface="StratumGMC Regular"/>
              </a:rPr>
              <a:t>La nueva generación de GMC </a:t>
            </a:r>
            <a:r>
              <a:rPr lang="es-MX" sz="2500" dirty="0" err="1">
                <a:solidFill>
                  <a:srgbClr val="231F20"/>
                </a:solidFill>
                <a:cs typeface="StratumGMC Regular"/>
              </a:rPr>
              <a:t>Yukon</a:t>
            </a:r>
            <a:r>
              <a:rPr lang="es-MX" sz="2500" dirty="0">
                <a:solidFill>
                  <a:srgbClr val="231F20"/>
                </a:solidFill>
                <a:cs typeface="StratumGMC Regular"/>
              </a:rPr>
              <a:t>  </a:t>
            </a:r>
            <a:r>
              <a:rPr lang="es-MX" sz="2500" dirty="0" err="1">
                <a:solidFill>
                  <a:srgbClr val="231F20"/>
                </a:solidFill>
                <a:cs typeface="StratumGMC Regular"/>
              </a:rPr>
              <a:t>Denali</a:t>
            </a:r>
            <a:r>
              <a:rPr lang="es-MX" sz="2500" dirty="0">
                <a:solidFill>
                  <a:srgbClr val="231F20"/>
                </a:solidFill>
                <a:cs typeface="StratumGMC Regular"/>
              </a:rPr>
              <a:t> incorpora un sistema de  </a:t>
            </a:r>
            <a:r>
              <a:rPr lang="es-MX" sz="2500" spc="-5" dirty="0" err="1">
                <a:solidFill>
                  <a:srgbClr val="231F20"/>
                </a:solidFill>
                <a:cs typeface="StratumGMC Regular"/>
              </a:rPr>
              <a:t>Infoentretenimiento</a:t>
            </a:r>
            <a:r>
              <a:rPr lang="es-MX" sz="2500" spc="-5" dirty="0">
                <a:solidFill>
                  <a:srgbClr val="231F20"/>
                </a:solidFill>
                <a:cs typeface="StratumGMC Regular"/>
              </a:rPr>
              <a:t> </a:t>
            </a:r>
            <a:r>
              <a:rPr lang="es-MX" sz="2500" dirty="0">
                <a:solidFill>
                  <a:srgbClr val="231F20"/>
                </a:solidFill>
                <a:cs typeface="StratumGMC Regular"/>
              </a:rPr>
              <a:t>con:</a:t>
            </a:r>
            <a:endParaRPr lang="es-MX" sz="2500" dirty="0">
              <a:cs typeface="StratumGMC Regular"/>
            </a:endParaRPr>
          </a:p>
          <a:p>
            <a:pPr marL="435609" marR="363220" indent="-228600">
              <a:lnSpc>
                <a:spcPct val="100000"/>
              </a:lnSpc>
              <a:spcBef>
                <a:spcPts val="120"/>
              </a:spcBef>
              <a:buClr>
                <a:srgbClr val="DD0116"/>
              </a:buClr>
              <a:buChar char="•"/>
              <a:tabLst>
                <a:tab pos="436245" algn="l"/>
              </a:tabLst>
            </a:pPr>
            <a:r>
              <a:rPr lang="es-MX" sz="2500" spc="-5" dirty="0">
                <a:solidFill>
                  <a:srgbClr val="231F20"/>
                </a:solidFill>
                <a:cs typeface="StratumGMC Regular"/>
              </a:rPr>
              <a:t>Pantalla </a:t>
            </a:r>
            <a:r>
              <a:rPr lang="es-MX" sz="2500" dirty="0">
                <a:solidFill>
                  <a:srgbClr val="231F20"/>
                </a:solidFill>
                <a:cs typeface="StratumGMC Regular"/>
              </a:rPr>
              <a:t>táctil a color de 10.2” de</a:t>
            </a:r>
            <a:r>
              <a:rPr lang="es-MX" sz="2500" spc="-80" dirty="0">
                <a:solidFill>
                  <a:srgbClr val="231F20"/>
                </a:solidFill>
                <a:cs typeface="StratumGMC Regular"/>
              </a:rPr>
              <a:t> </a:t>
            </a:r>
            <a:r>
              <a:rPr lang="es-MX" sz="2500" dirty="0">
                <a:solidFill>
                  <a:srgbClr val="231F20"/>
                </a:solidFill>
                <a:cs typeface="StratumGMC Regular"/>
              </a:rPr>
              <a:t>alta  </a:t>
            </a:r>
            <a:r>
              <a:rPr lang="es-MX" sz="2500" spc="-5" dirty="0">
                <a:solidFill>
                  <a:srgbClr val="231F20"/>
                </a:solidFill>
                <a:cs typeface="StratumGMC Regular"/>
              </a:rPr>
              <a:t>resolución</a:t>
            </a:r>
            <a:endParaRPr lang="es-MX" sz="2500" dirty="0">
              <a:cs typeface="StratumGMC Regular"/>
            </a:endParaRPr>
          </a:p>
          <a:p>
            <a:pPr marL="435609" indent="-229235">
              <a:lnSpc>
                <a:spcPct val="100000"/>
              </a:lnSpc>
              <a:buClr>
                <a:srgbClr val="DD0116"/>
              </a:buClr>
              <a:buChar char="•"/>
              <a:tabLst>
                <a:tab pos="436245" algn="l"/>
              </a:tabLst>
            </a:pPr>
            <a:r>
              <a:rPr lang="es-MX" sz="2500" spc="-5" dirty="0">
                <a:solidFill>
                  <a:srgbClr val="231F20"/>
                </a:solidFill>
                <a:cs typeface="StratumGMC Regular"/>
              </a:rPr>
              <a:t>Interfaz increíblemente</a:t>
            </a:r>
            <a:r>
              <a:rPr lang="es-MX" sz="2500" spc="5" dirty="0">
                <a:solidFill>
                  <a:srgbClr val="231F20"/>
                </a:solidFill>
                <a:cs typeface="StratumGMC Regular"/>
              </a:rPr>
              <a:t> </a:t>
            </a:r>
            <a:r>
              <a:rPr lang="es-MX" sz="2500" spc="-10" dirty="0">
                <a:solidFill>
                  <a:srgbClr val="231F20"/>
                </a:solidFill>
                <a:cs typeface="StratumGMC Regular"/>
              </a:rPr>
              <a:t>responsiva</a:t>
            </a:r>
            <a:endParaRPr lang="es-MX" sz="2500" dirty="0">
              <a:cs typeface="StratumGMC Regular"/>
            </a:endParaRPr>
          </a:p>
          <a:p>
            <a:pPr marL="435609" marR="5080" indent="-228600">
              <a:lnSpc>
                <a:spcPct val="100000"/>
              </a:lnSpc>
              <a:buClr>
                <a:srgbClr val="DD0116"/>
              </a:buClr>
              <a:buChar char="•"/>
              <a:tabLst>
                <a:tab pos="436245" algn="l"/>
              </a:tabLst>
            </a:pPr>
            <a:r>
              <a:rPr lang="es-MX" sz="2500" spc="-5" dirty="0">
                <a:solidFill>
                  <a:srgbClr val="231F20"/>
                </a:solidFill>
                <a:cs typeface="StratumGMC Regular"/>
              </a:rPr>
              <a:t>Bluetooth® </a:t>
            </a:r>
            <a:r>
              <a:rPr lang="es-MX" sz="2500" dirty="0">
                <a:solidFill>
                  <a:srgbClr val="231F20"/>
                </a:solidFill>
                <a:cs typeface="StratumGMC Regular"/>
              </a:rPr>
              <a:t>para conectar 2</a:t>
            </a:r>
            <a:r>
              <a:rPr lang="es-MX" sz="2500" spc="-25" dirty="0">
                <a:solidFill>
                  <a:srgbClr val="231F20"/>
                </a:solidFill>
                <a:cs typeface="StratumGMC Regular"/>
              </a:rPr>
              <a:t> </a:t>
            </a:r>
            <a:r>
              <a:rPr lang="es-MX" sz="2500" spc="-5" dirty="0">
                <a:solidFill>
                  <a:srgbClr val="231F20"/>
                </a:solidFill>
                <a:cs typeface="StratumGMC Regular"/>
              </a:rPr>
              <a:t>dispositivos  </a:t>
            </a:r>
            <a:r>
              <a:rPr lang="es-MX" sz="2500" dirty="0">
                <a:solidFill>
                  <a:srgbClr val="231F20"/>
                </a:solidFill>
                <a:cs typeface="StratumGMC Regular"/>
              </a:rPr>
              <a:t>al mismo</a:t>
            </a:r>
            <a:r>
              <a:rPr lang="es-MX" sz="2500" spc="-5" dirty="0">
                <a:solidFill>
                  <a:srgbClr val="231F20"/>
                </a:solidFill>
                <a:cs typeface="StratumGMC Regular"/>
              </a:rPr>
              <a:t> </a:t>
            </a:r>
            <a:r>
              <a:rPr lang="es-MX" sz="2500" dirty="0">
                <a:solidFill>
                  <a:srgbClr val="231F20"/>
                </a:solidFill>
                <a:cs typeface="StratumGMC Regular"/>
              </a:rPr>
              <a:t>tiempo</a:t>
            </a:r>
            <a:endParaRPr lang="es-MX" sz="2500" dirty="0">
              <a:cs typeface="StratumGMC Regular"/>
            </a:endParaRPr>
          </a:p>
          <a:p>
            <a:pPr marL="435609" indent="-229235">
              <a:lnSpc>
                <a:spcPct val="100000"/>
              </a:lnSpc>
              <a:buClr>
                <a:srgbClr val="DD0116"/>
              </a:buClr>
              <a:buChar char="•"/>
              <a:tabLst>
                <a:tab pos="436245" algn="l"/>
              </a:tabLst>
            </a:pPr>
            <a:r>
              <a:rPr lang="es-MX" sz="2500" dirty="0" err="1">
                <a:solidFill>
                  <a:srgbClr val="231F20"/>
                </a:solidFill>
                <a:cs typeface="StratumGMC Regular"/>
              </a:rPr>
              <a:t>OnStar</a:t>
            </a:r>
            <a:r>
              <a:rPr lang="es-MX" sz="2500" dirty="0">
                <a:solidFill>
                  <a:srgbClr val="231F20"/>
                </a:solidFill>
                <a:cs typeface="StratumGMC Regular"/>
              </a:rPr>
              <a:t>® 4G </a:t>
            </a:r>
            <a:r>
              <a:rPr lang="es-MX" sz="2500" spc="-80" dirty="0">
                <a:solidFill>
                  <a:srgbClr val="231F20"/>
                </a:solidFill>
                <a:cs typeface="StratumGMC Regular"/>
              </a:rPr>
              <a:t>LTE </a:t>
            </a:r>
            <a:r>
              <a:rPr lang="es-MX" sz="2500" dirty="0">
                <a:solidFill>
                  <a:srgbClr val="231F20"/>
                </a:solidFill>
                <a:cs typeface="StratumGMC Regular"/>
              </a:rPr>
              <a:t>con</a:t>
            </a:r>
            <a:r>
              <a:rPr lang="es-MX" sz="2500" spc="65" dirty="0">
                <a:solidFill>
                  <a:srgbClr val="231F20"/>
                </a:solidFill>
                <a:cs typeface="StratumGMC Regular"/>
              </a:rPr>
              <a:t> </a:t>
            </a:r>
            <a:r>
              <a:rPr lang="es-MX" sz="2500" dirty="0" err="1">
                <a:solidFill>
                  <a:srgbClr val="231F20"/>
                </a:solidFill>
                <a:cs typeface="StratumGMC Regular"/>
              </a:rPr>
              <a:t>Wi</a:t>
            </a:r>
            <a:r>
              <a:rPr lang="es-MX" sz="2500" dirty="0">
                <a:solidFill>
                  <a:srgbClr val="231F20"/>
                </a:solidFill>
                <a:cs typeface="StratumGMC Regular"/>
              </a:rPr>
              <a:t>-Fi®</a:t>
            </a:r>
            <a:endParaRPr lang="es-MX" sz="2500" dirty="0">
              <a:cs typeface="StratumGMC Regular"/>
            </a:endParaRPr>
          </a:p>
          <a:p>
            <a:pPr marL="435609" marR="232410" indent="-228600">
              <a:lnSpc>
                <a:spcPct val="100000"/>
              </a:lnSpc>
              <a:buClr>
                <a:srgbClr val="DD0116"/>
              </a:buClr>
              <a:buChar char="•"/>
              <a:tabLst>
                <a:tab pos="436245" algn="l"/>
              </a:tabLst>
            </a:pPr>
            <a:r>
              <a:rPr lang="es-MX" sz="2500" spc="-5" dirty="0">
                <a:solidFill>
                  <a:srgbClr val="231F20"/>
                </a:solidFill>
                <a:cs typeface="StratumGMC Regular"/>
              </a:rPr>
              <a:t>Reconocimiento </a:t>
            </a:r>
            <a:r>
              <a:rPr lang="es-MX" sz="2500" dirty="0">
                <a:solidFill>
                  <a:srgbClr val="231F20"/>
                </a:solidFill>
                <a:cs typeface="StratumGMC Regular"/>
              </a:rPr>
              <a:t>de </a:t>
            </a:r>
            <a:r>
              <a:rPr lang="es-MX" sz="2500" spc="-10" dirty="0">
                <a:solidFill>
                  <a:srgbClr val="231F20"/>
                </a:solidFill>
                <a:cs typeface="StratumGMC Regular"/>
              </a:rPr>
              <a:t>voz </a:t>
            </a:r>
            <a:r>
              <a:rPr lang="es-MX" sz="2500" dirty="0">
                <a:solidFill>
                  <a:srgbClr val="231F20"/>
                </a:solidFill>
                <a:cs typeface="StratumGMC Regular"/>
              </a:rPr>
              <a:t>con </a:t>
            </a:r>
            <a:r>
              <a:rPr lang="es-MX" sz="2500" dirty="0" err="1">
                <a:solidFill>
                  <a:srgbClr val="231F20"/>
                </a:solidFill>
                <a:cs typeface="StratumGMC Regular"/>
              </a:rPr>
              <a:t>Siri</a:t>
            </a:r>
            <a:r>
              <a:rPr lang="es-MX" sz="2500" dirty="0">
                <a:solidFill>
                  <a:srgbClr val="231F20"/>
                </a:solidFill>
                <a:cs typeface="StratumGMC Regular"/>
              </a:rPr>
              <a:t>®</a:t>
            </a:r>
            <a:r>
              <a:rPr lang="es-MX" sz="2500" spc="-50" dirty="0">
                <a:solidFill>
                  <a:srgbClr val="231F20"/>
                </a:solidFill>
                <a:cs typeface="StratumGMC Regular"/>
              </a:rPr>
              <a:t> </a:t>
            </a:r>
            <a:r>
              <a:rPr lang="es-MX" sz="2500" spc="-10" dirty="0" err="1">
                <a:solidFill>
                  <a:srgbClr val="231F20"/>
                </a:solidFill>
                <a:cs typeface="StratumGMC Regular"/>
              </a:rPr>
              <a:t>Eyes</a:t>
            </a:r>
            <a:r>
              <a:rPr lang="es-MX" sz="2500" spc="-10" dirty="0">
                <a:solidFill>
                  <a:srgbClr val="231F20"/>
                </a:solidFill>
                <a:cs typeface="StratumGMC Regular"/>
              </a:rPr>
              <a:t>  </a:t>
            </a:r>
            <a:r>
              <a:rPr lang="es-MX" sz="2500" spc="-15" dirty="0">
                <a:solidFill>
                  <a:srgbClr val="231F20"/>
                </a:solidFill>
                <a:cs typeface="StratumGMC Regular"/>
              </a:rPr>
              <a:t>Free</a:t>
            </a:r>
            <a:endParaRPr lang="es-MX" sz="2500" dirty="0">
              <a:cs typeface="StratumGMC Regular"/>
            </a:endParaRPr>
          </a:p>
          <a:p>
            <a:pPr marL="435609" indent="-229235">
              <a:lnSpc>
                <a:spcPct val="100000"/>
              </a:lnSpc>
              <a:buClr>
                <a:srgbClr val="DD0116"/>
              </a:buClr>
              <a:buChar char="•"/>
              <a:tabLst>
                <a:tab pos="436245" algn="l"/>
              </a:tabLst>
            </a:pPr>
            <a:r>
              <a:rPr lang="es-MX" sz="2500" dirty="0">
                <a:solidFill>
                  <a:srgbClr val="231F20"/>
                </a:solidFill>
                <a:cs typeface="StratumGMC Regular"/>
              </a:rPr>
              <a:t>Mapas de</a:t>
            </a:r>
            <a:r>
              <a:rPr lang="es-MX" sz="2500" spc="-10" dirty="0">
                <a:solidFill>
                  <a:srgbClr val="231F20"/>
                </a:solidFill>
                <a:cs typeface="StratumGMC Regular"/>
              </a:rPr>
              <a:t> </a:t>
            </a:r>
            <a:r>
              <a:rPr lang="es-MX" sz="2500" spc="-5" dirty="0">
                <a:solidFill>
                  <a:srgbClr val="231F20"/>
                </a:solidFill>
                <a:cs typeface="StratumGMC Regular"/>
              </a:rPr>
              <a:t>navegación</a:t>
            </a:r>
            <a:endParaRPr lang="es-MX" sz="2500" dirty="0">
              <a:cs typeface="StratumGMC Regula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19451137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1596" y="1578428"/>
            <a:ext cx="4291519" cy="5279571"/>
          </a:xfrm>
          <a:prstGeom prst="rect">
            <a:avLst/>
          </a:prstGeom>
        </p:spPr>
      </p:pic>
      <p:sp>
        <p:nvSpPr>
          <p:cNvPr id="2" name="object 2"/>
          <p:cNvSpPr/>
          <p:nvPr/>
        </p:nvSpPr>
        <p:spPr>
          <a:xfrm>
            <a:off x="0" y="0"/>
            <a:ext cx="9144000" cy="1584325"/>
          </a:xfrm>
          <a:custGeom>
            <a:avLst/>
            <a:gdLst/>
            <a:ahLst/>
            <a:cxnLst/>
            <a:rect l="l" t="t" r="r" b="b"/>
            <a:pathLst>
              <a:path w="9144000" h="1584325">
                <a:moveTo>
                  <a:pt x="9144000" y="0"/>
                </a:moveTo>
                <a:lnTo>
                  <a:pt x="0" y="0"/>
                </a:lnTo>
                <a:lnTo>
                  <a:pt x="0" y="1584007"/>
                </a:lnTo>
                <a:lnTo>
                  <a:pt x="9144000" y="1584007"/>
                </a:lnTo>
                <a:lnTo>
                  <a:pt x="9144000" y="0"/>
                </a:lnTo>
                <a:close/>
              </a:path>
            </a:pathLst>
          </a:custGeom>
          <a:solidFill>
            <a:srgbClr val="E31E38"/>
          </a:solidFill>
        </p:spPr>
        <p:txBody>
          <a:bodyPr wrap="square" lIns="0" tIns="0" rIns="0" bIns="0" rtlCol="0"/>
          <a:lstStyle/>
          <a:p>
            <a:endParaRPr/>
          </a:p>
        </p:txBody>
      </p:sp>
      <p:sp>
        <p:nvSpPr>
          <p:cNvPr id="4" name="object 4"/>
          <p:cNvSpPr txBox="1">
            <a:spLocks noGrp="1"/>
          </p:cNvSpPr>
          <p:nvPr>
            <p:ph type="title"/>
          </p:nvPr>
        </p:nvSpPr>
        <p:spPr>
          <a:xfrm>
            <a:off x="259499" y="143848"/>
            <a:ext cx="7053580" cy="1397000"/>
          </a:xfrm>
          <a:prstGeom prst="rect">
            <a:avLst/>
          </a:prstGeom>
        </p:spPr>
        <p:txBody>
          <a:bodyPr vert="horz" wrap="square" lIns="0" tIns="12700" rIns="0" bIns="0" rtlCol="0">
            <a:spAutoFit/>
          </a:bodyPr>
          <a:lstStyle/>
          <a:p>
            <a:pPr marL="12700" marR="5080">
              <a:lnSpc>
                <a:spcPct val="100000"/>
              </a:lnSpc>
              <a:spcBef>
                <a:spcPts val="100"/>
              </a:spcBef>
            </a:pPr>
            <a:r>
              <a:rPr sz="4500" spc="-5" dirty="0"/>
              <a:t>Sistema </a:t>
            </a:r>
            <a:r>
              <a:rPr sz="4500" dirty="0"/>
              <a:t>de sonido BOSE®  con 14 bocinas y</a:t>
            </a:r>
            <a:r>
              <a:rPr sz="4500" spc="-235" dirty="0"/>
              <a:t> </a:t>
            </a:r>
            <a:r>
              <a:rPr sz="4500" dirty="0"/>
              <a:t>amplificador</a:t>
            </a:r>
            <a:endParaRPr sz="4500"/>
          </a:p>
        </p:txBody>
      </p:sp>
      <p:sp>
        <p:nvSpPr>
          <p:cNvPr id="5" name="object 5"/>
          <p:cNvSpPr txBox="1"/>
          <p:nvPr/>
        </p:nvSpPr>
        <p:spPr>
          <a:xfrm>
            <a:off x="259499" y="2503416"/>
            <a:ext cx="4360545" cy="3026470"/>
          </a:xfrm>
          <a:prstGeom prst="rect">
            <a:avLst/>
          </a:prstGeom>
        </p:spPr>
        <p:txBody>
          <a:bodyPr vert="horz" wrap="square" lIns="0" tIns="12700" rIns="0" bIns="0" rtlCol="0">
            <a:spAutoFit/>
          </a:bodyPr>
          <a:lstStyle/>
          <a:p>
            <a:pPr marL="12700" marR="972185">
              <a:lnSpc>
                <a:spcPct val="100000"/>
              </a:lnSpc>
              <a:spcBef>
                <a:spcPts val="100"/>
              </a:spcBef>
            </a:pPr>
            <a:r>
              <a:rPr lang="es-MX" sz="2500" spc="-40" dirty="0" err="1">
                <a:solidFill>
                  <a:srgbClr val="231F20"/>
                </a:solidFill>
                <a:cs typeface="StratumGMC Regular"/>
              </a:rPr>
              <a:t>Yukon</a:t>
            </a:r>
            <a:r>
              <a:rPr lang="es-MX" sz="2500" spc="-40" dirty="0">
                <a:solidFill>
                  <a:srgbClr val="231F20"/>
                </a:solidFill>
                <a:cs typeface="StratumGMC Regular"/>
              </a:rPr>
              <a:t> </a:t>
            </a:r>
            <a:r>
              <a:rPr lang="es-MX" sz="2500" dirty="0" err="1">
                <a:solidFill>
                  <a:srgbClr val="231F20"/>
                </a:solidFill>
                <a:cs typeface="StratumGMC Regular"/>
              </a:rPr>
              <a:t>Denali</a:t>
            </a:r>
            <a:r>
              <a:rPr lang="es-MX" sz="2500" dirty="0">
                <a:solidFill>
                  <a:srgbClr val="231F20"/>
                </a:solidFill>
                <a:cs typeface="StratumGMC Regular"/>
              </a:rPr>
              <a:t> incorpora un  sistema de sonido</a:t>
            </a:r>
            <a:r>
              <a:rPr lang="es-MX" sz="2500" spc="-100" dirty="0">
                <a:solidFill>
                  <a:srgbClr val="231F20"/>
                </a:solidFill>
                <a:cs typeface="StratumGMC Regular"/>
              </a:rPr>
              <a:t> </a:t>
            </a:r>
            <a:r>
              <a:rPr lang="es-MX" sz="2500" dirty="0">
                <a:solidFill>
                  <a:srgbClr val="231F20"/>
                </a:solidFill>
                <a:cs typeface="StratumGMC Regular"/>
              </a:rPr>
              <a:t>BOSE®:</a:t>
            </a:r>
            <a:endParaRPr lang="es-MX" sz="2500" dirty="0">
              <a:cs typeface="StratumGMC Regular"/>
            </a:endParaRPr>
          </a:p>
          <a:p>
            <a:pPr marL="368300" indent="-228600">
              <a:lnSpc>
                <a:spcPct val="100000"/>
              </a:lnSpc>
              <a:spcBef>
                <a:spcPts val="470"/>
              </a:spcBef>
              <a:buClr>
                <a:srgbClr val="DD0116"/>
              </a:buClr>
              <a:buChar char="•"/>
              <a:tabLst>
                <a:tab pos="368300" algn="l"/>
              </a:tabLst>
            </a:pPr>
            <a:r>
              <a:rPr lang="es-MX" sz="2500" dirty="0">
                <a:solidFill>
                  <a:srgbClr val="231F20"/>
                </a:solidFill>
                <a:cs typeface="StratumGMC Regular"/>
              </a:rPr>
              <a:t>14</a:t>
            </a:r>
            <a:r>
              <a:rPr lang="es-MX" sz="2500" spc="-5" dirty="0">
                <a:solidFill>
                  <a:srgbClr val="231F20"/>
                </a:solidFill>
                <a:cs typeface="StratumGMC Regular"/>
              </a:rPr>
              <a:t> </a:t>
            </a:r>
            <a:r>
              <a:rPr lang="es-MX" sz="2500" dirty="0">
                <a:solidFill>
                  <a:srgbClr val="231F20"/>
                </a:solidFill>
                <a:cs typeface="StratumGMC Regular"/>
              </a:rPr>
              <a:t>bocinas</a:t>
            </a:r>
            <a:endParaRPr lang="es-MX" sz="2500" dirty="0">
              <a:cs typeface="StratumGMC Regular"/>
            </a:endParaRPr>
          </a:p>
          <a:p>
            <a:pPr marL="368300" indent="-228600">
              <a:lnSpc>
                <a:spcPct val="100000"/>
              </a:lnSpc>
              <a:spcBef>
                <a:spcPts val="1000"/>
              </a:spcBef>
              <a:buClr>
                <a:srgbClr val="DD0116"/>
              </a:buClr>
              <a:buChar char="•"/>
              <a:tabLst>
                <a:tab pos="368300" algn="l"/>
              </a:tabLst>
            </a:pPr>
            <a:r>
              <a:rPr lang="es-MX" sz="2500" dirty="0">
                <a:solidFill>
                  <a:srgbClr val="231F20"/>
                </a:solidFill>
                <a:cs typeface="StratumGMC Regular"/>
              </a:rPr>
              <a:t>Amplificador</a:t>
            </a:r>
            <a:endParaRPr lang="es-MX" sz="2500" dirty="0">
              <a:cs typeface="StratumGMC Regular"/>
            </a:endParaRPr>
          </a:p>
          <a:p>
            <a:pPr marL="368300" marR="5080" indent="-228600">
              <a:lnSpc>
                <a:spcPct val="100000"/>
              </a:lnSpc>
              <a:spcBef>
                <a:spcPts val="1000"/>
              </a:spcBef>
              <a:buClr>
                <a:srgbClr val="DD0116"/>
              </a:buClr>
              <a:buChar char="•"/>
              <a:tabLst>
                <a:tab pos="368300" algn="l"/>
              </a:tabLst>
            </a:pPr>
            <a:r>
              <a:rPr lang="es-MX" sz="2500" dirty="0">
                <a:solidFill>
                  <a:srgbClr val="231F20"/>
                </a:solidFill>
                <a:cs typeface="StratumGMC Regular"/>
              </a:rPr>
              <a:t>Active </a:t>
            </a:r>
            <a:r>
              <a:rPr lang="es-MX" sz="2500" dirty="0" err="1">
                <a:solidFill>
                  <a:srgbClr val="231F20"/>
                </a:solidFill>
                <a:cs typeface="StratumGMC Regular"/>
              </a:rPr>
              <a:t>Noise</a:t>
            </a:r>
            <a:r>
              <a:rPr lang="es-MX" sz="2500" dirty="0">
                <a:solidFill>
                  <a:srgbClr val="231F20"/>
                </a:solidFill>
                <a:cs typeface="StratumGMC Regular"/>
              </a:rPr>
              <a:t> </a:t>
            </a:r>
            <a:r>
              <a:rPr lang="es-MX" sz="2500" dirty="0" err="1">
                <a:solidFill>
                  <a:srgbClr val="231F20"/>
                </a:solidFill>
                <a:cs typeface="StratumGMC Regular"/>
              </a:rPr>
              <a:t>Cancellation</a:t>
            </a:r>
            <a:r>
              <a:rPr lang="es-MX" sz="2500" dirty="0">
                <a:solidFill>
                  <a:srgbClr val="231F20"/>
                </a:solidFill>
                <a:cs typeface="StratumGMC Regular"/>
              </a:rPr>
              <a:t> (Sistema </a:t>
            </a:r>
            <a:r>
              <a:rPr lang="es-MX" sz="2500" spc="-15" dirty="0">
                <a:solidFill>
                  <a:srgbClr val="231F20"/>
                </a:solidFill>
                <a:cs typeface="StratumGMC Regular"/>
              </a:rPr>
              <a:t>Activo </a:t>
            </a:r>
            <a:r>
              <a:rPr lang="es-MX" sz="2500" dirty="0">
                <a:solidFill>
                  <a:srgbClr val="231F20"/>
                </a:solidFill>
                <a:cs typeface="StratumGMC Regular"/>
              </a:rPr>
              <a:t>de</a:t>
            </a:r>
            <a:r>
              <a:rPr lang="es-MX" sz="2500" spc="-75" dirty="0">
                <a:solidFill>
                  <a:srgbClr val="231F20"/>
                </a:solidFill>
                <a:cs typeface="StratumGMC Regular"/>
              </a:rPr>
              <a:t> </a:t>
            </a:r>
            <a:r>
              <a:rPr lang="es-MX" sz="2500" dirty="0">
                <a:solidFill>
                  <a:srgbClr val="231F20"/>
                </a:solidFill>
                <a:cs typeface="StratumGMC Regular"/>
              </a:rPr>
              <a:t>Cancelación  de</a:t>
            </a:r>
            <a:r>
              <a:rPr lang="es-MX" sz="2500" spc="-5" dirty="0">
                <a:solidFill>
                  <a:srgbClr val="231F20"/>
                </a:solidFill>
                <a:cs typeface="StratumGMC Regular"/>
              </a:rPr>
              <a:t> </a:t>
            </a:r>
            <a:r>
              <a:rPr lang="es-MX" sz="2500" dirty="0">
                <a:solidFill>
                  <a:srgbClr val="231F20"/>
                </a:solidFill>
                <a:cs typeface="StratumGMC Regular"/>
              </a:rPr>
              <a:t>Sonido)</a:t>
            </a:r>
            <a:endParaRPr lang="es-MX" sz="2500" dirty="0">
              <a:cs typeface="StratumGMC Regular"/>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6761705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7986"/>
            <a:chOff x="0" y="0"/>
            <a:chExt cx="9144000" cy="6857986"/>
          </a:xfrm>
        </p:grpSpPr>
        <p:sp>
          <p:nvSpPr>
            <p:cNvPr id="3" name="object 3"/>
            <p:cNvSpPr/>
            <p:nvPr/>
          </p:nvSpPr>
          <p:spPr>
            <a:xfrm>
              <a:off x="0" y="971981"/>
              <a:ext cx="3525574" cy="5886005"/>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21637" y="2137436"/>
              <a:ext cx="3469707" cy="2528518"/>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grpSp>
      <p:sp>
        <p:nvSpPr>
          <p:cNvPr id="7" name="object 7"/>
          <p:cNvSpPr txBox="1">
            <a:spLocks noGrp="1"/>
          </p:cNvSpPr>
          <p:nvPr>
            <p:ph type="title"/>
          </p:nvPr>
        </p:nvSpPr>
        <p:spPr>
          <a:xfrm>
            <a:off x="259499" y="143848"/>
            <a:ext cx="7490459" cy="711200"/>
          </a:xfrm>
          <a:prstGeom prst="rect">
            <a:avLst/>
          </a:prstGeom>
        </p:spPr>
        <p:txBody>
          <a:bodyPr vert="horz" wrap="square" lIns="0" tIns="12700" rIns="0" bIns="0" rtlCol="0">
            <a:spAutoFit/>
          </a:bodyPr>
          <a:lstStyle/>
          <a:p>
            <a:pPr marL="12700">
              <a:lnSpc>
                <a:spcPct val="100000"/>
              </a:lnSpc>
              <a:spcBef>
                <a:spcPts val="100"/>
              </a:spcBef>
            </a:pPr>
            <a:r>
              <a:rPr sz="4500" spc="-5" dirty="0"/>
              <a:t>Sistema </a:t>
            </a:r>
            <a:r>
              <a:rPr sz="4500" spc="-10" dirty="0"/>
              <a:t>avanzado </a:t>
            </a:r>
            <a:r>
              <a:rPr sz="4500" dirty="0"/>
              <a:t>de</a:t>
            </a:r>
            <a:r>
              <a:rPr sz="4500" spc="-10" dirty="0"/>
              <a:t> remolque</a:t>
            </a:r>
            <a:endParaRPr sz="4500"/>
          </a:p>
        </p:txBody>
      </p:sp>
      <p:sp>
        <p:nvSpPr>
          <p:cNvPr id="8" name="object 8"/>
          <p:cNvSpPr txBox="1"/>
          <p:nvPr/>
        </p:nvSpPr>
        <p:spPr>
          <a:xfrm>
            <a:off x="3691830" y="1164205"/>
            <a:ext cx="5385668" cy="5116785"/>
          </a:xfrm>
          <a:prstGeom prst="rect">
            <a:avLst/>
          </a:prstGeom>
        </p:spPr>
        <p:txBody>
          <a:bodyPr vert="horz" wrap="square" lIns="0" tIns="12700" rIns="0" bIns="0" rtlCol="0">
            <a:spAutoFit/>
          </a:bodyPr>
          <a:lstStyle/>
          <a:p>
            <a:pPr marL="12700" marR="330200">
              <a:lnSpc>
                <a:spcPct val="100000"/>
              </a:lnSpc>
              <a:spcBef>
                <a:spcPts val="100"/>
              </a:spcBef>
            </a:pPr>
            <a:r>
              <a:rPr lang="es-MX" sz="2500" dirty="0">
                <a:solidFill>
                  <a:srgbClr val="231F20"/>
                </a:solidFill>
                <a:cs typeface="StratumGMC Regular"/>
              </a:rPr>
              <a:t>Este sistema funciona </a:t>
            </a:r>
            <a:r>
              <a:rPr lang="es-MX" sz="2500" spc="-5" dirty="0">
                <a:solidFill>
                  <a:srgbClr val="231F20"/>
                </a:solidFill>
                <a:cs typeface="StratumGMC Regular"/>
              </a:rPr>
              <a:t>dentro  </a:t>
            </a:r>
            <a:r>
              <a:rPr lang="es-MX" sz="2500" dirty="0">
                <a:solidFill>
                  <a:srgbClr val="231F20"/>
                </a:solidFill>
                <a:cs typeface="StratumGMC Regular"/>
              </a:rPr>
              <a:t>de la </a:t>
            </a:r>
            <a:r>
              <a:rPr lang="es-MX" sz="2500" spc="-5" dirty="0">
                <a:solidFill>
                  <a:srgbClr val="231F20"/>
                </a:solidFill>
                <a:cs typeface="StratumGMC Regular"/>
              </a:rPr>
              <a:t>interfaz </a:t>
            </a:r>
            <a:r>
              <a:rPr lang="es-MX" sz="2500" dirty="0">
                <a:solidFill>
                  <a:srgbClr val="231F20"/>
                </a:solidFill>
                <a:cs typeface="StratumGMC Regular"/>
              </a:rPr>
              <a:t>de la pantalla</a:t>
            </a:r>
            <a:r>
              <a:rPr lang="es-MX" sz="2500" spc="-85" dirty="0">
                <a:solidFill>
                  <a:srgbClr val="231F20"/>
                </a:solidFill>
                <a:cs typeface="StratumGMC Regular"/>
              </a:rPr>
              <a:t> </a:t>
            </a:r>
            <a:r>
              <a:rPr lang="es-MX" sz="2500" dirty="0">
                <a:solidFill>
                  <a:srgbClr val="231F20"/>
                </a:solidFill>
                <a:cs typeface="StratumGMC Regular"/>
              </a:rPr>
              <a:t>de</a:t>
            </a:r>
            <a:endParaRPr lang="es-MX" sz="2500" dirty="0">
              <a:cs typeface="StratumGMC Regular"/>
            </a:endParaRPr>
          </a:p>
          <a:p>
            <a:pPr marL="12700" marR="5080">
              <a:lnSpc>
                <a:spcPct val="100000"/>
              </a:lnSpc>
            </a:pPr>
            <a:r>
              <a:rPr lang="es-MX" sz="2500" spc="-5" dirty="0" err="1">
                <a:solidFill>
                  <a:srgbClr val="231F20"/>
                </a:solidFill>
                <a:cs typeface="StratumGMC Regular"/>
              </a:rPr>
              <a:t>Infoentretenimiento</a:t>
            </a:r>
            <a:r>
              <a:rPr lang="es-MX" sz="2500" spc="-5" dirty="0">
                <a:solidFill>
                  <a:srgbClr val="231F20"/>
                </a:solidFill>
                <a:cs typeface="StratumGMC Regular"/>
              </a:rPr>
              <a:t> </a:t>
            </a:r>
            <a:r>
              <a:rPr lang="es-MX" sz="2500" dirty="0">
                <a:solidFill>
                  <a:srgbClr val="231F20"/>
                </a:solidFill>
                <a:cs typeface="StratumGMC Regular"/>
              </a:rPr>
              <a:t>con el</a:t>
            </a:r>
            <a:r>
              <a:rPr lang="es-MX" sz="2500" spc="-90" dirty="0">
                <a:solidFill>
                  <a:srgbClr val="231F20"/>
                </a:solidFill>
                <a:cs typeface="StratumGMC Regular"/>
              </a:rPr>
              <a:t> </a:t>
            </a:r>
            <a:r>
              <a:rPr lang="es-MX" sz="2500" dirty="0">
                <a:solidFill>
                  <a:srgbClr val="231F20"/>
                </a:solidFill>
                <a:cs typeface="StratumGMC Regular"/>
              </a:rPr>
              <a:t>ícono  </a:t>
            </a:r>
            <a:r>
              <a:rPr lang="es-MX" sz="2500" spc="-10" dirty="0">
                <a:solidFill>
                  <a:srgbClr val="231F20"/>
                </a:solidFill>
                <a:cs typeface="StratumGMC Regular"/>
              </a:rPr>
              <a:t>“Remolcar”.</a:t>
            </a:r>
            <a:endParaRPr lang="es-MX" sz="2500" dirty="0">
              <a:cs typeface="StratumGMC Regular"/>
            </a:endParaRPr>
          </a:p>
          <a:p>
            <a:pPr marL="12700">
              <a:lnSpc>
                <a:spcPts val="2535"/>
              </a:lnSpc>
            </a:pPr>
            <a:r>
              <a:rPr lang="es-MX" sz="2500" dirty="0">
                <a:solidFill>
                  <a:srgbClr val="231F20"/>
                </a:solidFill>
                <a:cs typeface="StratumGMC Regular"/>
              </a:rPr>
              <a:t>Algunas de las </a:t>
            </a:r>
            <a:r>
              <a:rPr lang="es-MX" sz="2500" spc="-5" dirty="0">
                <a:solidFill>
                  <a:srgbClr val="231F20"/>
                </a:solidFill>
                <a:cs typeface="StratumGMC Regular"/>
              </a:rPr>
              <a:t>ventajas</a:t>
            </a:r>
            <a:r>
              <a:rPr lang="es-MX" sz="2500" spc="-35" dirty="0">
                <a:solidFill>
                  <a:srgbClr val="231F20"/>
                </a:solidFill>
                <a:cs typeface="StratumGMC Regular"/>
              </a:rPr>
              <a:t> </a:t>
            </a:r>
            <a:r>
              <a:rPr lang="es-MX" sz="2500" dirty="0">
                <a:solidFill>
                  <a:srgbClr val="231F20"/>
                </a:solidFill>
                <a:cs typeface="StratumGMC Regular"/>
              </a:rPr>
              <a:t>son:</a:t>
            </a:r>
            <a:endParaRPr lang="es-MX" sz="2500" dirty="0">
              <a:cs typeface="StratumGMC Regular"/>
            </a:endParaRPr>
          </a:p>
          <a:p>
            <a:pPr marL="241300" indent="-228600">
              <a:lnSpc>
                <a:spcPts val="2500"/>
              </a:lnSpc>
              <a:buClr>
                <a:srgbClr val="DD0116"/>
              </a:buClr>
              <a:buChar char="•"/>
              <a:tabLst>
                <a:tab pos="241300" algn="l"/>
              </a:tabLst>
            </a:pPr>
            <a:r>
              <a:rPr lang="es-MX" sz="2500" spc="5" dirty="0">
                <a:solidFill>
                  <a:srgbClr val="231F20"/>
                </a:solidFill>
                <a:cs typeface="StratumGMC Regular"/>
              </a:rPr>
              <a:t>Alertas </a:t>
            </a:r>
            <a:r>
              <a:rPr lang="es-MX" sz="2500" dirty="0">
                <a:solidFill>
                  <a:srgbClr val="231F20"/>
                </a:solidFill>
                <a:cs typeface="StratumGMC Regular"/>
              </a:rPr>
              <a:t>y</a:t>
            </a:r>
            <a:r>
              <a:rPr lang="es-MX" sz="2500" spc="-10" dirty="0">
                <a:solidFill>
                  <a:srgbClr val="231F20"/>
                </a:solidFill>
                <a:cs typeface="StratumGMC Regular"/>
              </a:rPr>
              <a:t> recordatorios</a:t>
            </a:r>
            <a:endParaRPr lang="es-MX" sz="2500" dirty="0">
              <a:cs typeface="StratumGMC Regular"/>
            </a:endParaRPr>
          </a:p>
          <a:p>
            <a:pPr marL="241300" indent="-228600">
              <a:lnSpc>
                <a:spcPts val="2500"/>
              </a:lnSpc>
              <a:buClr>
                <a:srgbClr val="DD0116"/>
              </a:buClr>
              <a:buChar char="•"/>
              <a:tabLst>
                <a:tab pos="241300" algn="l"/>
              </a:tabLst>
            </a:pPr>
            <a:r>
              <a:rPr lang="es-MX" sz="2500" dirty="0" err="1">
                <a:solidFill>
                  <a:srgbClr val="231F20"/>
                </a:solidFill>
                <a:cs typeface="StratumGMC Regular"/>
              </a:rPr>
              <a:t>Checklists</a:t>
            </a:r>
            <a:endParaRPr lang="es-MX" sz="2500" dirty="0">
              <a:cs typeface="StratumGMC Regular"/>
            </a:endParaRPr>
          </a:p>
          <a:p>
            <a:pPr marL="241300" indent="-228600">
              <a:lnSpc>
                <a:spcPts val="2500"/>
              </a:lnSpc>
              <a:buClr>
                <a:srgbClr val="DD0116"/>
              </a:buClr>
              <a:buChar char="•"/>
              <a:tabLst>
                <a:tab pos="241300" algn="l"/>
              </a:tabLst>
            </a:pPr>
            <a:r>
              <a:rPr lang="es-MX" sz="2500" spc="-5" dirty="0">
                <a:solidFill>
                  <a:srgbClr val="231F20"/>
                </a:solidFill>
                <a:cs typeface="StratumGMC Regular"/>
              </a:rPr>
              <a:t>Creación </a:t>
            </a:r>
            <a:r>
              <a:rPr lang="es-MX" sz="2500" dirty="0">
                <a:solidFill>
                  <a:srgbClr val="231F20"/>
                </a:solidFill>
                <a:cs typeface="StratumGMC Regular"/>
              </a:rPr>
              <a:t>de</a:t>
            </a:r>
            <a:r>
              <a:rPr lang="es-MX" sz="2500" spc="-5" dirty="0">
                <a:solidFill>
                  <a:srgbClr val="231F20"/>
                </a:solidFill>
                <a:cs typeface="StratumGMC Regular"/>
              </a:rPr>
              <a:t> </a:t>
            </a:r>
            <a:r>
              <a:rPr lang="es-MX" sz="2500" spc="5" dirty="0">
                <a:solidFill>
                  <a:srgbClr val="231F20"/>
                </a:solidFill>
                <a:cs typeface="StratumGMC Regular"/>
              </a:rPr>
              <a:t>perfiles</a:t>
            </a:r>
            <a:endParaRPr lang="es-MX" sz="2500" dirty="0">
              <a:cs typeface="StratumGMC Regular"/>
            </a:endParaRPr>
          </a:p>
          <a:p>
            <a:pPr marL="241300" indent="-228600">
              <a:lnSpc>
                <a:spcPts val="2500"/>
              </a:lnSpc>
              <a:buClr>
                <a:srgbClr val="DD0116"/>
              </a:buClr>
              <a:buChar char="•"/>
              <a:tabLst>
                <a:tab pos="241300" algn="l"/>
              </a:tabLst>
            </a:pPr>
            <a:r>
              <a:rPr lang="es-MX" sz="2500" spc="-5" dirty="0">
                <a:solidFill>
                  <a:srgbClr val="231F20"/>
                </a:solidFill>
                <a:cs typeface="StratumGMC Regular"/>
              </a:rPr>
              <a:t>Monitoreo </a:t>
            </a:r>
            <a:r>
              <a:rPr lang="es-MX" sz="2500" dirty="0">
                <a:solidFill>
                  <a:srgbClr val="231F20"/>
                </a:solidFill>
                <a:cs typeface="StratumGMC Regular"/>
              </a:rPr>
              <a:t>de</a:t>
            </a:r>
            <a:r>
              <a:rPr lang="es-MX" sz="2500" spc="-10" dirty="0">
                <a:solidFill>
                  <a:srgbClr val="231F20"/>
                </a:solidFill>
                <a:cs typeface="StratumGMC Regular"/>
              </a:rPr>
              <a:t> </a:t>
            </a:r>
            <a:r>
              <a:rPr lang="es-MX" sz="2500" dirty="0">
                <a:solidFill>
                  <a:srgbClr val="231F20"/>
                </a:solidFill>
                <a:cs typeface="StratumGMC Regular"/>
              </a:rPr>
              <a:t>kilometraje</a:t>
            </a:r>
            <a:endParaRPr lang="es-MX" sz="2500" dirty="0">
              <a:cs typeface="StratumGMC Regular"/>
            </a:endParaRPr>
          </a:p>
          <a:p>
            <a:pPr marL="241300" marR="1768475" indent="-228600">
              <a:lnSpc>
                <a:spcPts val="2500"/>
              </a:lnSpc>
              <a:spcBef>
                <a:spcPts val="250"/>
              </a:spcBef>
              <a:buClr>
                <a:srgbClr val="DD0116"/>
              </a:buClr>
              <a:buChar char="•"/>
              <a:tabLst>
                <a:tab pos="241300" algn="l"/>
              </a:tabLst>
            </a:pPr>
            <a:r>
              <a:rPr lang="es-MX" sz="2500" spc="-5" dirty="0">
                <a:solidFill>
                  <a:srgbClr val="231F20"/>
                </a:solidFill>
                <a:cs typeface="StratumGMC Regular"/>
              </a:rPr>
              <a:t>Recordatorios</a:t>
            </a:r>
            <a:r>
              <a:rPr lang="es-MX" sz="2500" spc="-100" dirty="0">
                <a:solidFill>
                  <a:srgbClr val="231F20"/>
                </a:solidFill>
                <a:cs typeface="StratumGMC Regular"/>
              </a:rPr>
              <a:t> </a:t>
            </a:r>
            <a:r>
              <a:rPr lang="es-MX" sz="2500" dirty="0">
                <a:solidFill>
                  <a:srgbClr val="231F20"/>
                </a:solidFill>
                <a:cs typeface="StratumGMC Regular"/>
              </a:rPr>
              <a:t>de  </a:t>
            </a:r>
            <a:r>
              <a:rPr lang="es-MX" sz="2500" spc="-5" dirty="0">
                <a:solidFill>
                  <a:srgbClr val="231F20"/>
                </a:solidFill>
                <a:cs typeface="StratumGMC Regular"/>
              </a:rPr>
              <a:t>mantenimiento</a:t>
            </a:r>
            <a:endParaRPr lang="es-MX" sz="2500" dirty="0">
              <a:cs typeface="StratumGMC Regular"/>
            </a:endParaRPr>
          </a:p>
          <a:p>
            <a:pPr marL="241300" marR="1180465" indent="-228600">
              <a:lnSpc>
                <a:spcPts val="2500"/>
              </a:lnSpc>
              <a:buClr>
                <a:srgbClr val="DD0116"/>
              </a:buClr>
              <a:buChar char="•"/>
              <a:tabLst>
                <a:tab pos="241300" algn="l"/>
              </a:tabLst>
            </a:pPr>
            <a:r>
              <a:rPr lang="es-MX" sz="2500" dirty="0">
                <a:solidFill>
                  <a:srgbClr val="231F20"/>
                </a:solidFill>
                <a:cs typeface="StratumGMC Regular"/>
              </a:rPr>
              <a:t>Prueba de sistema</a:t>
            </a:r>
            <a:r>
              <a:rPr lang="es-MX" sz="2500" spc="-100" dirty="0">
                <a:solidFill>
                  <a:srgbClr val="231F20"/>
                </a:solidFill>
                <a:cs typeface="StratumGMC Regular"/>
              </a:rPr>
              <a:t> </a:t>
            </a:r>
            <a:r>
              <a:rPr lang="es-MX" sz="2500" dirty="0">
                <a:solidFill>
                  <a:srgbClr val="231F20"/>
                </a:solidFill>
                <a:cs typeface="StratumGMC Regular"/>
              </a:rPr>
              <a:t>de  iluminación</a:t>
            </a:r>
            <a:endParaRPr lang="es-MX" sz="2500" dirty="0">
              <a:cs typeface="StratumGMC Regular"/>
            </a:endParaRPr>
          </a:p>
          <a:p>
            <a:pPr marL="241300" marR="708660" indent="-228600">
              <a:lnSpc>
                <a:spcPts val="2500"/>
              </a:lnSpc>
              <a:buClr>
                <a:srgbClr val="DD0116"/>
              </a:buClr>
              <a:buChar char="•"/>
              <a:tabLst>
                <a:tab pos="241300" algn="l"/>
              </a:tabLst>
            </a:pPr>
            <a:r>
              <a:rPr lang="es-MX" sz="2500" spc="-25" dirty="0">
                <a:solidFill>
                  <a:srgbClr val="231F20"/>
                </a:solidFill>
                <a:cs typeface="StratumGMC Regular"/>
              </a:rPr>
              <a:t>Temperatura </a:t>
            </a:r>
            <a:r>
              <a:rPr lang="es-MX" sz="2500" dirty="0">
                <a:solidFill>
                  <a:srgbClr val="231F20"/>
                </a:solidFill>
                <a:cs typeface="StratumGMC Regular"/>
              </a:rPr>
              <a:t>y </a:t>
            </a:r>
            <a:r>
              <a:rPr lang="es-MX" sz="2500" spc="-5" dirty="0">
                <a:solidFill>
                  <a:srgbClr val="231F20"/>
                </a:solidFill>
                <a:cs typeface="StratumGMC Regular"/>
              </a:rPr>
              <a:t>presión</a:t>
            </a:r>
            <a:r>
              <a:rPr lang="es-MX" sz="2500" spc="-60" dirty="0">
                <a:solidFill>
                  <a:srgbClr val="231F20"/>
                </a:solidFill>
                <a:cs typeface="StratumGMC Regular"/>
              </a:rPr>
              <a:t> </a:t>
            </a:r>
            <a:r>
              <a:rPr lang="es-MX" sz="2500" dirty="0">
                <a:solidFill>
                  <a:srgbClr val="231F20"/>
                </a:solidFill>
                <a:cs typeface="StratumGMC Regular"/>
              </a:rPr>
              <a:t>de  llantas</a:t>
            </a:r>
            <a:endParaRPr lang="es-MX" sz="2500" dirty="0">
              <a:cs typeface="StratumGMC Regular"/>
            </a:endParaRPr>
          </a:p>
          <a:p>
            <a:pPr marL="241300" indent="-228600">
              <a:lnSpc>
                <a:spcPts val="2500"/>
              </a:lnSpc>
              <a:buClr>
                <a:srgbClr val="DD0116"/>
              </a:buClr>
              <a:buChar char="•"/>
              <a:tabLst>
                <a:tab pos="241300" algn="l"/>
              </a:tabLst>
            </a:pPr>
            <a:r>
              <a:rPr lang="es-MX" sz="2500" dirty="0">
                <a:solidFill>
                  <a:srgbClr val="231F20"/>
                </a:solidFill>
                <a:cs typeface="StratumGMC Regular"/>
              </a:rPr>
              <a:t>Alarmas contra</a:t>
            </a:r>
            <a:r>
              <a:rPr lang="es-MX" sz="2500" spc="-10" dirty="0">
                <a:solidFill>
                  <a:srgbClr val="231F20"/>
                </a:solidFill>
                <a:cs typeface="StratumGMC Regular"/>
              </a:rPr>
              <a:t> robo</a:t>
            </a:r>
            <a:endParaRPr lang="es-MX" sz="2500" dirty="0">
              <a:cs typeface="StratumGMC Regular"/>
            </a:endParaRPr>
          </a:p>
        </p:txBody>
      </p:sp>
    </p:spTree>
    <p:extLst>
      <p:ext uri="{BB962C8B-B14F-4D97-AF65-F5344CB8AC3E}">
        <p14:creationId xmlns:p14="http://schemas.microsoft.com/office/powerpoint/2010/main" val="32307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76" y="2595839"/>
            <a:ext cx="3704810" cy="4045613"/>
          </a:xfrm>
        </p:spPr>
        <p:txBody>
          <a:bodyPr>
            <a:noAutofit/>
          </a:bodyPr>
          <a:lstStyle/>
          <a:p>
            <a:pPr>
              <a:lnSpc>
                <a:spcPct val="100000"/>
              </a:lnSpc>
              <a:spcBef>
                <a:spcPts val="1200"/>
              </a:spcBef>
              <a:spcAft>
                <a:spcPts val="1200"/>
              </a:spcAft>
              <a:buClr>
                <a:srgbClr val="FF0000"/>
              </a:buClr>
            </a:pPr>
            <a:r>
              <a:rPr lang="es-MX" dirty="0" smtClean="0">
                <a:solidFill>
                  <a:schemeClr val="tx1">
                    <a:lumMod val="95000"/>
                    <a:lumOff val="5000"/>
                  </a:schemeClr>
                </a:solidFill>
                <a:latin typeface="StratumGMC Regular" panose="020B0506030000020004" pitchFamily="34" charset="0"/>
              </a:rPr>
              <a:t>Si tienes alguna duda o pregunta, es momento de levantar la mano!</a:t>
            </a:r>
          </a:p>
          <a:p>
            <a:pPr>
              <a:lnSpc>
                <a:spcPct val="100000"/>
              </a:lnSpc>
              <a:spcBef>
                <a:spcPts val="1200"/>
              </a:spcBef>
              <a:spcAft>
                <a:spcPts val="1200"/>
              </a:spcAft>
              <a:buClr>
                <a:srgbClr val="FF0000"/>
              </a:buClr>
            </a:pPr>
            <a:r>
              <a:rPr lang="es-MX" dirty="0" smtClean="0">
                <a:solidFill>
                  <a:schemeClr val="tx1">
                    <a:lumMod val="95000"/>
                    <a:lumOff val="5000"/>
                  </a:schemeClr>
                </a:solidFill>
                <a:latin typeface="StratumGMC Regular" panose="020B0506030000020004" pitchFamily="34" charset="0"/>
              </a:rPr>
              <a:t>Pasaremos a la actividad de reforzamiento.</a:t>
            </a:r>
            <a:endParaRPr lang="es-MX" dirty="0">
              <a:solidFill>
                <a:schemeClr val="tx1">
                  <a:lumMod val="95000"/>
                  <a:lumOff val="5000"/>
                </a:schemeClr>
              </a:solidFill>
              <a:latin typeface="StratumGMC Regular" panose="020B0506030000020004" pitchFamily="34" charset="0"/>
            </a:endParaRPr>
          </a:p>
        </p:txBody>
      </p:sp>
      <p:sp>
        <p:nvSpPr>
          <p:cNvPr id="5"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7" name="Title 1"/>
          <p:cNvSpPr txBox="1"/>
          <p:nvPr/>
        </p:nvSpPr>
        <p:spPr>
          <a:xfrm>
            <a:off x="448976" y="34617"/>
            <a:ext cx="7886704" cy="994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r>
              <a:rPr lang="en-US" dirty="0" err="1" smtClean="0"/>
              <a:t>Dudas</a:t>
            </a:r>
            <a:r>
              <a:rPr lang="en-US" dirty="0" smtClean="0"/>
              <a:t> o </a:t>
            </a:r>
            <a:r>
              <a:rPr lang="en-US" dirty="0" err="1" smtClean="0"/>
              <a:t>preguntas</a:t>
            </a:r>
            <a:endParaRPr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2377" y="1297454"/>
            <a:ext cx="1128315" cy="1029724"/>
          </a:xfrm>
          <a:prstGeom prst="rect">
            <a:avLst/>
          </a:prstGeom>
        </p:spPr>
      </p:pic>
      <p:pic>
        <p:nvPicPr>
          <p:cNvPr id="9" name="Picture Placeholder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5898" y="970844"/>
            <a:ext cx="4438102" cy="5887155"/>
          </a:xfrm>
          <a:prstGeom prst="rect">
            <a:avLst/>
          </a:prstGeom>
        </p:spPr>
      </p:pic>
    </p:spTree>
    <p:extLst>
      <p:ext uri="{BB962C8B-B14F-4D97-AF65-F5344CB8AC3E}">
        <p14:creationId xmlns:p14="http://schemas.microsoft.com/office/powerpoint/2010/main" val="164430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4"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5" name="Title 1"/>
          <p:cNvSpPr txBox="1"/>
          <p:nvPr/>
        </p:nvSpPr>
        <p:spPr>
          <a:xfrm>
            <a:off x="448976" y="34617"/>
            <a:ext cx="7886704" cy="994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a:lnSpc>
                <a:spcPct val="90000"/>
              </a:lnSpc>
              <a:defRPr sz="4000">
                <a:solidFill>
                  <a:srgbClr val="FFFFFF"/>
                </a:solidFill>
                <a:latin typeface="StratumGMC Bold"/>
                <a:ea typeface="StratumGMC Bold"/>
                <a:cs typeface="StratumGMC Bold"/>
                <a:sym typeface="StratumGMC Bold"/>
              </a:defRPr>
            </a:lvl1pPr>
          </a:lstStyle>
          <a:p>
            <a:r>
              <a:rPr lang="en-US" dirty="0" err="1" smtClean="0"/>
              <a:t>Sumario</a:t>
            </a:r>
            <a:r>
              <a:rPr lang="en-US" dirty="0" smtClean="0"/>
              <a:t> </a:t>
            </a:r>
            <a:r>
              <a:rPr lang="es-MX" dirty="0" smtClean="0">
                <a:solidFill>
                  <a:schemeClr val="bg1"/>
                </a:solidFill>
                <a:latin typeface="StratumGMC Bold" panose="020B0506030000020004" pitchFamily="34" charset="0"/>
              </a:rPr>
              <a:t>Tecnología</a:t>
            </a:r>
            <a:endParaRPr lang="es-MX" dirty="0">
              <a:solidFill>
                <a:schemeClr val="bg1"/>
              </a:solidFill>
              <a:latin typeface="StratumGMC Bold" panose="020B0506030000020004" pitchFamily="34" charset="0"/>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74695" y="973634"/>
            <a:ext cx="5232191" cy="5890795"/>
          </a:xfrm>
          <a:prstGeom prst="rect">
            <a:avLst/>
          </a:prstGeom>
        </p:spPr>
      </p:pic>
      <p:sp>
        <p:nvSpPr>
          <p:cNvPr id="7" name="Content Placeholder 2"/>
          <p:cNvSpPr txBox="1">
            <a:spLocks/>
          </p:cNvSpPr>
          <p:nvPr/>
        </p:nvSpPr>
        <p:spPr>
          <a:xfrm>
            <a:off x="448976" y="1368563"/>
            <a:ext cx="3286370" cy="5045777"/>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spcBef>
                <a:spcPts val="0"/>
              </a:spcBef>
              <a:defRPr/>
            </a:pPr>
            <a:r>
              <a:rPr lang="es-MX" sz="2400" dirty="0"/>
              <a:t>Head Up </a:t>
            </a:r>
            <a:r>
              <a:rPr lang="es-MX" sz="2400" dirty="0" err="1"/>
              <a:t>Display</a:t>
            </a:r>
            <a:endParaRPr lang="es-MX" sz="2400" dirty="0"/>
          </a:p>
          <a:p>
            <a:pPr>
              <a:lnSpc>
                <a:spcPts val="2500"/>
              </a:lnSpc>
              <a:spcBef>
                <a:spcPts val="0"/>
              </a:spcBef>
              <a:defRPr/>
            </a:pPr>
            <a:r>
              <a:rPr lang="es-MX" sz="2400" dirty="0"/>
              <a:t>Full </a:t>
            </a:r>
            <a:r>
              <a:rPr lang="es-MX" sz="2400" dirty="0" err="1"/>
              <a:t>Mirror</a:t>
            </a:r>
            <a:r>
              <a:rPr lang="es-MX" sz="2400" dirty="0"/>
              <a:t> </a:t>
            </a:r>
            <a:r>
              <a:rPr lang="es-MX" sz="2400" dirty="0" err="1"/>
              <a:t>Display</a:t>
            </a:r>
            <a:r>
              <a:rPr lang="es-MX" sz="2400" dirty="0"/>
              <a:t> </a:t>
            </a:r>
          </a:p>
          <a:p>
            <a:pPr>
              <a:lnSpc>
                <a:spcPts val="2500"/>
              </a:lnSpc>
              <a:spcBef>
                <a:spcPts val="0"/>
              </a:spcBef>
              <a:defRPr/>
            </a:pPr>
            <a:r>
              <a:rPr lang="es-ES" sz="2400" dirty="0"/>
              <a:t>Cámara trasera HD con 9 vistas incluyendo 360° </a:t>
            </a:r>
          </a:p>
          <a:p>
            <a:pPr>
              <a:lnSpc>
                <a:spcPts val="2500"/>
              </a:lnSpc>
              <a:spcBef>
                <a:spcPts val="0"/>
              </a:spcBef>
              <a:defRPr/>
            </a:pPr>
            <a:r>
              <a:rPr lang="es-MX" sz="2400" dirty="0"/>
              <a:t>Sistema de entretenimiento trasero Flex View </a:t>
            </a:r>
          </a:p>
          <a:p>
            <a:pPr>
              <a:lnSpc>
                <a:spcPts val="2500"/>
              </a:lnSpc>
              <a:spcBef>
                <a:spcPts val="0"/>
              </a:spcBef>
              <a:defRPr/>
            </a:pPr>
            <a:r>
              <a:rPr lang="es-MX" sz="2400" dirty="0"/>
              <a:t>Wireless </a:t>
            </a:r>
            <a:r>
              <a:rPr lang="es-MX" sz="2400" dirty="0" err="1"/>
              <a:t>Phone</a:t>
            </a:r>
            <a:r>
              <a:rPr lang="es-MX" sz="2400" dirty="0"/>
              <a:t> </a:t>
            </a:r>
            <a:r>
              <a:rPr lang="es-MX" sz="2400" dirty="0" err="1"/>
              <a:t>Projection</a:t>
            </a:r>
            <a:r>
              <a:rPr lang="es-MX" sz="2400" dirty="0"/>
              <a:t> </a:t>
            </a:r>
          </a:p>
          <a:p>
            <a:pPr>
              <a:lnSpc>
                <a:spcPts val="2500"/>
              </a:lnSpc>
              <a:spcBef>
                <a:spcPts val="0"/>
              </a:spcBef>
              <a:defRPr/>
            </a:pPr>
            <a:r>
              <a:rPr lang="es-MX" sz="2400" dirty="0"/>
              <a:t>Cargador inalámbrico</a:t>
            </a:r>
          </a:p>
          <a:p>
            <a:pPr>
              <a:lnSpc>
                <a:spcPts val="2500"/>
              </a:lnSpc>
              <a:spcBef>
                <a:spcPts val="0"/>
              </a:spcBef>
              <a:defRPr/>
            </a:pPr>
            <a:r>
              <a:rPr lang="es-MX" sz="2400" dirty="0"/>
              <a:t>Sistema de </a:t>
            </a:r>
            <a:r>
              <a:rPr lang="es-MX" sz="2400" dirty="0" err="1"/>
              <a:t>infoentretenimiento</a:t>
            </a:r>
            <a:r>
              <a:rPr lang="es-MX" sz="2400" dirty="0"/>
              <a:t> </a:t>
            </a:r>
          </a:p>
          <a:p>
            <a:pPr>
              <a:lnSpc>
                <a:spcPts val="2500"/>
              </a:lnSpc>
              <a:spcBef>
                <a:spcPts val="0"/>
              </a:spcBef>
              <a:defRPr/>
            </a:pPr>
            <a:r>
              <a:rPr lang="es-MX" sz="2400" dirty="0"/>
              <a:t>Sistema de sonido Bose®</a:t>
            </a:r>
          </a:p>
          <a:p>
            <a:pPr>
              <a:lnSpc>
                <a:spcPts val="2500"/>
              </a:lnSpc>
              <a:spcBef>
                <a:spcPts val="0"/>
              </a:spcBef>
              <a:defRPr/>
            </a:pPr>
            <a:r>
              <a:rPr lang="es-MX" sz="2400" dirty="0"/>
              <a:t>Sistema avanzado de remolque </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8406737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9144000" cy="685800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Rectangle 7"/>
          <p:cNvSpPr/>
          <p:nvPr/>
        </p:nvSpPr>
        <p:spPr>
          <a:xfrm>
            <a:off x="-14288" y="2414582"/>
            <a:ext cx="9144000" cy="2157413"/>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p:cNvSpPr txBox="1"/>
          <p:nvPr/>
        </p:nvSpPr>
        <p:spPr>
          <a:xfrm>
            <a:off x="242888" y="2657470"/>
            <a:ext cx="8625951" cy="1754326"/>
          </a:xfrm>
          <a:prstGeom prst="rect">
            <a:avLst/>
          </a:prstGeom>
          <a:noFill/>
        </p:spPr>
        <p:txBody>
          <a:bodyPr wrap="square" rtlCol="0">
            <a:spAutoFit/>
          </a:bodyPr>
          <a:lstStyle/>
          <a:p>
            <a:r>
              <a:rPr lang="es-MX" sz="3600" dirty="0">
                <a:solidFill>
                  <a:schemeClr val="bg1"/>
                </a:solidFill>
                <a:cs typeface="StratumGMC Regular"/>
              </a:rPr>
              <a:t>Menciona el número de puertos USB tipo C y entradas HDMI con las que cuenta el sistema de entretenimiento trasero con Flex View.</a:t>
            </a:r>
            <a:endParaRPr lang="en-US" sz="3600" dirty="0">
              <a:solidFill>
                <a:schemeClr val="bg1"/>
              </a:solidFill>
              <a:cs typeface="StratumGMC Regular"/>
            </a:endParaRPr>
          </a:p>
        </p:txBody>
      </p:sp>
      <p:sp>
        <p:nvSpPr>
          <p:cNvPr id="7"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9" name="Title 1"/>
          <p:cNvSpPr txBox="1">
            <a:spLocks/>
          </p:cNvSpPr>
          <p:nvPr/>
        </p:nvSpPr>
        <p:spPr>
          <a:xfrm>
            <a:off x="355935" y="-19510"/>
            <a:ext cx="7886700" cy="9721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9pPr>
          </a:lstStyle>
          <a:p>
            <a:pPr hangingPunct="1"/>
            <a:r>
              <a:rPr lang="es-MX" sz="4000" dirty="0" smtClean="0">
                <a:solidFill>
                  <a:schemeClr val="bg1"/>
                </a:solidFill>
                <a:latin typeface="StratumGMC Bold" panose="020B0506030000020004" pitchFamily="34" charset="0"/>
              </a:rPr>
              <a:t>Pregunta para Kit</a:t>
            </a:r>
            <a:endParaRPr lang="es-MX" sz="4000" dirty="0">
              <a:solidFill>
                <a:schemeClr val="bg1"/>
              </a:solidFill>
              <a:latin typeface="StratumGMC Bold" panose="020B0506030000020004" pitchFamily="34" charset="0"/>
            </a:endParaRPr>
          </a:p>
        </p:txBody>
      </p:sp>
    </p:spTree>
    <p:extLst>
      <p:ext uri="{BB962C8B-B14F-4D97-AF65-F5344CB8AC3E}">
        <p14:creationId xmlns:p14="http://schemas.microsoft.com/office/powerpoint/2010/main" val="27393606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9144000" cy="685800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Rectangle 7"/>
          <p:cNvSpPr/>
          <p:nvPr/>
        </p:nvSpPr>
        <p:spPr>
          <a:xfrm>
            <a:off x="-9693" y="2414583"/>
            <a:ext cx="9144000" cy="1871668"/>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p:cNvSpPr txBox="1"/>
          <p:nvPr/>
        </p:nvSpPr>
        <p:spPr>
          <a:xfrm>
            <a:off x="242888" y="2657470"/>
            <a:ext cx="8625951" cy="1200329"/>
          </a:xfrm>
          <a:prstGeom prst="rect">
            <a:avLst/>
          </a:prstGeom>
          <a:noFill/>
        </p:spPr>
        <p:txBody>
          <a:bodyPr wrap="square" rtlCol="0">
            <a:spAutoFit/>
          </a:bodyPr>
          <a:lstStyle/>
          <a:p>
            <a:r>
              <a:rPr lang="es-ES" sz="3600" dirty="0" smtClean="0">
                <a:solidFill>
                  <a:schemeClr val="bg1"/>
                </a:solidFill>
                <a:cs typeface="StratumGMC Regular"/>
              </a:rPr>
              <a:t>Menciona </a:t>
            </a:r>
            <a:r>
              <a:rPr lang="es-ES" sz="3600" dirty="0">
                <a:solidFill>
                  <a:schemeClr val="bg1"/>
                </a:solidFill>
                <a:cs typeface="StratumGMC Regular"/>
              </a:rPr>
              <a:t>las 4 vistas disponibles en el sistema Head Up </a:t>
            </a:r>
            <a:r>
              <a:rPr lang="es-ES" sz="3600" dirty="0" err="1">
                <a:solidFill>
                  <a:schemeClr val="bg1"/>
                </a:solidFill>
                <a:cs typeface="StratumGMC Regular"/>
              </a:rPr>
              <a:t>Display</a:t>
            </a:r>
            <a:r>
              <a:rPr lang="es-ES" sz="3600" dirty="0">
                <a:solidFill>
                  <a:schemeClr val="bg1"/>
                </a:solidFill>
                <a:cs typeface="StratumGMC Regular"/>
              </a:rPr>
              <a:t> de 15</a:t>
            </a:r>
            <a:r>
              <a:rPr lang="es-ES" sz="3600" dirty="0" smtClean="0">
                <a:solidFill>
                  <a:schemeClr val="bg1"/>
                </a:solidFill>
                <a:cs typeface="StratumGMC Regular"/>
              </a:rPr>
              <a:t>”.</a:t>
            </a:r>
            <a:endParaRPr lang="en-US" sz="3600" dirty="0">
              <a:solidFill>
                <a:schemeClr val="bg1"/>
              </a:solidFill>
              <a:latin typeface="StratumGMC Regular"/>
              <a:cs typeface="StratumGMC Regular"/>
            </a:endParaRPr>
          </a:p>
        </p:txBody>
      </p:sp>
      <p:sp>
        <p:nvSpPr>
          <p:cNvPr id="7" name="Rectangle"/>
          <p:cNvSpPr/>
          <p:nvPr/>
        </p:nvSpPr>
        <p:spPr>
          <a:xfrm>
            <a:off x="-162886" y="-1"/>
            <a:ext cx="9469772" cy="973635"/>
          </a:xfrm>
          <a:prstGeom prst="rect">
            <a:avLst/>
          </a:prstGeom>
          <a:solidFill>
            <a:srgbClr val="E31837"/>
          </a:solidFill>
          <a:ln w="3175">
            <a:solidFill>
              <a:schemeClr val="accent1">
                <a:alpha val="16721"/>
              </a:schemeClr>
            </a:solidFill>
            <a:miter/>
          </a:ln>
        </p:spPr>
        <p:txBody>
          <a:bodyPr lIns="34289" tIns="34289" rIns="34289" bIns="34289" anchor="ctr"/>
          <a:lstStyle/>
          <a:p>
            <a:pPr>
              <a:defRPr>
                <a:latin typeface="+mn-lt"/>
                <a:ea typeface="+mn-ea"/>
                <a:cs typeface="+mn-cs"/>
                <a:sym typeface="Calibri"/>
              </a:defRPr>
            </a:pPr>
            <a:endParaRPr/>
          </a:p>
        </p:txBody>
      </p:sp>
      <p:sp>
        <p:nvSpPr>
          <p:cNvPr id="9" name="Title 1"/>
          <p:cNvSpPr txBox="1">
            <a:spLocks/>
          </p:cNvSpPr>
          <p:nvPr/>
        </p:nvSpPr>
        <p:spPr>
          <a:xfrm>
            <a:off x="355935" y="-19510"/>
            <a:ext cx="7886700" cy="9721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200" b="0" i="0" u="none" strike="noStrike" cap="none" spc="0" baseline="0">
                <a:solidFill>
                  <a:srgbClr val="000000"/>
                </a:solidFill>
                <a:uFillTx/>
                <a:latin typeface="Calibri Light"/>
                <a:ea typeface="Calibri Light"/>
                <a:cs typeface="Calibri Light"/>
                <a:sym typeface="Calibri Light"/>
              </a:defRPr>
            </a:lvl9pPr>
          </a:lstStyle>
          <a:p>
            <a:pPr hangingPunct="1"/>
            <a:r>
              <a:rPr lang="es-MX" sz="4000" dirty="0" smtClean="0">
                <a:solidFill>
                  <a:schemeClr val="bg1"/>
                </a:solidFill>
                <a:latin typeface="StratumGMC Bold" panose="020B0506030000020004" pitchFamily="34" charset="0"/>
              </a:rPr>
              <a:t>Pregunta para Kit</a:t>
            </a:r>
            <a:endParaRPr lang="es-MX" sz="4000" dirty="0">
              <a:solidFill>
                <a:schemeClr val="bg1"/>
              </a:solidFill>
              <a:latin typeface="StratumGMC Bold" panose="020B0506030000020004" pitchFamily="34" charset="0"/>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27137610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8" name="bg object 18"/>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9" name="Rectangle 8"/>
          <p:cNvSpPr/>
          <p:nvPr/>
        </p:nvSpPr>
        <p:spPr>
          <a:xfrm>
            <a:off x="777199" y="3043505"/>
            <a:ext cx="5185808" cy="707886"/>
          </a:xfrm>
          <a:prstGeom prst="rect">
            <a:avLst/>
          </a:prstGeom>
        </p:spPr>
        <p:txBody>
          <a:bodyPr wrap="square">
            <a:spAutoFit/>
          </a:bodyPr>
          <a:lstStyle/>
          <a:p>
            <a:r>
              <a:rPr lang="es-ES" sz="4000" dirty="0" smtClean="0">
                <a:latin typeface="StratumGMC Regular" panose="020B0506030000020004" pitchFamily="34" charset="0"/>
                <a:ea typeface="Calibri" panose="020F0502020204030204" pitchFamily="34" charset="0"/>
                <a:cs typeface="Times New Roman" panose="02020603050405020304" pitchFamily="18" charset="0"/>
              </a:rPr>
              <a:t>Regresamos….</a:t>
            </a:r>
            <a:endParaRPr lang="es-ES" sz="4000" dirty="0">
              <a:latin typeface="StratumGMC Regular" panose="020B0506030000020004" pitchFamily="34" charset="0"/>
              <a:ea typeface="Calibri" panose="020F0502020204030204" pitchFamily="34" charset="0"/>
              <a:cs typeface="Times New Roman" panose="02020603050405020304" pitchFamily="18" charset="0"/>
            </a:endParaRPr>
          </a:p>
        </p:txBody>
      </p:sp>
      <p:pic>
        <p:nvPicPr>
          <p:cNvPr id="10"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401533" y="2113258"/>
            <a:ext cx="2857143" cy="2857143"/>
          </a:xfrm>
        </p:spPr>
      </p:pic>
    </p:spTree>
    <p:extLst>
      <p:ext uri="{BB962C8B-B14F-4D97-AF65-F5344CB8AC3E}">
        <p14:creationId xmlns:p14="http://schemas.microsoft.com/office/powerpoint/2010/main" val="36409404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43" y="947057"/>
            <a:ext cx="9133114" cy="5902132"/>
          </a:xfrm>
          <a:prstGeom prst="rect">
            <a:avLst/>
          </a:prstGeom>
        </p:spPr>
      </p:pic>
      <p:sp>
        <p:nvSpPr>
          <p:cNvPr id="4" name="object 4"/>
          <p:cNvSpPr/>
          <p:nvPr/>
        </p:nvSpPr>
        <p:spPr>
          <a:xfrm>
            <a:off x="0" y="0"/>
            <a:ext cx="9144000" cy="6858000"/>
          </a:xfrm>
          <a:custGeom>
            <a:avLst/>
            <a:gdLst/>
            <a:ahLst/>
            <a:cxnLst/>
            <a:rect l="l" t="t" r="r" b="b"/>
            <a:pathLst>
              <a:path w="9144000" h="6858000">
                <a:moveTo>
                  <a:pt x="9144000" y="5450408"/>
                </a:moveTo>
                <a:lnTo>
                  <a:pt x="0" y="5450408"/>
                </a:lnTo>
                <a:lnTo>
                  <a:pt x="0" y="6858000"/>
                </a:lnTo>
                <a:lnTo>
                  <a:pt x="9144000" y="6858000"/>
                </a:lnTo>
                <a:lnTo>
                  <a:pt x="9144000" y="5450408"/>
                </a:lnTo>
                <a:close/>
              </a:path>
              <a:path w="9144000" h="6858000">
                <a:moveTo>
                  <a:pt x="9144000" y="0"/>
                </a:moveTo>
                <a:lnTo>
                  <a:pt x="0" y="0"/>
                </a:lnTo>
                <a:lnTo>
                  <a:pt x="0" y="1115999"/>
                </a:lnTo>
                <a:lnTo>
                  <a:pt x="9144000" y="1115999"/>
                </a:lnTo>
                <a:lnTo>
                  <a:pt x="9144000" y="0"/>
                </a:lnTo>
                <a:close/>
              </a:path>
            </a:pathLst>
          </a:custGeom>
          <a:solidFill>
            <a:srgbClr val="231F20">
              <a:alpha val="68998"/>
            </a:srgbClr>
          </a:solidFill>
        </p:spPr>
        <p:txBody>
          <a:bodyPr wrap="square" lIns="0" tIns="0" rIns="0" bIns="0" rtlCol="0"/>
          <a:lstStyle/>
          <a:p>
            <a:endParaRPr/>
          </a:p>
        </p:txBody>
      </p:sp>
      <p:sp>
        <p:nvSpPr>
          <p:cNvPr id="6" name="object 6"/>
          <p:cNvSpPr txBox="1"/>
          <p:nvPr/>
        </p:nvSpPr>
        <p:spPr>
          <a:xfrm>
            <a:off x="275300" y="5408646"/>
            <a:ext cx="5142865" cy="1206500"/>
          </a:xfrm>
          <a:prstGeom prst="rect">
            <a:avLst/>
          </a:prstGeom>
        </p:spPr>
        <p:txBody>
          <a:bodyPr vert="horz" wrap="square" lIns="0" tIns="63500" rIns="0" bIns="0" rtlCol="0">
            <a:spAutoFit/>
          </a:bodyPr>
          <a:lstStyle/>
          <a:p>
            <a:pPr marL="12700" marR="5080">
              <a:lnSpc>
                <a:spcPts val="4500"/>
              </a:lnSpc>
              <a:spcBef>
                <a:spcPts val="500"/>
              </a:spcBef>
            </a:pPr>
            <a:r>
              <a:rPr sz="4000" b="1" spc="10" dirty="0">
                <a:solidFill>
                  <a:srgbClr val="FFFFFF"/>
                </a:solidFill>
                <a:latin typeface="StratumGMC Bold"/>
                <a:cs typeface="StratumGMC Bold"/>
              </a:rPr>
              <a:t>Alertas </a:t>
            </a:r>
            <a:r>
              <a:rPr sz="4000" b="1" dirty="0">
                <a:solidFill>
                  <a:srgbClr val="FFFFFF"/>
                </a:solidFill>
                <a:latin typeface="StratumGMC Bold"/>
                <a:cs typeface="StratumGMC Bold"/>
              </a:rPr>
              <a:t>con sello Denali  </a:t>
            </a:r>
            <a:r>
              <a:rPr sz="4000" b="1" spc="-5" dirty="0">
                <a:solidFill>
                  <a:srgbClr val="FFFFFF"/>
                </a:solidFill>
                <a:latin typeface="StratumGMC Bold"/>
                <a:cs typeface="StratumGMC Bold"/>
              </a:rPr>
              <a:t>Asistencias</a:t>
            </a:r>
            <a:r>
              <a:rPr sz="4000" b="1" spc="-55" dirty="0">
                <a:solidFill>
                  <a:srgbClr val="FFFFFF"/>
                </a:solidFill>
                <a:latin typeface="StratumGMC Bold"/>
                <a:cs typeface="StratumGMC Bold"/>
              </a:rPr>
              <a:t> </a:t>
            </a:r>
            <a:r>
              <a:rPr sz="4000" b="1" spc="-5" dirty="0">
                <a:solidFill>
                  <a:srgbClr val="FFFFFF"/>
                </a:solidFill>
                <a:latin typeface="StratumGMC Bold"/>
                <a:cs typeface="StratumGMC Bold"/>
              </a:rPr>
              <a:t>inteligentes</a:t>
            </a:r>
            <a:endParaRPr sz="4000">
              <a:latin typeface="StratumGMC Bold"/>
              <a:cs typeface="StratumGMC Bold"/>
            </a:endParaRPr>
          </a:p>
        </p:txBody>
      </p:sp>
      <p:sp>
        <p:nvSpPr>
          <p:cNvPr id="9" name="bg object 18"/>
          <p:cNvSpPr/>
          <p:nvPr/>
        </p:nvSpPr>
        <p:spPr>
          <a:xfrm>
            <a:off x="0" y="0"/>
            <a:ext cx="9144000" cy="1108953"/>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sp>
        <p:nvSpPr>
          <p:cNvPr id="10" name="Text Placeholder 5"/>
          <p:cNvSpPr txBox="1">
            <a:spLocks/>
          </p:cNvSpPr>
          <p:nvPr/>
        </p:nvSpPr>
        <p:spPr>
          <a:xfrm>
            <a:off x="559816" y="224473"/>
            <a:ext cx="7945438" cy="747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4400" dirty="0" smtClean="0">
                <a:solidFill>
                  <a:schemeClr val="bg1"/>
                </a:solidFill>
                <a:latin typeface="StratumGMC Bold" panose="020B0506030000020004" pitchFamily="34" charset="0"/>
              </a:rPr>
              <a:t>Módulo 5 – Seguridad</a:t>
            </a:r>
            <a:endParaRPr lang="es-MX" sz="4400" dirty="0">
              <a:solidFill>
                <a:schemeClr val="bg1"/>
              </a:solidFill>
              <a:latin typeface="StratumGMC Bold" panose="020B0506030000020004" pitchFamily="34" charset="0"/>
            </a:endParaRP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5299760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7986"/>
            <a:chOff x="0" y="0"/>
            <a:chExt cx="9144000" cy="6857986"/>
          </a:xfrm>
        </p:grpSpPr>
        <p:sp>
          <p:nvSpPr>
            <p:cNvPr id="3" name="object 3"/>
            <p:cNvSpPr/>
            <p:nvPr/>
          </p:nvSpPr>
          <p:spPr>
            <a:xfrm>
              <a:off x="0" y="971994"/>
              <a:ext cx="4495800" cy="588599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grpSp>
      <p:sp>
        <p:nvSpPr>
          <p:cNvPr id="6" name="object 6"/>
          <p:cNvSpPr txBox="1">
            <a:spLocks noGrp="1"/>
          </p:cNvSpPr>
          <p:nvPr>
            <p:ph type="title"/>
          </p:nvPr>
        </p:nvSpPr>
        <p:spPr>
          <a:xfrm>
            <a:off x="259499" y="143848"/>
            <a:ext cx="7490459" cy="711200"/>
          </a:xfrm>
          <a:prstGeom prst="rect">
            <a:avLst/>
          </a:prstGeom>
        </p:spPr>
        <p:txBody>
          <a:bodyPr vert="horz" wrap="square" lIns="0" tIns="12700" rIns="0" bIns="0" rtlCol="0">
            <a:spAutoFit/>
          </a:bodyPr>
          <a:lstStyle/>
          <a:p>
            <a:pPr marL="12700">
              <a:lnSpc>
                <a:spcPct val="100000"/>
              </a:lnSpc>
              <a:spcBef>
                <a:spcPts val="100"/>
              </a:spcBef>
            </a:pPr>
            <a:r>
              <a:rPr sz="4500" spc="-5" dirty="0"/>
              <a:t>Sistema </a:t>
            </a:r>
            <a:r>
              <a:rPr lang="en-US" sz="4500" spc="-10" dirty="0" smtClean="0"/>
              <a:t>de </a:t>
            </a:r>
            <a:r>
              <a:rPr lang="en-US" sz="4500" spc="-10" dirty="0" err="1" smtClean="0"/>
              <a:t>bolsas</a:t>
            </a:r>
            <a:r>
              <a:rPr lang="en-US" sz="4500" spc="-10" dirty="0" smtClean="0"/>
              <a:t> de </a:t>
            </a:r>
            <a:r>
              <a:rPr lang="en-US" sz="4500" spc="-10" dirty="0" err="1" smtClean="0"/>
              <a:t>aire</a:t>
            </a:r>
            <a:endParaRPr sz="4500" dirty="0"/>
          </a:p>
        </p:txBody>
      </p:sp>
      <p:sp>
        <p:nvSpPr>
          <p:cNvPr id="7" name="object 7"/>
          <p:cNvSpPr txBox="1"/>
          <p:nvPr/>
        </p:nvSpPr>
        <p:spPr>
          <a:xfrm>
            <a:off x="4682221" y="2194557"/>
            <a:ext cx="4007485" cy="3876061"/>
          </a:xfrm>
          <a:prstGeom prst="rect">
            <a:avLst/>
          </a:prstGeom>
        </p:spPr>
        <p:txBody>
          <a:bodyPr vert="horz" wrap="square" lIns="0" tIns="12700" rIns="0" bIns="0" rtlCol="0">
            <a:spAutoFit/>
          </a:bodyPr>
          <a:lstStyle/>
          <a:p>
            <a:pPr marL="12700" marR="40640">
              <a:lnSpc>
                <a:spcPts val="2500"/>
              </a:lnSpc>
              <a:spcBef>
                <a:spcPts val="100"/>
              </a:spcBef>
            </a:pPr>
            <a:r>
              <a:rPr sz="2500" dirty="0">
                <a:solidFill>
                  <a:srgbClr val="231F20"/>
                </a:solidFill>
                <a:latin typeface="StratumGMC Regular"/>
                <a:cs typeface="StratumGMC Regular"/>
              </a:rPr>
              <a:t>7 bolsas de </a:t>
            </a:r>
            <a:r>
              <a:rPr sz="2500" spc="-10" dirty="0">
                <a:solidFill>
                  <a:srgbClr val="231F20"/>
                </a:solidFill>
                <a:latin typeface="StratumGMC Regular"/>
                <a:cs typeface="StratumGMC Regular"/>
              </a:rPr>
              <a:t>aire </a:t>
            </a:r>
            <a:r>
              <a:rPr sz="2500" dirty="0">
                <a:solidFill>
                  <a:srgbClr val="231F20"/>
                </a:solidFill>
                <a:latin typeface="StratumGMC Regular"/>
                <a:cs typeface="StratumGMC Regular"/>
              </a:rPr>
              <a:t>para </a:t>
            </a:r>
            <a:r>
              <a:rPr sz="2500" spc="-5" dirty="0">
                <a:solidFill>
                  <a:srgbClr val="231F20"/>
                </a:solidFill>
                <a:latin typeface="StratumGMC Regular"/>
                <a:cs typeface="StratumGMC Regular"/>
              </a:rPr>
              <a:t>proteger  </a:t>
            </a:r>
            <a:r>
              <a:rPr sz="2500" dirty="0">
                <a:solidFill>
                  <a:srgbClr val="231F20"/>
                </a:solidFill>
                <a:latin typeface="StratumGMC Regular"/>
                <a:cs typeface="StratumGMC Regular"/>
              </a:rPr>
              <a:t>a </a:t>
            </a:r>
            <a:r>
              <a:rPr sz="2500" spc="-5" dirty="0">
                <a:solidFill>
                  <a:srgbClr val="231F20"/>
                </a:solidFill>
                <a:latin typeface="StratumGMC Regular"/>
                <a:cs typeface="StratumGMC Regular"/>
              </a:rPr>
              <a:t>todos </a:t>
            </a:r>
            <a:r>
              <a:rPr sz="2500" dirty="0">
                <a:solidFill>
                  <a:srgbClr val="231F20"/>
                </a:solidFill>
                <a:latin typeface="StratumGMC Regular"/>
                <a:cs typeface="StratumGMC Regular"/>
              </a:rPr>
              <a:t>los </a:t>
            </a:r>
            <a:r>
              <a:rPr sz="2500" spc="-5" dirty="0">
                <a:solidFill>
                  <a:srgbClr val="231F20"/>
                </a:solidFill>
                <a:latin typeface="StratumGMC Regular"/>
                <a:cs typeface="StratumGMC Regular"/>
              </a:rPr>
              <a:t>pasajeros </a:t>
            </a:r>
            <a:r>
              <a:rPr sz="2500" dirty="0">
                <a:solidFill>
                  <a:srgbClr val="231F20"/>
                </a:solidFill>
                <a:latin typeface="StratumGMC Regular"/>
                <a:cs typeface="StratumGMC Regular"/>
              </a:rPr>
              <a:t>de</a:t>
            </a:r>
            <a:r>
              <a:rPr sz="2500" spc="-105" dirty="0">
                <a:solidFill>
                  <a:srgbClr val="231F20"/>
                </a:solidFill>
                <a:latin typeface="StratumGMC Regular"/>
                <a:cs typeface="StratumGMC Regular"/>
              </a:rPr>
              <a:t> </a:t>
            </a:r>
            <a:r>
              <a:rPr sz="2500" spc="-40" dirty="0">
                <a:solidFill>
                  <a:srgbClr val="231F20"/>
                </a:solidFill>
                <a:latin typeface="StratumGMC Regular"/>
                <a:cs typeface="StratumGMC Regular"/>
              </a:rPr>
              <a:t>Yukon  </a:t>
            </a:r>
            <a:r>
              <a:rPr sz="2500" dirty="0">
                <a:solidFill>
                  <a:srgbClr val="231F20"/>
                </a:solidFill>
                <a:latin typeface="StratumGMC Regular"/>
                <a:cs typeface="StratumGMC Regular"/>
              </a:rPr>
              <a:t>Denali</a:t>
            </a:r>
            <a:r>
              <a:rPr sz="2500" dirty="0" smtClean="0">
                <a:solidFill>
                  <a:srgbClr val="231F20"/>
                </a:solidFill>
                <a:latin typeface="StratumGMC Regular"/>
                <a:cs typeface="StratumGMC Regular"/>
              </a:rPr>
              <a:t>:</a:t>
            </a:r>
            <a:endParaRPr sz="2500" dirty="0">
              <a:latin typeface="StratumGMC Regular"/>
              <a:cs typeface="StratumGMC Regular"/>
            </a:endParaRPr>
          </a:p>
          <a:p>
            <a:pPr marL="698500" lvl="1" indent="-228600">
              <a:lnSpc>
                <a:spcPts val="2500"/>
              </a:lnSpc>
              <a:spcBef>
                <a:spcPts val="1000"/>
              </a:spcBef>
              <a:buClr>
                <a:srgbClr val="FF0000"/>
              </a:buClr>
              <a:buChar char="•"/>
              <a:tabLst>
                <a:tab pos="241300" algn="l"/>
              </a:tabLst>
            </a:pPr>
            <a:r>
              <a:rPr sz="2500" dirty="0">
                <a:solidFill>
                  <a:srgbClr val="231F20"/>
                </a:solidFill>
                <a:latin typeface="StratumGMC Regular"/>
                <a:cs typeface="StratumGMC Regular"/>
              </a:rPr>
              <a:t>2</a:t>
            </a:r>
            <a:r>
              <a:rPr sz="2500" spc="-5" dirty="0">
                <a:solidFill>
                  <a:srgbClr val="231F20"/>
                </a:solidFill>
                <a:latin typeface="StratumGMC Regular"/>
                <a:cs typeface="StratumGMC Regular"/>
              </a:rPr>
              <a:t> </a:t>
            </a:r>
            <a:r>
              <a:rPr sz="2500" spc="-10" dirty="0">
                <a:solidFill>
                  <a:srgbClr val="231F20"/>
                </a:solidFill>
                <a:latin typeface="StratumGMC Regular"/>
                <a:cs typeface="StratumGMC Regular"/>
              </a:rPr>
              <a:t>frontales</a:t>
            </a:r>
            <a:endParaRPr sz="2500" dirty="0">
              <a:latin typeface="StratumGMC Regular"/>
              <a:cs typeface="StratumGMC Regular"/>
            </a:endParaRPr>
          </a:p>
          <a:p>
            <a:pPr marL="698500" lvl="1" indent="-228600">
              <a:lnSpc>
                <a:spcPts val="2500"/>
              </a:lnSpc>
              <a:spcBef>
                <a:spcPts val="1000"/>
              </a:spcBef>
              <a:buClr>
                <a:srgbClr val="FF0000"/>
              </a:buClr>
              <a:buChar char="•"/>
              <a:tabLst>
                <a:tab pos="241300" algn="l"/>
              </a:tabLst>
            </a:pPr>
            <a:r>
              <a:rPr sz="2500" dirty="0">
                <a:solidFill>
                  <a:srgbClr val="231F20"/>
                </a:solidFill>
                <a:latin typeface="StratumGMC Regular"/>
                <a:cs typeface="StratumGMC Regular"/>
              </a:rPr>
              <a:t>2</a:t>
            </a:r>
            <a:r>
              <a:rPr sz="2500" spc="-5" dirty="0">
                <a:solidFill>
                  <a:srgbClr val="231F20"/>
                </a:solidFill>
                <a:latin typeface="StratumGMC Regular"/>
                <a:cs typeface="StratumGMC Regular"/>
              </a:rPr>
              <a:t> </a:t>
            </a:r>
            <a:r>
              <a:rPr sz="2500" dirty="0">
                <a:solidFill>
                  <a:srgbClr val="231F20"/>
                </a:solidFill>
                <a:latin typeface="StratumGMC Regular"/>
                <a:cs typeface="StratumGMC Regular"/>
              </a:rPr>
              <a:t>laterales</a:t>
            </a:r>
            <a:endParaRPr sz="2500" dirty="0">
              <a:latin typeface="StratumGMC Regular"/>
              <a:cs typeface="StratumGMC Regular"/>
            </a:endParaRPr>
          </a:p>
          <a:p>
            <a:pPr marL="698500" marR="103505" lvl="1" indent="-228600">
              <a:lnSpc>
                <a:spcPts val="2500"/>
              </a:lnSpc>
              <a:spcBef>
                <a:spcPts val="1000"/>
              </a:spcBef>
              <a:buClr>
                <a:srgbClr val="FF0000"/>
              </a:buClr>
              <a:buChar char="•"/>
              <a:tabLst>
                <a:tab pos="241300" algn="l"/>
              </a:tabLst>
            </a:pPr>
            <a:r>
              <a:rPr sz="2500" dirty="0">
                <a:solidFill>
                  <a:srgbClr val="231F20"/>
                </a:solidFill>
                <a:latin typeface="StratumGMC Regular"/>
                <a:cs typeface="StratumGMC Regular"/>
              </a:rPr>
              <a:t>2 tipo </a:t>
            </a:r>
            <a:r>
              <a:rPr sz="2500" spc="5" dirty="0">
                <a:solidFill>
                  <a:srgbClr val="231F20"/>
                </a:solidFill>
                <a:latin typeface="StratumGMC Regular"/>
                <a:cs typeface="StratumGMC Regular"/>
              </a:rPr>
              <a:t>cortina </a:t>
            </a:r>
            <a:r>
              <a:rPr sz="2500" dirty="0">
                <a:solidFill>
                  <a:srgbClr val="231F20"/>
                </a:solidFill>
                <a:latin typeface="StratumGMC Regular"/>
                <a:cs typeface="StratumGMC Regular"/>
              </a:rPr>
              <a:t>para las 3</a:t>
            </a:r>
            <a:r>
              <a:rPr sz="2500" spc="-75" dirty="0">
                <a:solidFill>
                  <a:srgbClr val="231F20"/>
                </a:solidFill>
                <a:latin typeface="StratumGMC Regular"/>
                <a:cs typeface="StratumGMC Regular"/>
              </a:rPr>
              <a:t> </a:t>
            </a:r>
            <a:r>
              <a:rPr sz="2500" dirty="0">
                <a:solidFill>
                  <a:srgbClr val="231F20"/>
                </a:solidFill>
                <a:latin typeface="StratumGMC Regular"/>
                <a:cs typeface="StratumGMC Regular"/>
              </a:rPr>
              <a:t>filas  de</a:t>
            </a:r>
            <a:r>
              <a:rPr sz="2500" spc="-5" dirty="0">
                <a:solidFill>
                  <a:srgbClr val="231F20"/>
                </a:solidFill>
                <a:latin typeface="StratumGMC Regular"/>
                <a:cs typeface="StratumGMC Regular"/>
              </a:rPr>
              <a:t> asientos</a:t>
            </a:r>
            <a:endParaRPr sz="2500" dirty="0">
              <a:latin typeface="StratumGMC Regular"/>
              <a:cs typeface="StratumGMC Regular"/>
            </a:endParaRPr>
          </a:p>
          <a:p>
            <a:pPr marL="698500" lvl="1" indent="-228600">
              <a:lnSpc>
                <a:spcPts val="2500"/>
              </a:lnSpc>
              <a:spcBef>
                <a:spcPts val="1000"/>
              </a:spcBef>
              <a:buClr>
                <a:srgbClr val="FF0000"/>
              </a:buClr>
              <a:buChar char="•"/>
              <a:tabLst>
                <a:tab pos="241300" algn="l"/>
              </a:tabLst>
            </a:pPr>
            <a:r>
              <a:rPr sz="2500" dirty="0">
                <a:solidFill>
                  <a:srgbClr val="231F20"/>
                </a:solidFill>
                <a:latin typeface="StratumGMC Regular"/>
                <a:cs typeface="StratumGMC Regular"/>
              </a:rPr>
              <a:t>1 central</a:t>
            </a:r>
            <a:r>
              <a:rPr sz="2500" spc="-10" dirty="0">
                <a:solidFill>
                  <a:srgbClr val="231F20"/>
                </a:solidFill>
                <a:latin typeface="StratumGMC Regular"/>
                <a:cs typeface="StratumGMC Regular"/>
              </a:rPr>
              <a:t> frontal</a:t>
            </a:r>
            <a:endParaRPr sz="2500" dirty="0">
              <a:latin typeface="StratumGMC Regular"/>
              <a:cs typeface="StratumGMC Regular"/>
            </a:endParaRPr>
          </a:p>
          <a:p>
            <a:pPr marL="698500" marR="5080" lvl="1" indent="-228600">
              <a:lnSpc>
                <a:spcPts val="2500"/>
              </a:lnSpc>
              <a:spcBef>
                <a:spcPts val="1000"/>
              </a:spcBef>
              <a:buClr>
                <a:srgbClr val="FF0000"/>
              </a:buClr>
              <a:buChar char="•"/>
              <a:tabLst>
                <a:tab pos="241300" algn="l"/>
              </a:tabLst>
            </a:pPr>
            <a:r>
              <a:rPr sz="2500" dirty="0">
                <a:solidFill>
                  <a:srgbClr val="231F20"/>
                </a:solidFill>
                <a:latin typeface="StratumGMC Regular"/>
                <a:cs typeface="StratumGMC Regular"/>
              </a:rPr>
              <a:t>Sensor de </a:t>
            </a:r>
            <a:r>
              <a:rPr sz="2500" spc="-5" dirty="0">
                <a:solidFill>
                  <a:srgbClr val="231F20"/>
                </a:solidFill>
                <a:latin typeface="StratumGMC Regular"/>
                <a:cs typeface="StratumGMC Regular"/>
              </a:rPr>
              <a:t>activación </a:t>
            </a:r>
            <a:r>
              <a:rPr sz="2500" dirty="0">
                <a:solidFill>
                  <a:srgbClr val="231F20"/>
                </a:solidFill>
                <a:latin typeface="StratumGMC Regular"/>
                <a:cs typeface="StratumGMC Regular"/>
              </a:rPr>
              <a:t>en</a:t>
            </a:r>
            <a:r>
              <a:rPr sz="2500" spc="-75" dirty="0">
                <a:solidFill>
                  <a:srgbClr val="231F20"/>
                </a:solidFill>
                <a:latin typeface="StratumGMC Regular"/>
                <a:cs typeface="StratumGMC Regular"/>
              </a:rPr>
              <a:t> </a:t>
            </a:r>
            <a:r>
              <a:rPr sz="2500" dirty="0">
                <a:solidFill>
                  <a:srgbClr val="231F20"/>
                </a:solidFill>
                <a:latin typeface="StratumGMC Regular"/>
                <a:cs typeface="StratumGMC Regular"/>
              </a:rPr>
              <a:t>caso  de</a:t>
            </a:r>
            <a:r>
              <a:rPr sz="2500" spc="-5" dirty="0">
                <a:solidFill>
                  <a:srgbClr val="231F20"/>
                </a:solidFill>
                <a:latin typeface="StratumGMC Regular"/>
                <a:cs typeface="StratumGMC Regular"/>
              </a:rPr>
              <a:t> volcadura</a:t>
            </a:r>
            <a:endParaRPr sz="2500" dirty="0">
              <a:latin typeface="StratumGMC Regular"/>
              <a:cs typeface="StratumGMC Regular"/>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74528" y="1220897"/>
            <a:ext cx="737013" cy="899292"/>
          </a:xfrm>
          <a:prstGeom prst="rect">
            <a:avLst/>
          </a:prstGeom>
        </p:spPr>
      </p:pic>
    </p:spTree>
    <p:extLst>
      <p:ext uri="{BB962C8B-B14F-4D97-AF65-F5344CB8AC3E}">
        <p14:creationId xmlns:p14="http://schemas.microsoft.com/office/powerpoint/2010/main" val="2530767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7442" y="957943"/>
            <a:ext cx="4572001" cy="5910943"/>
          </a:xfrm>
          <a:prstGeom prst="rect">
            <a:avLst/>
          </a:prstGeom>
        </p:spPr>
      </p:pic>
      <p:sp>
        <p:nvSpPr>
          <p:cNvPr id="4" name="Title 3"/>
          <p:cNvSpPr>
            <a:spLocks noGrp="1"/>
          </p:cNvSpPr>
          <p:nvPr>
            <p:ph type="title"/>
          </p:nvPr>
        </p:nvSpPr>
        <p:spPr/>
        <p:txBody>
          <a:bodyPr>
            <a:normAutofit/>
          </a:bodyPr>
          <a:lstStyle/>
          <a:p>
            <a:r>
              <a:rPr lang="es-MX" sz="4000" dirty="0" smtClean="0"/>
              <a:t>Generación</a:t>
            </a:r>
            <a:endParaRPr lang="es-MX" sz="4000" dirty="0"/>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
        <p:nvSpPr>
          <p:cNvPr id="11" name="Text Placeholder 4"/>
          <p:cNvSpPr txBox="1">
            <a:spLocks/>
          </p:cNvSpPr>
          <p:nvPr/>
        </p:nvSpPr>
        <p:spPr>
          <a:xfrm>
            <a:off x="281936" y="1338320"/>
            <a:ext cx="4290064" cy="5814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s-MX" sz="2400" smtClean="0">
                <a:solidFill>
                  <a:srgbClr val="DD0116"/>
                </a:solidFill>
                <a:latin typeface="StratumGMC Bold" panose="020B0506030000020004" pitchFamily="34" charset="0"/>
              </a:rPr>
              <a:t>Tecnología de vanguardia y alto rendimiento</a:t>
            </a:r>
            <a:endParaRPr lang="es-MX" sz="2400" dirty="0">
              <a:solidFill>
                <a:srgbClr val="DD0116"/>
              </a:solidFill>
              <a:latin typeface="StratumGMC Bold" panose="020B0506030000020004" pitchFamily="34" charset="0"/>
            </a:endParaRPr>
          </a:p>
        </p:txBody>
      </p:sp>
      <p:sp>
        <p:nvSpPr>
          <p:cNvPr id="12" name="Text Placeholder 5"/>
          <p:cNvSpPr txBox="1">
            <a:spLocks/>
          </p:cNvSpPr>
          <p:nvPr/>
        </p:nvSpPr>
        <p:spPr>
          <a:xfrm>
            <a:off x="281936" y="3536078"/>
            <a:ext cx="3866743"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s-MX" sz="2600" smtClean="0">
                <a:solidFill>
                  <a:srgbClr val="DD0116"/>
                </a:solidFill>
                <a:latin typeface="StratumGMC Bold" panose="020B0506030000020004" pitchFamily="34" charset="0"/>
              </a:rPr>
              <a:t>Quinta generación de Yukon Denali</a:t>
            </a:r>
            <a:endParaRPr lang="es-MX" sz="2600" dirty="0">
              <a:solidFill>
                <a:srgbClr val="DD0116"/>
              </a:solidFill>
              <a:latin typeface="StratumGMC Bold" panose="020B0506030000020004" pitchFamily="34" charset="0"/>
            </a:endParaRPr>
          </a:p>
        </p:txBody>
      </p:sp>
      <p:sp>
        <p:nvSpPr>
          <p:cNvPr id="13" name="Text Placeholder 5"/>
          <p:cNvSpPr txBox="1">
            <a:spLocks/>
          </p:cNvSpPr>
          <p:nvPr/>
        </p:nvSpPr>
        <p:spPr>
          <a:xfrm>
            <a:off x="281935" y="2341621"/>
            <a:ext cx="3866743" cy="8239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s-MX" sz="2600" dirty="0" smtClean="0">
                <a:solidFill>
                  <a:srgbClr val="DD0116"/>
                </a:solidFill>
                <a:latin typeface="StratumGMC Bold" panose="020B0506030000020004" pitchFamily="34" charset="0"/>
              </a:rPr>
              <a:t>2006 por primera vez GMC </a:t>
            </a:r>
            <a:r>
              <a:rPr lang="es-MX" sz="2600" dirty="0" err="1" smtClean="0">
                <a:solidFill>
                  <a:srgbClr val="DD0116"/>
                </a:solidFill>
                <a:latin typeface="StratumGMC Bold" panose="020B0506030000020004" pitchFamily="34" charset="0"/>
              </a:rPr>
              <a:t>Yukon</a:t>
            </a:r>
            <a:r>
              <a:rPr lang="es-MX" sz="2600" dirty="0" smtClean="0">
                <a:solidFill>
                  <a:srgbClr val="DD0116"/>
                </a:solidFill>
                <a:latin typeface="StratumGMC Bold" panose="020B0506030000020004" pitchFamily="34" charset="0"/>
              </a:rPr>
              <a:t> </a:t>
            </a:r>
            <a:r>
              <a:rPr lang="es-MX" sz="2600" dirty="0" err="1" smtClean="0">
                <a:solidFill>
                  <a:srgbClr val="DD0116"/>
                </a:solidFill>
                <a:latin typeface="StratumGMC Bold" panose="020B0506030000020004" pitchFamily="34" charset="0"/>
              </a:rPr>
              <a:t>Denali</a:t>
            </a:r>
            <a:r>
              <a:rPr lang="es-MX" sz="2600" dirty="0" smtClean="0">
                <a:solidFill>
                  <a:srgbClr val="DD0116"/>
                </a:solidFill>
                <a:latin typeface="StratumGMC Bold" panose="020B0506030000020004" pitchFamily="34" charset="0"/>
              </a:rPr>
              <a:t> en México</a:t>
            </a:r>
            <a:endParaRPr lang="es-MX" sz="2600" dirty="0">
              <a:solidFill>
                <a:srgbClr val="DD0116"/>
              </a:solidFill>
              <a:latin typeface="StratumGMC Bold" panose="020B0506030000020004" pitchFamily="34" charset="0"/>
            </a:endParaRPr>
          </a:p>
        </p:txBody>
      </p:sp>
      <p:sp>
        <p:nvSpPr>
          <p:cNvPr id="14" name="Content Placeholder 6"/>
          <p:cNvSpPr txBox="1">
            <a:spLocks/>
          </p:cNvSpPr>
          <p:nvPr/>
        </p:nvSpPr>
        <p:spPr>
          <a:xfrm>
            <a:off x="628650" y="4662119"/>
            <a:ext cx="3520028" cy="2022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DD0116"/>
              </a:buClr>
            </a:pPr>
            <a:r>
              <a:rPr lang="es-MX" sz="2500" smtClean="0"/>
              <a:t>Diseño imponente</a:t>
            </a:r>
          </a:p>
          <a:p>
            <a:pPr>
              <a:buClr>
                <a:srgbClr val="DD0116"/>
              </a:buClr>
            </a:pPr>
            <a:r>
              <a:rPr lang="es-MX" sz="2500" smtClean="0"/>
              <a:t>Diseño sofisticado</a:t>
            </a:r>
          </a:p>
          <a:p>
            <a:pPr>
              <a:buClr>
                <a:srgbClr val="DD0116"/>
              </a:buClr>
            </a:pPr>
            <a:r>
              <a:rPr lang="es-MX" sz="2500" smtClean="0"/>
              <a:t>Equipamiento en lujo</a:t>
            </a:r>
          </a:p>
          <a:p>
            <a:pPr>
              <a:buClr>
                <a:srgbClr val="DD0116"/>
              </a:buClr>
            </a:pPr>
            <a:r>
              <a:rPr lang="es-MX" sz="2500" smtClean="0"/>
              <a:t>Seguridad</a:t>
            </a:r>
            <a:endParaRPr lang="es-MX" sz="2500" dirty="0"/>
          </a:p>
        </p:txBody>
      </p:sp>
    </p:spTree>
    <p:extLst>
      <p:ext uri="{BB962C8B-B14F-4D97-AF65-F5344CB8AC3E}">
        <p14:creationId xmlns:p14="http://schemas.microsoft.com/office/powerpoint/2010/main" val="37207653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856"/>
            <a:ext cx="9144000" cy="7277041"/>
            <a:chOff x="0" y="-528107"/>
            <a:chExt cx="9144000" cy="7277041"/>
          </a:xfrm>
        </p:grpSpPr>
        <p:sp>
          <p:nvSpPr>
            <p:cNvPr id="3" name="object 3"/>
            <p:cNvSpPr/>
            <p:nvPr/>
          </p:nvSpPr>
          <p:spPr>
            <a:xfrm>
              <a:off x="0" y="3580945"/>
              <a:ext cx="9144000" cy="3167989"/>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528107"/>
              <a:ext cx="9144000" cy="1458595"/>
            </a:xfrm>
            <a:custGeom>
              <a:avLst/>
              <a:gdLst/>
              <a:ahLst/>
              <a:cxnLst/>
              <a:rect l="l" t="t" r="r" b="b"/>
              <a:pathLst>
                <a:path w="9144000" h="1458595">
                  <a:moveTo>
                    <a:pt x="9144000" y="0"/>
                  </a:moveTo>
                  <a:lnTo>
                    <a:pt x="0" y="0"/>
                  </a:lnTo>
                  <a:lnTo>
                    <a:pt x="0" y="1458404"/>
                  </a:lnTo>
                  <a:lnTo>
                    <a:pt x="9144000" y="1458404"/>
                  </a:lnTo>
                  <a:lnTo>
                    <a:pt x="9144000" y="0"/>
                  </a:lnTo>
                  <a:close/>
                </a:path>
              </a:pathLst>
            </a:custGeom>
            <a:solidFill>
              <a:srgbClr val="E31E38"/>
            </a:solidFill>
          </p:spPr>
          <p:txBody>
            <a:bodyPr wrap="square" lIns="0" tIns="0" rIns="0" bIns="0" rtlCol="0"/>
            <a:lstStyle/>
            <a:p>
              <a:endParaRPr/>
            </a:p>
          </p:txBody>
        </p:sp>
      </p:grpSp>
      <p:sp>
        <p:nvSpPr>
          <p:cNvPr id="6" name="object 6"/>
          <p:cNvSpPr txBox="1">
            <a:spLocks noGrp="1"/>
          </p:cNvSpPr>
          <p:nvPr>
            <p:ph type="title"/>
          </p:nvPr>
        </p:nvSpPr>
        <p:spPr>
          <a:xfrm>
            <a:off x="259499" y="143848"/>
            <a:ext cx="8723676" cy="1257300"/>
          </a:xfrm>
          <a:prstGeom prst="rect">
            <a:avLst/>
          </a:prstGeom>
        </p:spPr>
        <p:txBody>
          <a:bodyPr vert="horz" wrap="square" lIns="0" tIns="152400" rIns="0" bIns="0" rtlCol="0">
            <a:spAutoFit/>
          </a:bodyPr>
          <a:lstStyle/>
          <a:p>
            <a:pPr marL="12700" marR="5080">
              <a:lnSpc>
                <a:spcPct val="79600"/>
              </a:lnSpc>
              <a:spcBef>
                <a:spcPts val="1200"/>
              </a:spcBef>
            </a:pPr>
            <a:r>
              <a:rPr sz="4500" spc="10" dirty="0"/>
              <a:t>Alerta </a:t>
            </a:r>
            <a:r>
              <a:rPr sz="4500" dirty="0"/>
              <a:t>de </a:t>
            </a:r>
            <a:r>
              <a:rPr sz="4500" spc="-5" dirty="0"/>
              <a:t>detección</a:t>
            </a:r>
            <a:r>
              <a:rPr sz="4500" spc="-65" dirty="0"/>
              <a:t> </a:t>
            </a:r>
            <a:r>
              <a:rPr sz="4500" dirty="0"/>
              <a:t>de  </a:t>
            </a:r>
            <a:r>
              <a:rPr sz="4500" spc="-5" dirty="0"/>
              <a:t>peatones</a:t>
            </a:r>
            <a:r>
              <a:rPr sz="4500" spc="-10" dirty="0"/>
              <a:t> delantera</a:t>
            </a:r>
            <a:endParaRPr sz="4500" dirty="0"/>
          </a:p>
        </p:txBody>
      </p:sp>
      <p:sp>
        <p:nvSpPr>
          <p:cNvPr id="7" name="object 7"/>
          <p:cNvSpPr txBox="1"/>
          <p:nvPr/>
        </p:nvSpPr>
        <p:spPr>
          <a:xfrm>
            <a:off x="2322674" y="1596916"/>
            <a:ext cx="6821326" cy="1933222"/>
          </a:xfrm>
          <a:prstGeom prst="rect">
            <a:avLst/>
          </a:prstGeom>
        </p:spPr>
        <p:txBody>
          <a:bodyPr vert="horz" wrap="square" lIns="0" tIns="12700" rIns="0" bIns="0" rtlCol="0">
            <a:spAutoFit/>
          </a:bodyPr>
          <a:lstStyle/>
          <a:p>
            <a:pPr marL="12700" marR="449580">
              <a:lnSpc>
                <a:spcPts val="2300"/>
              </a:lnSpc>
              <a:spcBef>
                <a:spcPts val="100"/>
              </a:spcBef>
            </a:pPr>
            <a:r>
              <a:rPr lang="es-MX" sz="2500" dirty="0">
                <a:solidFill>
                  <a:srgbClr val="231F20"/>
                </a:solidFill>
                <a:cs typeface="StratumGMC Regular"/>
              </a:rPr>
              <a:t>Este sistema ayuda a </a:t>
            </a:r>
            <a:r>
              <a:rPr lang="es-MX" sz="2500" spc="-5" dirty="0">
                <a:solidFill>
                  <a:srgbClr val="231F20"/>
                </a:solidFill>
                <a:cs typeface="StratumGMC Regular"/>
              </a:rPr>
              <a:t>reducir </a:t>
            </a:r>
            <a:r>
              <a:rPr lang="es-MX" sz="2500" dirty="0">
                <a:solidFill>
                  <a:srgbClr val="231F20"/>
                </a:solidFill>
                <a:cs typeface="StratumGMC Regular"/>
              </a:rPr>
              <a:t>la posibilidad de colisión con</a:t>
            </a:r>
            <a:r>
              <a:rPr lang="es-MX" sz="2500" spc="-90" dirty="0">
                <a:solidFill>
                  <a:srgbClr val="231F20"/>
                </a:solidFill>
                <a:cs typeface="StratumGMC Regular"/>
              </a:rPr>
              <a:t> </a:t>
            </a:r>
            <a:r>
              <a:rPr lang="es-MX" sz="2500" dirty="0">
                <a:solidFill>
                  <a:srgbClr val="231F20"/>
                </a:solidFill>
                <a:cs typeface="StratumGMC Regular"/>
              </a:rPr>
              <a:t>una  </a:t>
            </a:r>
            <a:r>
              <a:rPr lang="es-MX" sz="2500" spc="-5" dirty="0">
                <a:solidFill>
                  <a:srgbClr val="231F20"/>
                </a:solidFill>
                <a:cs typeface="StratumGMC Regular"/>
              </a:rPr>
              <a:t>persona </a:t>
            </a:r>
            <a:r>
              <a:rPr lang="es-MX" sz="2500" dirty="0">
                <a:solidFill>
                  <a:srgbClr val="231F20"/>
                </a:solidFill>
                <a:cs typeface="StratumGMC Regular"/>
              </a:rPr>
              <a:t>cuando se </a:t>
            </a:r>
            <a:r>
              <a:rPr lang="es-MX" sz="2500" spc="-5" dirty="0">
                <a:solidFill>
                  <a:srgbClr val="231F20"/>
                </a:solidFill>
                <a:cs typeface="StratumGMC Regular"/>
              </a:rPr>
              <a:t>circula </a:t>
            </a:r>
            <a:r>
              <a:rPr lang="es-MX" sz="2500" dirty="0">
                <a:solidFill>
                  <a:srgbClr val="231F20"/>
                </a:solidFill>
                <a:cs typeface="StratumGMC Regular"/>
              </a:rPr>
              <a:t>a una </a:t>
            </a:r>
            <a:r>
              <a:rPr lang="es-MX" sz="2500" spc="-5" dirty="0">
                <a:solidFill>
                  <a:srgbClr val="231F20"/>
                </a:solidFill>
                <a:cs typeface="StratumGMC Regular"/>
              </a:rPr>
              <a:t>velocidad entre </a:t>
            </a:r>
            <a:r>
              <a:rPr lang="es-MX" sz="2500" dirty="0">
                <a:solidFill>
                  <a:srgbClr val="231F20"/>
                </a:solidFill>
                <a:cs typeface="StratumGMC Regular"/>
              </a:rPr>
              <a:t>8 y 80</a:t>
            </a:r>
            <a:r>
              <a:rPr lang="es-MX" sz="2500" spc="-30" dirty="0">
                <a:solidFill>
                  <a:srgbClr val="231F20"/>
                </a:solidFill>
                <a:cs typeface="StratumGMC Regular"/>
              </a:rPr>
              <a:t> </a:t>
            </a:r>
            <a:r>
              <a:rPr lang="es-MX" sz="2500" dirty="0">
                <a:solidFill>
                  <a:srgbClr val="231F20"/>
                </a:solidFill>
                <a:cs typeface="StratumGMC Regular"/>
              </a:rPr>
              <a:t>km/h.</a:t>
            </a:r>
            <a:endParaRPr lang="es-MX" sz="2500" dirty="0">
              <a:cs typeface="StratumGMC Regular"/>
            </a:endParaRPr>
          </a:p>
          <a:p>
            <a:pPr marL="12700" marR="5080">
              <a:lnSpc>
                <a:spcPts val="2300"/>
              </a:lnSpc>
              <a:spcBef>
                <a:spcPts val="1000"/>
              </a:spcBef>
            </a:pPr>
            <a:r>
              <a:rPr lang="es-MX" sz="2500" spc="-5" dirty="0">
                <a:solidFill>
                  <a:srgbClr val="231F20"/>
                </a:solidFill>
                <a:cs typeface="StratumGMC Regular"/>
              </a:rPr>
              <a:t>Cuando </a:t>
            </a:r>
            <a:r>
              <a:rPr lang="es-MX" sz="2500" dirty="0">
                <a:solidFill>
                  <a:srgbClr val="231F20"/>
                </a:solidFill>
                <a:cs typeface="StratumGMC Regular"/>
              </a:rPr>
              <a:t>las condiciones de iluminación son óptimas, este</a:t>
            </a:r>
            <a:r>
              <a:rPr lang="es-MX" sz="2500" spc="-80" dirty="0">
                <a:solidFill>
                  <a:srgbClr val="231F20"/>
                </a:solidFill>
                <a:cs typeface="StratumGMC Regular"/>
              </a:rPr>
              <a:t> </a:t>
            </a:r>
            <a:r>
              <a:rPr lang="es-MX" sz="2500" dirty="0">
                <a:solidFill>
                  <a:srgbClr val="231F20"/>
                </a:solidFill>
                <a:cs typeface="StratumGMC Regular"/>
              </a:rPr>
              <a:t>sistema  puede detectar a un </a:t>
            </a:r>
            <a:r>
              <a:rPr lang="es-MX" sz="2500" spc="-5" dirty="0">
                <a:solidFill>
                  <a:srgbClr val="231F20"/>
                </a:solidFill>
                <a:cs typeface="StratumGMC Regular"/>
              </a:rPr>
              <a:t>peatón </a:t>
            </a:r>
            <a:r>
              <a:rPr lang="es-MX" sz="2500" dirty="0">
                <a:solidFill>
                  <a:srgbClr val="231F20"/>
                </a:solidFill>
                <a:cs typeface="StratumGMC Regular"/>
              </a:rPr>
              <a:t>en un rango de distancia de hasta 40  </a:t>
            </a:r>
            <a:r>
              <a:rPr lang="es-MX" sz="2500" spc="-5" dirty="0">
                <a:solidFill>
                  <a:srgbClr val="231F20"/>
                </a:solidFill>
                <a:cs typeface="StratumGMC Regular"/>
              </a:rPr>
              <a:t>metros.</a:t>
            </a:r>
            <a:endParaRPr lang="es-MX" sz="2500" dirty="0">
              <a:cs typeface="StratumGMC Regular"/>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499" y="1972664"/>
            <a:ext cx="1347949" cy="1594349"/>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7281090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74180" y="1035815"/>
            <a:ext cx="4369820" cy="5822185"/>
          </a:xfrm>
          <a:prstGeom prst="rect">
            <a:avLst/>
          </a:prstGeom>
        </p:spPr>
      </p:pic>
      <p:sp>
        <p:nvSpPr>
          <p:cNvPr id="4" name="object 4"/>
          <p:cNvSpPr/>
          <p:nvPr/>
        </p:nvSpPr>
        <p:spPr>
          <a:xfrm>
            <a:off x="0" y="-91899"/>
            <a:ext cx="9144000" cy="1458595"/>
          </a:xfrm>
          <a:custGeom>
            <a:avLst/>
            <a:gdLst/>
            <a:ahLst/>
            <a:cxnLst/>
            <a:rect l="l" t="t" r="r" b="b"/>
            <a:pathLst>
              <a:path w="9144000" h="1458595">
                <a:moveTo>
                  <a:pt x="9144000" y="0"/>
                </a:moveTo>
                <a:lnTo>
                  <a:pt x="0" y="0"/>
                </a:lnTo>
                <a:lnTo>
                  <a:pt x="0" y="1458404"/>
                </a:lnTo>
                <a:lnTo>
                  <a:pt x="9144000" y="1458404"/>
                </a:lnTo>
                <a:lnTo>
                  <a:pt x="9144000" y="0"/>
                </a:lnTo>
                <a:close/>
              </a:path>
            </a:pathLst>
          </a:custGeom>
          <a:solidFill>
            <a:srgbClr val="E31E38"/>
          </a:solidFill>
        </p:spPr>
        <p:txBody>
          <a:bodyPr wrap="square" lIns="0" tIns="0" rIns="0" bIns="0" rtlCol="0"/>
          <a:lstStyle/>
          <a:p>
            <a:endParaRPr/>
          </a:p>
        </p:txBody>
      </p:sp>
      <p:sp>
        <p:nvSpPr>
          <p:cNvPr id="6" name="object 6"/>
          <p:cNvSpPr txBox="1">
            <a:spLocks noGrp="1"/>
          </p:cNvSpPr>
          <p:nvPr>
            <p:ph type="title"/>
          </p:nvPr>
        </p:nvSpPr>
        <p:spPr>
          <a:xfrm>
            <a:off x="259499" y="67648"/>
            <a:ext cx="8833956" cy="1257300"/>
          </a:xfrm>
          <a:prstGeom prst="rect">
            <a:avLst/>
          </a:prstGeom>
        </p:spPr>
        <p:txBody>
          <a:bodyPr vert="horz" wrap="square" lIns="0" tIns="152400" rIns="0" bIns="0" rtlCol="0">
            <a:spAutoFit/>
          </a:bodyPr>
          <a:lstStyle/>
          <a:p>
            <a:pPr marL="12700" marR="5080">
              <a:lnSpc>
                <a:spcPct val="79600"/>
              </a:lnSpc>
              <a:spcBef>
                <a:spcPts val="1200"/>
              </a:spcBef>
            </a:pPr>
            <a:r>
              <a:rPr sz="4500" spc="10" dirty="0"/>
              <a:t>Alerta </a:t>
            </a:r>
            <a:r>
              <a:rPr sz="4500" dirty="0"/>
              <a:t>de </a:t>
            </a:r>
            <a:r>
              <a:rPr sz="4500" spc="-5" dirty="0"/>
              <a:t>detección</a:t>
            </a:r>
            <a:r>
              <a:rPr sz="4500" spc="-65" dirty="0"/>
              <a:t> </a:t>
            </a:r>
            <a:r>
              <a:rPr sz="4500" dirty="0"/>
              <a:t>de  </a:t>
            </a:r>
            <a:r>
              <a:rPr sz="4500" spc="-5" dirty="0"/>
              <a:t>peatones</a:t>
            </a:r>
            <a:r>
              <a:rPr sz="4500" spc="-10" dirty="0"/>
              <a:t> </a:t>
            </a:r>
            <a:r>
              <a:rPr sz="4500" spc="-15" dirty="0"/>
              <a:t>trasera</a:t>
            </a:r>
            <a:endParaRPr sz="4500" dirty="0"/>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
        <p:nvSpPr>
          <p:cNvPr id="9" name="object 7"/>
          <p:cNvSpPr txBox="1"/>
          <p:nvPr/>
        </p:nvSpPr>
        <p:spPr>
          <a:xfrm>
            <a:off x="193871" y="2716352"/>
            <a:ext cx="8651885" cy="2603277"/>
          </a:xfrm>
          <a:prstGeom prst="rect">
            <a:avLst/>
          </a:prstGeom>
        </p:spPr>
        <p:txBody>
          <a:bodyPr vert="horz" wrap="square" lIns="0" tIns="12700" rIns="0" bIns="0" rtlCol="0">
            <a:spAutoFit/>
          </a:bodyPr>
          <a:lstStyle/>
          <a:p>
            <a:pPr marL="370840" marR="4227830" indent="-342900">
              <a:lnSpc>
                <a:spcPts val="2500"/>
              </a:lnSpc>
              <a:spcBef>
                <a:spcPts val="100"/>
              </a:spcBef>
              <a:buClr>
                <a:srgbClr val="DD0116"/>
              </a:buClr>
              <a:buFont typeface="Arial" panose="020B0604020202020204" pitchFamily="34" charset="0"/>
              <a:buChar char="•"/>
            </a:pPr>
            <a:r>
              <a:rPr lang="es-MX" sz="2500" dirty="0">
                <a:cs typeface="StratumGMC Regular"/>
              </a:rPr>
              <a:t>Este sistema </a:t>
            </a:r>
            <a:r>
              <a:rPr lang="es-ES" sz="2500" dirty="0">
                <a:cs typeface="StratumGMC Regular"/>
              </a:rPr>
              <a:t>utiliza la cámara trasera de </a:t>
            </a:r>
            <a:r>
              <a:rPr lang="es-ES" sz="2500" dirty="0" err="1">
                <a:cs typeface="StratumGMC Regular"/>
              </a:rPr>
              <a:t>Yukon</a:t>
            </a:r>
            <a:r>
              <a:rPr lang="es-ES" sz="2500" dirty="0">
                <a:cs typeface="StratumGMC Regular"/>
              </a:rPr>
              <a:t> </a:t>
            </a:r>
            <a:r>
              <a:rPr lang="es-ES" sz="2500" dirty="0" err="1" smtClean="0">
                <a:cs typeface="StratumGMC Regular"/>
              </a:rPr>
              <a:t>Denali</a:t>
            </a:r>
            <a:endParaRPr lang="es-ES" sz="2500" dirty="0" smtClean="0">
              <a:cs typeface="StratumGMC Regular"/>
            </a:endParaRPr>
          </a:p>
          <a:p>
            <a:pPr marL="370840" marR="4227830" indent="-342900">
              <a:lnSpc>
                <a:spcPts val="2500"/>
              </a:lnSpc>
              <a:spcBef>
                <a:spcPts val="100"/>
              </a:spcBef>
              <a:buClr>
                <a:srgbClr val="DD0116"/>
              </a:buClr>
              <a:buFont typeface="Arial" panose="020B0604020202020204" pitchFamily="34" charset="0"/>
              <a:buChar char="•"/>
            </a:pPr>
            <a:r>
              <a:rPr lang="es-ES" sz="2500" dirty="0" smtClean="0">
                <a:cs typeface="StratumGMC Regular"/>
              </a:rPr>
              <a:t>Alertar </a:t>
            </a:r>
            <a:r>
              <a:rPr lang="es-ES" sz="2500" dirty="0">
                <a:cs typeface="StratumGMC Regular"/>
              </a:rPr>
              <a:t>al conductor de personas que caminan detrás del vehículo cuando se circula en </a:t>
            </a:r>
            <a:r>
              <a:rPr lang="es-ES" sz="2500" dirty="0" smtClean="0">
                <a:cs typeface="StratumGMC Regular"/>
              </a:rPr>
              <a:t>reversa</a:t>
            </a:r>
          </a:p>
          <a:p>
            <a:pPr marL="370840" marR="4227830" indent="-342900">
              <a:lnSpc>
                <a:spcPts val="2500"/>
              </a:lnSpc>
              <a:spcBef>
                <a:spcPts val="100"/>
              </a:spcBef>
              <a:buClr>
                <a:srgbClr val="DD0116"/>
              </a:buClr>
              <a:buFont typeface="Arial" panose="020B0604020202020204" pitchFamily="34" charset="0"/>
              <a:buChar char="•"/>
            </a:pPr>
            <a:r>
              <a:rPr lang="es-ES" sz="2500" dirty="0" smtClean="0">
                <a:cs typeface="StratumGMC Regular"/>
              </a:rPr>
              <a:t>Emite </a:t>
            </a:r>
            <a:r>
              <a:rPr lang="es-ES" sz="2500" dirty="0">
                <a:cs typeface="StratumGMC Regular"/>
              </a:rPr>
              <a:t>pitidos y alertas visuales de color amarillo o rojo</a:t>
            </a:r>
            <a:endParaRPr sz="2500" dirty="0">
              <a:latin typeface="StratumGMC Regular"/>
              <a:cs typeface="StratumGMC Regular"/>
            </a:endParaRPr>
          </a:p>
        </p:txBody>
      </p:sp>
    </p:spTree>
    <p:extLst>
      <p:ext uri="{BB962C8B-B14F-4D97-AF65-F5344CB8AC3E}">
        <p14:creationId xmlns:p14="http://schemas.microsoft.com/office/powerpoint/2010/main" val="1075367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7999"/>
            <a:chOff x="0" y="0"/>
            <a:chExt cx="9144000" cy="6857999"/>
          </a:xfrm>
        </p:grpSpPr>
        <p:sp>
          <p:nvSpPr>
            <p:cNvPr id="3" name="object 3"/>
            <p:cNvSpPr/>
            <p:nvPr/>
          </p:nvSpPr>
          <p:spPr>
            <a:xfrm>
              <a:off x="4035996" y="971994"/>
              <a:ext cx="5108003" cy="5886005"/>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0"/>
              <a:ext cx="9144000" cy="1593215"/>
            </a:xfrm>
            <a:custGeom>
              <a:avLst/>
              <a:gdLst/>
              <a:ahLst/>
              <a:cxnLst/>
              <a:rect l="l" t="t" r="r" b="b"/>
              <a:pathLst>
                <a:path w="9144000" h="1593215">
                  <a:moveTo>
                    <a:pt x="9144000" y="0"/>
                  </a:moveTo>
                  <a:lnTo>
                    <a:pt x="0" y="0"/>
                  </a:lnTo>
                  <a:lnTo>
                    <a:pt x="0" y="1592999"/>
                  </a:lnTo>
                  <a:lnTo>
                    <a:pt x="9144000" y="1592999"/>
                  </a:lnTo>
                  <a:lnTo>
                    <a:pt x="9144000" y="0"/>
                  </a:lnTo>
                  <a:close/>
                </a:path>
              </a:pathLst>
            </a:custGeom>
            <a:solidFill>
              <a:srgbClr val="E31E38"/>
            </a:solidFill>
          </p:spPr>
          <p:txBody>
            <a:bodyPr wrap="square" lIns="0" tIns="0" rIns="0" bIns="0" rtlCol="0"/>
            <a:lstStyle/>
            <a:p>
              <a:endParaRPr/>
            </a:p>
          </p:txBody>
        </p:sp>
      </p:grpSp>
      <p:sp>
        <p:nvSpPr>
          <p:cNvPr id="6" name="object 6"/>
          <p:cNvSpPr txBox="1">
            <a:spLocks noGrp="1"/>
          </p:cNvSpPr>
          <p:nvPr>
            <p:ph type="title"/>
          </p:nvPr>
        </p:nvSpPr>
        <p:spPr>
          <a:xfrm>
            <a:off x="259499" y="143848"/>
            <a:ext cx="7912734" cy="1397000"/>
          </a:xfrm>
          <a:prstGeom prst="rect">
            <a:avLst/>
          </a:prstGeom>
        </p:spPr>
        <p:txBody>
          <a:bodyPr vert="horz" wrap="square" lIns="0" tIns="12700" rIns="0" bIns="0" rtlCol="0">
            <a:spAutoFit/>
          </a:bodyPr>
          <a:lstStyle/>
          <a:p>
            <a:pPr marL="12700" marR="5080">
              <a:lnSpc>
                <a:spcPct val="100000"/>
              </a:lnSpc>
              <a:spcBef>
                <a:spcPts val="100"/>
              </a:spcBef>
            </a:pPr>
            <a:r>
              <a:rPr sz="4500" spc="-10" dirty="0"/>
              <a:t>Asistente </a:t>
            </a:r>
            <a:r>
              <a:rPr sz="4500" dirty="0"/>
              <a:t>de ascenso y</a:t>
            </a:r>
            <a:r>
              <a:rPr sz="4500" spc="-50" dirty="0"/>
              <a:t> </a:t>
            </a:r>
            <a:r>
              <a:rPr sz="4500" dirty="0"/>
              <a:t>descenso  de</a:t>
            </a:r>
            <a:r>
              <a:rPr sz="4500" spc="-5" dirty="0"/>
              <a:t> pendientes</a:t>
            </a:r>
            <a:endParaRPr sz="4500"/>
          </a:p>
        </p:txBody>
      </p:sp>
      <p:sp>
        <p:nvSpPr>
          <p:cNvPr id="7" name="object 7"/>
          <p:cNvSpPr txBox="1"/>
          <p:nvPr/>
        </p:nvSpPr>
        <p:spPr>
          <a:xfrm>
            <a:off x="342626" y="1889968"/>
            <a:ext cx="3183255" cy="4757713"/>
          </a:xfrm>
          <a:prstGeom prst="rect">
            <a:avLst/>
          </a:prstGeom>
        </p:spPr>
        <p:txBody>
          <a:bodyPr vert="horz" wrap="square" lIns="0" tIns="12700" rIns="0" bIns="0" rtlCol="0">
            <a:spAutoFit/>
          </a:bodyPr>
          <a:lstStyle/>
          <a:p>
            <a:pPr marL="12700" marR="5080">
              <a:lnSpc>
                <a:spcPct val="100000"/>
              </a:lnSpc>
              <a:spcBef>
                <a:spcPts val="100"/>
              </a:spcBef>
            </a:pPr>
            <a:r>
              <a:rPr lang="es-MX" sz="2500" dirty="0">
                <a:solidFill>
                  <a:srgbClr val="231F20"/>
                </a:solidFill>
                <a:cs typeface="StratumGMC Regular"/>
              </a:rPr>
              <a:t>El asistente de ascenso  de pendientes permite  mantener el </a:t>
            </a:r>
            <a:r>
              <a:rPr lang="es-MX" sz="2500" spc="-5" dirty="0">
                <a:solidFill>
                  <a:srgbClr val="231F20"/>
                </a:solidFill>
                <a:cs typeface="StratumGMC Regular"/>
              </a:rPr>
              <a:t>vehículo </a:t>
            </a:r>
            <a:r>
              <a:rPr lang="es-MX" sz="2500" dirty="0">
                <a:solidFill>
                  <a:srgbClr val="231F20"/>
                </a:solidFill>
                <a:cs typeface="StratumGMC Regular"/>
              </a:rPr>
              <a:t>en  una posición</a:t>
            </a:r>
            <a:r>
              <a:rPr lang="es-MX" sz="2500" spc="-65" dirty="0">
                <a:solidFill>
                  <a:srgbClr val="231F20"/>
                </a:solidFill>
                <a:cs typeface="StratumGMC Regular"/>
              </a:rPr>
              <a:t> </a:t>
            </a:r>
            <a:r>
              <a:rPr lang="es-MX" sz="2500" spc="5" dirty="0">
                <a:solidFill>
                  <a:srgbClr val="231F20"/>
                </a:solidFill>
                <a:cs typeface="StratumGMC Regular"/>
              </a:rPr>
              <a:t>fija</a:t>
            </a:r>
            <a:r>
              <a:rPr lang="es-MX" sz="2500" spc="-35" dirty="0">
                <a:solidFill>
                  <a:srgbClr val="231F20"/>
                </a:solidFill>
                <a:cs typeface="StratumGMC Regular"/>
              </a:rPr>
              <a:t> </a:t>
            </a:r>
            <a:r>
              <a:rPr lang="es-MX" sz="2500" dirty="0">
                <a:solidFill>
                  <a:srgbClr val="231F20"/>
                </a:solidFill>
                <a:cs typeface="StratumGMC Regular"/>
              </a:rPr>
              <a:t>cuando  encuentra detenido en  una</a:t>
            </a:r>
            <a:r>
              <a:rPr lang="es-MX" sz="2500" spc="-10" dirty="0">
                <a:solidFill>
                  <a:srgbClr val="231F20"/>
                </a:solidFill>
                <a:cs typeface="StratumGMC Regular"/>
              </a:rPr>
              <a:t> </a:t>
            </a:r>
            <a:r>
              <a:rPr lang="es-MX" sz="2500" dirty="0">
                <a:solidFill>
                  <a:srgbClr val="231F20"/>
                </a:solidFill>
                <a:cs typeface="StratumGMC Regular"/>
              </a:rPr>
              <a:t>pendiente</a:t>
            </a:r>
            <a:r>
              <a:rPr lang="es-MX" sz="2500" dirty="0" smtClean="0">
                <a:solidFill>
                  <a:srgbClr val="231F20"/>
                </a:solidFill>
                <a:cs typeface="StratumGMC Regular"/>
              </a:rPr>
              <a:t>.</a:t>
            </a:r>
            <a:endParaRPr lang="es-MX" sz="2500" dirty="0">
              <a:cs typeface="StratumGMC Regular"/>
            </a:endParaRPr>
          </a:p>
          <a:p>
            <a:pPr marL="12700" marR="88900">
              <a:lnSpc>
                <a:spcPct val="100000"/>
              </a:lnSpc>
              <a:spcBef>
                <a:spcPts val="1000"/>
              </a:spcBef>
            </a:pPr>
            <a:r>
              <a:rPr lang="es-MX" sz="2500" dirty="0">
                <a:solidFill>
                  <a:srgbClr val="231F20"/>
                </a:solidFill>
                <a:cs typeface="StratumGMC Regular"/>
              </a:rPr>
              <a:t>Este sistema puede  mantener el </a:t>
            </a:r>
            <a:r>
              <a:rPr lang="es-MX" sz="2500" spc="-5" dirty="0">
                <a:solidFill>
                  <a:srgbClr val="231F20"/>
                </a:solidFill>
                <a:cs typeface="StratumGMC Regular"/>
              </a:rPr>
              <a:t>vehículo</a:t>
            </a:r>
            <a:r>
              <a:rPr lang="es-MX" sz="2500" spc="-90" dirty="0">
                <a:solidFill>
                  <a:srgbClr val="231F20"/>
                </a:solidFill>
                <a:cs typeface="StratumGMC Regular"/>
              </a:rPr>
              <a:t> </a:t>
            </a:r>
            <a:r>
              <a:rPr lang="es-MX" sz="2500" dirty="0">
                <a:solidFill>
                  <a:srgbClr val="231F20"/>
                </a:solidFill>
                <a:cs typeface="StratumGMC Regular"/>
              </a:rPr>
              <a:t>en  su posición hasta por 4  segundos dependiendo  la inclinación de la  pendiente.</a:t>
            </a:r>
            <a:endParaRPr lang="es-MX" sz="2500" dirty="0">
              <a:cs typeface="StratumGMC Regular"/>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35863157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3543935"/>
            <a:chOff x="0" y="0"/>
            <a:chExt cx="9144000" cy="3543935"/>
          </a:xfrm>
        </p:grpSpPr>
        <p:sp>
          <p:nvSpPr>
            <p:cNvPr id="3" name="object 3"/>
            <p:cNvSpPr/>
            <p:nvPr/>
          </p:nvSpPr>
          <p:spPr>
            <a:xfrm>
              <a:off x="0" y="1211999"/>
              <a:ext cx="9144000" cy="2331719"/>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0"/>
              <a:ext cx="9144000" cy="1407795"/>
            </a:xfrm>
            <a:custGeom>
              <a:avLst/>
              <a:gdLst/>
              <a:ahLst/>
              <a:cxnLst/>
              <a:rect l="l" t="t" r="r" b="b"/>
              <a:pathLst>
                <a:path w="9144000" h="1407795">
                  <a:moveTo>
                    <a:pt x="9144000" y="0"/>
                  </a:moveTo>
                  <a:lnTo>
                    <a:pt x="0" y="0"/>
                  </a:lnTo>
                  <a:lnTo>
                    <a:pt x="0" y="1407604"/>
                  </a:lnTo>
                  <a:lnTo>
                    <a:pt x="9144000" y="1407604"/>
                  </a:lnTo>
                  <a:lnTo>
                    <a:pt x="9144000" y="0"/>
                  </a:lnTo>
                  <a:close/>
                </a:path>
              </a:pathLst>
            </a:custGeom>
            <a:solidFill>
              <a:srgbClr val="E31E38"/>
            </a:solidFill>
          </p:spPr>
          <p:txBody>
            <a:bodyPr wrap="square" lIns="0" tIns="0" rIns="0" bIns="0" rtlCol="0"/>
            <a:lstStyle/>
            <a:p>
              <a:endParaRPr/>
            </a:p>
          </p:txBody>
        </p:sp>
      </p:grpSp>
      <p:sp>
        <p:nvSpPr>
          <p:cNvPr id="6" name="object 6"/>
          <p:cNvSpPr txBox="1">
            <a:spLocks noGrp="1"/>
          </p:cNvSpPr>
          <p:nvPr>
            <p:ph type="title"/>
          </p:nvPr>
        </p:nvSpPr>
        <p:spPr>
          <a:xfrm>
            <a:off x="259499" y="143848"/>
            <a:ext cx="7912734" cy="711200"/>
          </a:xfrm>
          <a:prstGeom prst="rect">
            <a:avLst/>
          </a:prstGeom>
        </p:spPr>
        <p:txBody>
          <a:bodyPr vert="horz" wrap="square" lIns="0" tIns="12700" rIns="0" bIns="0" rtlCol="0">
            <a:spAutoFit/>
          </a:bodyPr>
          <a:lstStyle/>
          <a:p>
            <a:pPr marL="12700">
              <a:lnSpc>
                <a:spcPct val="100000"/>
              </a:lnSpc>
              <a:spcBef>
                <a:spcPts val="100"/>
              </a:spcBef>
            </a:pPr>
            <a:r>
              <a:rPr sz="4500" spc="-10" dirty="0"/>
              <a:t>Asistente </a:t>
            </a:r>
            <a:r>
              <a:rPr sz="4500" dirty="0"/>
              <a:t>de ascenso y</a:t>
            </a:r>
            <a:r>
              <a:rPr sz="4500" spc="-50" dirty="0"/>
              <a:t> </a:t>
            </a:r>
            <a:r>
              <a:rPr sz="4500" dirty="0"/>
              <a:t>descenso</a:t>
            </a:r>
            <a:endParaRPr sz="4500"/>
          </a:p>
        </p:txBody>
      </p:sp>
      <p:sp>
        <p:nvSpPr>
          <p:cNvPr id="7" name="object 7"/>
          <p:cNvSpPr txBox="1"/>
          <p:nvPr/>
        </p:nvSpPr>
        <p:spPr>
          <a:xfrm>
            <a:off x="259499" y="651848"/>
            <a:ext cx="3385185" cy="711200"/>
          </a:xfrm>
          <a:prstGeom prst="rect">
            <a:avLst/>
          </a:prstGeom>
        </p:spPr>
        <p:txBody>
          <a:bodyPr vert="horz" wrap="square" lIns="0" tIns="12700" rIns="0" bIns="0" rtlCol="0">
            <a:spAutoFit/>
          </a:bodyPr>
          <a:lstStyle/>
          <a:p>
            <a:pPr marL="12700">
              <a:lnSpc>
                <a:spcPct val="100000"/>
              </a:lnSpc>
              <a:spcBef>
                <a:spcPts val="100"/>
              </a:spcBef>
            </a:pPr>
            <a:r>
              <a:rPr sz="4500" b="1" dirty="0">
                <a:solidFill>
                  <a:srgbClr val="FFFFFF"/>
                </a:solidFill>
                <a:latin typeface="StratumGMC Bold"/>
                <a:cs typeface="StratumGMC Bold"/>
              </a:rPr>
              <a:t>de</a:t>
            </a:r>
            <a:r>
              <a:rPr sz="4500" b="1" spc="-70" dirty="0">
                <a:solidFill>
                  <a:srgbClr val="FFFFFF"/>
                </a:solidFill>
                <a:latin typeface="StratumGMC Bold"/>
                <a:cs typeface="StratumGMC Bold"/>
              </a:rPr>
              <a:t> </a:t>
            </a:r>
            <a:r>
              <a:rPr sz="4500" b="1" spc="-5" dirty="0">
                <a:solidFill>
                  <a:srgbClr val="FFFFFF"/>
                </a:solidFill>
                <a:latin typeface="StratumGMC Bold"/>
                <a:cs typeface="StratumGMC Bold"/>
              </a:rPr>
              <a:t>pendientes</a:t>
            </a:r>
            <a:endParaRPr sz="4500">
              <a:latin typeface="StratumGMC Bold"/>
              <a:cs typeface="StratumGMC Bold"/>
            </a:endParaRPr>
          </a:p>
        </p:txBody>
      </p:sp>
      <p:sp>
        <p:nvSpPr>
          <p:cNvPr id="8" name="object 8"/>
          <p:cNvSpPr txBox="1"/>
          <p:nvPr/>
        </p:nvSpPr>
        <p:spPr>
          <a:xfrm>
            <a:off x="407324" y="3752778"/>
            <a:ext cx="8537171" cy="2834109"/>
          </a:xfrm>
          <a:prstGeom prst="rect">
            <a:avLst/>
          </a:prstGeom>
        </p:spPr>
        <p:txBody>
          <a:bodyPr vert="horz" wrap="square" lIns="0" tIns="12700" rIns="0" bIns="0" rtlCol="0">
            <a:spAutoFit/>
          </a:bodyPr>
          <a:lstStyle/>
          <a:p>
            <a:pPr marL="12700" marR="601980">
              <a:lnSpc>
                <a:spcPct val="100000"/>
              </a:lnSpc>
              <a:spcBef>
                <a:spcPts val="100"/>
              </a:spcBef>
            </a:pPr>
            <a:r>
              <a:rPr lang="es-MX" sz="2500" dirty="0">
                <a:solidFill>
                  <a:srgbClr val="231F20"/>
                </a:solidFill>
                <a:cs typeface="StratumGMC Regular"/>
              </a:rPr>
              <a:t>El asistente de descenso de pendientes es </a:t>
            </a:r>
            <a:r>
              <a:rPr lang="es-MX" sz="2500" spc="-5" dirty="0">
                <a:solidFill>
                  <a:srgbClr val="231F20"/>
                </a:solidFill>
                <a:cs typeface="StratumGMC Regular"/>
              </a:rPr>
              <a:t>activado </a:t>
            </a:r>
            <a:r>
              <a:rPr lang="es-MX" sz="2500" dirty="0">
                <a:solidFill>
                  <a:srgbClr val="231F20"/>
                </a:solidFill>
                <a:cs typeface="StratumGMC Regular"/>
              </a:rPr>
              <a:t>de </a:t>
            </a:r>
            <a:r>
              <a:rPr lang="es-MX" sz="2500" spc="-10" dirty="0">
                <a:solidFill>
                  <a:srgbClr val="231F20"/>
                </a:solidFill>
                <a:cs typeface="StratumGMC Regular"/>
              </a:rPr>
              <a:t>forma  </a:t>
            </a:r>
            <a:r>
              <a:rPr lang="es-MX" sz="2500" dirty="0">
                <a:solidFill>
                  <a:srgbClr val="231F20"/>
                </a:solidFill>
                <a:cs typeface="StratumGMC Regular"/>
              </a:rPr>
              <a:t>manual con un </a:t>
            </a:r>
            <a:r>
              <a:rPr lang="es-MX" sz="2500" spc="-5" dirty="0">
                <a:solidFill>
                  <a:srgbClr val="231F20"/>
                </a:solidFill>
                <a:cs typeface="StratumGMC Regular"/>
              </a:rPr>
              <a:t>botón </a:t>
            </a:r>
            <a:r>
              <a:rPr lang="es-MX" sz="2500" dirty="0">
                <a:solidFill>
                  <a:srgbClr val="231F20"/>
                </a:solidFill>
                <a:cs typeface="StratumGMC Regular"/>
              </a:rPr>
              <a:t>ubicado al costado </a:t>
            </a:r>
            <a:r>
              <a:rPr lang="es-MX" sz="2500" spc="-5" dirty="0">
                <a:solidFill>
                  <a:srgbClr val="231F20"/>
                </a:solidFill>
                <a:cs typeface="StratumGMC Regular"/>
              </a:rPr>
              <a:t>izquierdo </a:t>
            </a:r>
            <a:r>
              <a:rPr lang="es-MX" sz="2500" dirty="0">
                <a:solidFill>
                  <a:srgbClr val="231F20"/>
                </a:solidFill>
                <a:cs typeface="StratumGMC Regular"/>
              </a:rPr>
              <a:t>del</a:t>
            </a:r>
            <a:r>
              <a:rPr lang="es-MX" sz="2500" spc="-50" dirty="0">
                <a:solidFill>
                  <a:srgbClr val="231F20"/>
                </a:solidFill>
                <a:cs typeface="StratumGMC Regular"/>
              </a:rPr>
              <a:t> </a:t>
            </a:r>
            <a:r>
              <a:rPr lang="es-MX" sz="2500" spc="-5" dirty="0">
                <a:solidFill>
                  <a:srgbClr val="231F20"/>
                </a:solidFill>
                <a:cs typeface="StratumGMC Regular"/>
              </a:rPr>
              <a:t>volante  </a:t>
            </a:r>
            <a:r>
              <a:rPr lang="es-MX" sz="2500" dirty="0">
                <a:solidFill>
                  <a:srgbClr val="231F20"/>
                </a:solidFill>
                <a:cs typeface="StratumGMC Regular"/>
              </a:rPr>
              <a:t>y ayuda a mantener una </a:t>
            </a:r>
            <a:r>
              <a:rPr lang="es-MX" sz="2500" spc="-5" dirty="0">
                <a:solidFill>
                  <a:srgbClr val="231F20"/>
                </a:solidFill>
                <a:cs typeface="StratumGMC Regular"/>
              </a:rPr>
              <a:t>velocidad </a:t>
            </a:r>
            <a:r>
              <a:rPr lang="es-MX" sz="2500" dirty="0">
                <a:solidFill>
                  <a:srgbClr val="231F20"/>
                </a:solidFill>
                <a:cs typeface="StratumGMC Regular"/>
              </a:rPr>
              <a:t>baja mientras se </a:t>
            </a:r>
            <a:r>
              <a:rPr lang="es-MX" sz="2500" spc="-5" dirty="0">
                <a:solidFill>
                  <a:srgbClr val="231F20"/>
                </a:solidFill>
                <a:cs typeface="StratumGMC Regular"/>
              </a:rPr>
              <a:t>realiza </a:t>
            </a:r>
            <a:r>
              <a:rPr lang="es-MX" sz="2500" dirty="0">
                <a:solidFill>
                  <a:srgbClr val="231F20"/>
                </a:solidFill>
                <a:cs typeface="StratumGMC Regular"/>
              </a:rPr>
              <a:t>un  descenso</a:t>
            </a:r>
            <a:r>
              <a:rPr lang="es-MX" sz="2500" dirty="0" smtClean="0">
                <a:solidFill>
                  <a:srgbClr val="231F20"/>
                </a:solidFill>
                <a:cs typeface="StratumGMC Regular"/>
              </a:rPr>
              <a:t>.</a:t>
            </a:r>
            <a:endParaRPr lang="es-MX" sz="2500" dirty="0">
              <a:cs typeface="StratumGMC Regular"/>
            </a:endParaRPr>
          </a:p>
          <a:p>
            <a:pPr marL="12700" marR="5080">
              <a:lnSpc>
                <a:spcPct val="100000"/>
              </a:lnSpc>
              <a:spcBef>
                <a:spcPts val="1000"/>
              </a:spcBef>
            </a:pPr>
            <a:r>
              <a:rPr lang="es-MX" sz="2500" spc="-10" dirty="0">
                <a:solidFill>
                  <a:srgbClr val="231F20"/>
                </a:solidFill>
                <a:cs typeface="StratumGMC Regular"/>
              </a:rPr>
              <a:t>Para </a:t>
            </a:r>
            <a:r>
              <a:rPr lang="es-MX" sz="2500" dirty="0">
                <a:solidFill>
                  <a:srgbClr val="231F20"/>
                </a:solidFill>
                <a:cs typeface="StratumGMC Regular"/>
              </a:rPr>
              <a:t>ajustar dicha </a:t>
            </a:r>
            <a:r>
              <a:rPr lang="es-MX" sz="2500" spc="-5" dirty="0">
                <a:solidFill>
                  <a:srgbClr val="231F20"/>
                </a:solidFill>
                <a:cs typeface="StratumGMC Regular"/>
              </a:rPr>
              <a:t>velocidad </a:t>
            </a:r>
            <a:r>
              <a:rPr lang="es-MX" sz="2500" dirty="0">
                <a:solidFill>
                  <a:srgbClr val="231F20"/>
                </a:solidFill>
                <a:cs typeface="StratumGMC Regular"/>
              </a:rPr>
              <a:t>se puede hacer uso del pedal de</a:t>
            </a:r>
            <a:r>
              <a:rPr lang="es-MX" sz="2500" spc="-55" dirty="0">
                <a:solidFill>
                  <a:srgbClr val="231F20"/>
                </a:solidFill>
                <a:cs typeface="StratumGMC Regular"/>
              </a:rPr>
              <a:t> </a:t>
            </a:r>
            <a:r>
              <a:rPr lang="es-MX" sz="2500" spc="-10" dirty="0">
                <a:solidFill>
                  <a:srgbClr val="231F20"/>
                </a:solidFill>
                <a:cs typeface="StratumGMC Regular"/>
              </a:rPr>
              <a:t>freno  </a:t>
            </a:r>
            <a:r>
              <a:rPr lang="es-MX" sz="2500" dirty="0">
                <a:solidFill>
                  <a:srgbClr val="231F20"/>
                </a:solidFill>
                <a:cs typeface="StratumGMC Regular"/>
              </a:rPr>
              <a:t>y acelerados o con los </a:t>
            </a:r>
            <a:r>
              <a:rPr lang="es-MX" sz="2500" spc="-5" dirty="0">
                <a:solidFill>
                  <a:srgbClr val="231F20"/>
                </a:solidFill>
                <a:cs typeface="StratumGMC Regular"/>
              </a:rPr>
              <a:t>botones </a:t>
            </a:r>
            <a:r>
              <a:rPr lang="es-MX" sz="2500" dirty="0">
                <a:solidFill>
                  <a:srgbClr val="231F20"/>
                </a:solidFill>
                <a:cs typeface="StratumGMC Regular"/>
              </a:rPr>
              <a:t>del sistema de </a:t>
            </a:r>
            <a:r>
              <a:rPr lang="es-MX" sz="2500" spc="-5" dirty="0">
                <a:solidFill>
                  <a:srgbClr val="231F20"/>
                </a:solidFill>
                <a:cs typeface="StratumGMC Regular"/>
              </a:rPr>
              <a:t>control</a:t>
            </a:r>
            <a:r>
              <a:rPr lang="es-MX" sz="2500" spc="-30" dirty="0">
                <a:solidFill>
                  <a:srgbClr val="231F20"/>
                </a:solidFill>
                <a:cs typeface="StratumGMC Regular"/>
              </a:rPr>
              <a:t> </a:t>
            </a:r>
            <a:r>
              <a:rPr lang="es-MX" sz="2500" spc="-5" dirty="0">
                <a:solidFill>
                  <a:srgbClr val="231F20"/>
                </a:solidFill>
                <a:cs typeface="StratumGMC Regular"/>
              </a:rPr>
              <a:t>crucero.</a:t>
            </a:r>
            <a:endParaRPr lang="es-MX" sz="2500" dirty="0">
              <a:cs typeface="StratumGMC Regular"/>
            </a:endParaRPr>
          </a:p>
        </p:txBody>
      </p:sp>
    </p:spTree>
    <p:extLst>
      <p:ext uri="{BB962C8B-B14F-4D97-AF65-F5344CB8AC3E}">
        <p14:creationId xmlns:p14="http://schemas.microsoft.com/office/powerpoint/2010/main" val="4134406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7999"/>
            <a:chOff x="0" y="0"/>
            <a:chExt cx="9144000" cy="6857999"/>
          </a:xfrm>
        </p:grpSpPr>
        <p:sp>
          <p:nvSpPr>
            <p:cNvPr id="3" name="object 3"/>
            <p:cNvSpPr/>
            <p:nvPr/>
          </p:nvSpPr>
          <p:spPr>
            <a:xfrm>
              <a:off x="4648200" y="971994"/>
              <a:ext cx="4495800" cy="588600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grpSp>
      <p:sp>
        <p:nvSpPr>
          <p:cNvPr id="6" name="object 6"/>
          <p:cNvSpPr txBox="1">
            <a:spLocks noGrp="1"/>
          </p:cNvSpPr>
          <p:nvPr>
            <p:ph type="title"/>
          </p:nvPr>
        </p:nvSpPr>
        <p:spPr>
          <a:xfrm>
            <a:off x="259499" y="143848"/>
            <a:ext cx="7110095" cy="711200"/>
          </a:xfrm>
          <a:prstGeom prst="rect">
            <a:avLst/>
          </a:prstGeom>
        </p:spPr>
        <p:txBody>
          <a:bodyPr vert="horz" wrap="square" lIns="0" tIns="12700" rIns="0" bIns="0" rtlCol="0">
            <a:spAutoFit/>
          </a:bodyPr>
          <a:lstStyle/>
          <a:p>
            <a:pPr marL="12700">
              <a:lnSpc>
                <a:spcPct val="100000"/>
              </a:lnSpc>
              <a:spcBef>
                <a:spcPts val="100"/>
              </a:spcBef>
            </a:pPr>
            <a:r>
              <a:rPr sz="4500" dirty="0"/>
              <a:t>Sensor indicador de</a:t>
            </a:r>
            <a:r>
              <a:rPr sz="4500" spc="-100" dirty="0"/>
              <a:t> </a:t>
            </a:r>
            <a:r>
              <a:rPr sz="4500" dirty="0"/>
              <a:t>distancia</a:t>
            </a:r>
            <a:endParaRPr sz="4500"/>
          </a:p>
        </p:txBody>
      </p:sp>
      <p:sp>
        <p:nvSpPr>
          <p:cNvPr id="7" name="object 7"/>
          <p:cNvSpPr txBox="1"/>
          <p:nvPr/>
        </p:nvSpPr>
        <p:spPr>
          <a:xfrm>
            <a:off x="300799" y="1358371"/>
            <a:ext cx="4196080" cy="4724400"/>
          </a:xfrm>
          <a:prstGeom prst="rect">
            <a:avLst/>
          </a:prstGeom>
        </p:spPr>
        <p:txBody>
          <a:bodyPr vert="horz" wrap="square" lIns="0" tIns="12700" rIns="0" bIns="0" rtlCol="0">
            <a:spAutoFit/>
          </a:bodyPr>
          <a:lstStyle/>
          <a:p>
            <a:pPr marL="12700" marR="93980">
              <a:lnSpc>
                <a:spcPct val="100000"/>
              </a:lnSpc>
              <a:spcBef>
                <a:spcPts val="100"/>
              </a:spcBef>
            </a:pPr>
            <a:r>
              <a:rPr lang="es-MX" sz="2500" dirty="0">
                <a:solidFill>
                  <a:srgbClr val="231F20"/>
                </a:solidFill>
                <a:cs typeface="StratumGMC Regular"/>
              </a:rPr>
              <a:t>Este sistema puede ser  configurado desde el </a:t>
            </a:r>
            <a:r>
              <a:rPr lang="es-MX" sz="2500" spc="-5" dirty="0">
                <a:solidFill>
                  <a:srgbClr val="231F20"/>
                </a:solidFill>
                <a:cs typeface="StratumGMC Regular"/>
              </a:rPr>
              <a:t>botón  </a:t>
            </a:r>
            <a:r>
              <a:rPr lang="es-MX" sz="2500" dirty="0">
                <a:solidFill>
                  <a:srgbClr val="231F20"/>
                </a:solidFill>
                <a:cs typeface="StratumGMC Regular"/>
              </a:rPr>
              <a:t>ubicado en el costado</a:t>
            </a:r>
            <a:r>
              <a:rPr lang="es-MX" sz="2500" spc="-80" dirty="0">
                <a:solidFill>
                  <a:srgbClr val="231F20"/>
                </a:solidFill>
                <a:cs typeface="StratumGMC Regular"/>
              </a:rPr>
              <a:t> </a:t>
            </a:r>
            <a:r>
              <a:rPr lang="es-MX" sz="2500" spc="-5" dirty="0">
                <a:solidFill>
                  <a:srgbClr val="231F20"/>
                </a:solidFill>
                <a:cs typeface="StratumGMC Regular"/>
              </a:rPr>
              <a:t>izquierdo  </a:t>
            </a:r>
            <a:r>
              <a:rPr lang="es-MX" sz="2500" dirty="0">
                <a:solidFill>
                  <a:srgbClr val="231F20"/>
                </a:solidFill>
                <a:cs typeface="StratumGMC Regular"/>
              </a:rPr>
              <a:t>del </a:t>
            </a:r>
            <a:r>
              <a:rPr lang="es-MX" sz="2500" spc="-5" dirty="0">
                <a:solidFill>
                  <a:srgbClr val="231F20"/>
                </a:solidFill>
                <a:cs typeface="StratumGMC Regular"/>
              </a:rPr>
              <a:t>volante </a:t>
            </a:r>
            <a:r>
              <a:rPr lang="es-MX" sz="2500" dirty="0">
                <a:solidFill>
                  <a:srgbClr val="231F20"/>
                </a:solidFill>
                <a:cs typeface="StratumGMC Regular"/>
              </a:rPr>
              <a:t>para</a:t>
            </a:r>
            <a:r>
              <a:rPr lang="es-MX" sz="2500" spc="-15" dirty="0">
                <a:solidFill>
                  <a:srgbClr val="231F20"/>
                </a:solidFill>
                <a:cs typeface="StratumGMC Regular"/>
              </a:rPr>
              <a:t> </a:t>
            </a:r>
            <a:r>
              <a:rPr lang="es-MX" sz="2500" spc="-5" dirty="0">
                <a:solidFill>
                  <a:srgbClr val="231F20"/>
                </a:solidFill>
                <a:cs typeface="StratumGMC Regular"/>
              </a:rPr>
              <a:t>programar</a:t>
            </a:r>
            <a:endParaRPr lang="es-MX" sz="2500" dirty="0">
              <a:cs typeface="StratumGMC Regular"/>
            </a:endParaRPr>
          </a:p>
          <a:p>
            <a:pPr marL="12700" marR="368935">
              <a:lnSpc>
                <a:spcPct val="100000"/>
              </a:lnSpc>
            </a:pPr>
            <a:r>
              <a:rPr lang="es-MX" sz="2500" dirty="0">
                <a:solidFill>
                  <a:srgbClr val="231F20"/>
                </a:solidFill>
                <a:cs typeface="StratumGMC Regular"/>
              </a:rPr>
              <a:t>una distancia </a:t>
            </a:r>
            <a:r>
              <a:rPr lang="es-MX" sz="2500" spc="5" dirty="0">
                <a:solidFill>
                  <a:srgbClr val="231F20"/>
                </a:solidFill>
                <a:cs typeface="StratumGMC Regular"/>
              </a:rPr>
              <a:t>corta, </a:t>
            </a:r>
            <a:r>
              <a:rPr lang="es-MX" sz="2500" dirty="0">
                <a:solidFill>
                  <a:srgbClr val="231F20"/>
                </a:solidFill>
                <a:cs typeface="StratumGMC Regular"/>
              </a:rPr>
              <a:t>mediana  o lejana que </a:t>
            </a:r>
            <a:r>
              <a:rPr lang="es-MX" sz="2500" spc="-5" dirty="0">
                <a:solidFill>
                  <a:srgbClr val="231F20"/>
                </a:solidFill>
                <a:cs typeface="StratumGMC Regular"/>
              </a:rPr>
              <a:t>interpreta</a:t>
            </a:r>
            <a:r>
              <a:rPr lang="es-MX" sz="2500" spc="-80" dirty="0">
                <a:solidFill>
                  <a:srgbClr val="231F20"/>
                </a:solidFill>
                <a:cs typeface="StratumGMC Regular"/>
              </a:rPr>
              <a:t> </a:t>
            </a:r>
            <a:r>
              <a:rPr lang="es-MX" sz="2500" dirty="0">
                <a:solidFill>
                  <a:srgbClr val="231F20"/>
                </a:solidFill>
                <a:cs typeface="StratumGMC Regular"/>
              </a:rPr>
              <a:t>dichos</a:t>
            </a:r>
            <a:endParaRPr lang="es-MX" sz="2500" dirty="0">
              <a:cs typeface="StratumGMC Regular"/>
            </a:endParaRPr>
          </a:p>
          <a:p>
            <a:pPr marL="12700" marR="5080">
              <a:lnSpc>
                <a:spcPct val="100000"/>
              </a:lnSpc>
            </a:pPr>
            <a:r>
              <a:rPr lang="es-MX" sz="2500" spc="-5" dirty="0">
                <a:solidFill>
                  <a:srgbClr val="231F20"/>
                </a:solidFill>
                <a:cs typeface="StratumGMC Regular"/>
              </a:rPr>
              <a:t>parámetros </a:t>
            </a:r>
            <a:r>
              <a:rPr lang="es-MX" sz="2500" dirty="0">
                <a:solidFill>
                  <a:srgbClr val="231F20"/>
                </a:solidFill>
                <a:cs typeface="StratumGMC Regular"/>
              </a:rPr>
              <a:t>según la </a:t>
            </a:r>
            <a:r>
              <a:rPr lang="es-MX" sz="2500" spc="-5" dirty="0">
                <a:solidFill>
                  <a:srgbClr val="231F20"/>
                </a:solidFill>
                <a:cs typeface="StratumGMC Regular"/>
              </a:rPr>
              <a:t>velocidad</a:t>
            </a:r>
            <a:r>
              <a:rPr lang="es-MX" sz="2500" spc="-55" dirty="0">
                <a:solidFill>
                  <a:srgbClr val="231F20"/>
                </a:solidFill>
                <a:cs typeface="StratumGMC Regular"/>
              </a:rPr>
              <a:t> </a:t>
            </a:r>
            <a:r>
              <a:rPr lang="es-MX" sz="2500" dirty="0">
                <a:solidFill>
                  <a:srgbClr val="231F20"/>
                </a:solidFill>
                <a:cs typeface="StratumGMC Regular"/>
              </a:rPr>
              <a:t>a  la que el </a:t>
            </a:r>
            <a:r>
              <a:rPr lang="es-MX" sz="2500" spc="-5" dirty="0">
                <a:solidFill>
                  <a:srgbClr val="231F20"/>
                </a:solidFill>
                <a:cs typeface="StratumGMC Regular"/>
              </a:rPr>
              <a:t>vehículo</a:t>
            </a:r>
            <a:r>
              <a:rPr lang="es-MX" sz="2500" spc="-20" dirty="0">
                <a:solidFill>
                  <a:srgbClr val="231F20"/>
                </a:solidFill>
                <a:cs typeface="StratumGMC Regular"/>
              </a:rPr>
              <a:t> </a:t>
            </a:r>
            <a:r>
              <a:rPr lang="es-MX" sz="2500" spc="-5" dirty="0">
                <a:solidFill>
                  <a:srgbClr val="231F20"/>
                </a:solidFill>
                <a:cs typeface="StratumGMC Regular"/>
              </a:rPr>
              <a:t>circule.</a:t>
            </a:r>
            <a:endParaRPr lang="es-MX" sz="2500" dirty="0">
              <a:cs typeface="StratumGMC Regular"/>
            </a:endParaRPr>
          </a:p>
          <a:p>
            <a:pPr marL="12700" marR="23495">
              <a:lnSpc>
                <a:spcPct val="100000"/>
              </a:lnSpc>
              <a:spcBef>
                <a:spcPts val="1000"/>
              </a:spcBef>
            </a:pPr>
            <a:r>
              <a:rPr lang="es-MX" sz="2500" dirty="0">
                <a:solidFill>
                  <a:srgbClr val="231F20"/>
                </a:solidFill>
                <a:cs typeface="StratumGMC Regular"/>
              </a:rPr>
              <a:t>Esta tecnología es esencial</a:t>
            </a:r>
            <a:r>
              <a:rPr lang="es-MX" sz="2500" spc="-100" dirty="0">
                <a:solidFill>
                  <a:srgbClr val="231F20"/>
                </a:solidFill>
                <a:cs typeface="StratumGMC Regular"/>
              </a:rPr>
              <a:t> </a:t>
            </a:r>
            <a:r>
              <a:rPr lang="es-MX" sz="2500" dirty="0">
                <a:solidFill>
                  <a:srgbClr val="231F20"/>
                </a:solidFill>
                <a:cs typeface="StratumGMC Regular"/>
              </a:rPr>
              <a:t>para  los sistemas de Colisión </a:t>
            </a:r>
            <a:r>
              <a:rPr lang="es-MX" sz="2500" spc="-10" dirty="0">
                <a:solidFill>
                  <a:srgbClr val="231F20"/>
                </a:solidFill>
                <a:cs typeface="StratumGMC Regular"/>
              </a:rPr>
              <a:t>Frontal  </a:t>
            </a:r>
            <a:r>
              <a:rPr lang="es-MX" sz="2500" dirty="0">
                <a:solidFill>
                  <a:srgbClr val="231F20"/>
                </a:solidFill>
                <a:cs typeface="StratumGMC Regular"/>
              </a:rPr>
              <a:t>y </a:t>
            </a:r>
            <a:r>
              <a:rPr lang="es-MX" sz="2500" spc="-5" dirty="0">
                <a:solidFill>
                  <a:srgbClr val="231F20"/>
                </a:solidFill>
                <a:cs typeface="StratumGMC Regular"/>
              </a:rPr>
              <a:t>Control Crucero Adaptativo  </a:t>
            </a:r>
            <a:r>
              <a:rPr lang="es-MX" sz="2500" dirty="0">
                <a:solidFill>
                  <a:srgbClr val="231F20"/>
                </a:solidFill>
                <a:cs typeface="StratumGMC Regular"/>
              </a:rPr>
              <a:t>principalmente.</a:t>
            </a:r>
            <a:endParaRPr lang="es-MX" sz="2500" dirty="0">
              <a:cs typeface="StratumGMC Regular"/>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42844446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17808" y="843206"/>
            <a:ext cx="3924790" cy="6014794"/>
          </a:xfrm>
          <a:prstGeom prst="rect">
            <a:avLst/>
          </a:prstGeom>
        </p:spPr>
      </p:pic>
      <p:sp>
        <p:nvSpPr>
          <p:cNvPr id="9" name="Rectangle 8"/>
          <p:cNvSpPr/>
          <p:nvPr/>
        </p:nvSpPr>
        <p:spPr>
          <a:xfrm>
            <a:off x="0" y="210312"/>
            <a:ext cx="9144000" cy="1268581"/>
          </a:xfrm>
          <a:prstGeom prst="rect">
            <a:avLst/>
          </a:prstGeom>
          <a:solidFill>
            <a:srgbClr val="DD0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49768" y="1495715"/>
            <a:ext cx="780965" cy="1045003"/>
          </a:xfrm>
          <a:prstGeom prst="rect">
            <a:avLst/>
          </a:prstGeom>
        </p:spPr>
      </p:pic>
      <p:sp>
        <p:nvSpPr>
          <p:cNvPr id="7" name="object 7"/>
          <p:cNvSpPr txBox="1"/>
          <p:nvPr/>
        </p:nvSpPr>
        <p:spPr>
          <a:xfrm>
            <a:off x="259499" y="597793"/>
            <a:ext cx="9229124" cy="703782"/>
          </a:xfrm>
          <a:prstGeom prst="rect">
            <a:avLst/>
          </a:prstGeom>
        </p:spPr>
        <p:txBody>
          <a:bodyPr vert="horz" wrap="square" lIns="0" tIns="203200" rIns="0" bIns="0" rtlCol="0">
            <a:spAutoFit/>
          </a:bodyPr>
          <a:lstStyle/>
          <a:p>
            <a:pPr marL="12700" marR="5080">
              <a:lnSpc>
                <a:spcPct val="72200"/>
              </a:lnSpc>
              <a:spcBef>
                <a:spcPts val="1600"/>
              </a:spcBef>
            </a:pPr>
            <a:r>
              <a:rPr sz="4500" b="1" spc="-10" dirty="0" err="1" smtClean="0">
                <a:solidFill>
                  <a:srgbClr val="FFFFFF"/>
                </a:solidFill>
                <a:latin typeface="StratumGMC Bold"/>
                <a:cs typeface="StratumGMC Bold"/>
              </a:rPr>
              <a:t>asistente</a:t>
            </a:r>
            <a:r>
              <a:rPr sz="4500" b="1" spc="-10" dirty="0" smtClean="0">
                <a:solidFill>
                  <a:srgbClr val="FFFFFF"/>
                </a:solidFill>
                <a:latin typeface="StratumGMC Bold"/>
                <a:cs typeface="StratumGMC Bold"/>
              </a:rPr>
              <a:t> </a:t>
            </a:r>
            <a:r>
              <a:rPr sz="4500" b="1" dirty="0" smtClean="0">
                <a:solidFill>
                  <a:srgbClr val="FFFFFF"/>
                </a:solidFill>
                <a:latin typeface="StratumGMC Bold"/>
                <a:cs typeface="StratumGMC Bold"/>
              </a:rPr>
              <a:t>de </a:t>
            </a:r>
            <a:r>
              <a:rPr sz="4500" b="1" spc="-10" dirty="0" err="1" smtClean="0">
                <a:solidFill>
                  <a:srgbClr val="FFFFFF"/>
                </a:solidFill>
                <a:latin typeface="StratumGMC Bold"/>
                <a:cs typeface="StratumGMC Bold"/>
              </a:rPr>
              <a:t>frenado</a:t>
            </a:r>
            <a:endParaRPr sz="4500" dirty="0">
              <a:latin typeface="StratumGMC Bold"/>
              <a:cs typeface="StratumGMC Bold"/>
            </a:endParaRPr>
          </a:p>
        </p:txBody>
      </p:sp>
      <p:sp>
        <p:nvSpPr>
          <p:cNvPr id="6" name="object 6"/>
          <p:cNvSpPr txBox="1">
            <a:spLocks noGrp="1"/>
          </p:cNvSpPr>
          <p:nvPr>
            <p:ph type="title"/>
          </p:nvPr>
        </p:nvSpPr>
        <p:spPr>
          <a:xfrm>
            <a:off x="259498" y="102493"/>
            <a:ext cx="9003971" cy="711200"/>
          </a:xfrm>
          <a:prstGeom prst="rect">
            <a:avLst/>
          </a:prstGeom>
        </p:spPr>
        <p:txBody>
          <a:bodyPr vert="horz" wrap="square" lIns="0" tIns="12700" rIns="0" bIns="0" rtlCol="0">
            <a:spAutoFit/>
          </a:bodyPr>
          <a:lstStyle/>
          <a:p>
            <a:pPr marL="12700">
              <a:lnSpc>
                <a:spcPct val="100000"/>
              </a:lnSpc>
              <a:spcBef>
                <a:spcPts val="100"/>
              </a:spcBef>
            </a:pPr>
            <a:r>
              <a:rPr sz="4500" spc="10" dirty="0" err="1" smtClean="0"/>
              <a:t>Alerta</a:t>
            </a:r>
            <a:r>
              <a:rPr sz="4500" spc="10" dirty="0" smtClean="0"/>
              <a:t> </a:t>
            </a:r>
            <a:r>
              <a:rPr sz="4500" dirty="0" smtClean="0"/>
              <a:t>de </a:t>
            </a:r>
            <a:r>
              <a:rPr sz="4500" dirty="0" err="1" smtClean="0"/>
              <a:t>colisión</a:t>
            </a:r>
            <a:r>
              <a:rPr sz="4500" dirty="0" smtClean="0"/>
              <a:t> </a:t>
            </a:r>
            <a:r>
              <a:rPr sz="4500" spc="-10" dirty="0" smtClean="0"/>
              <a:t>frontal</a:t>
            </a:r>
            <a:r>
              <a:rPr sz="4500" spc="-85" dirty="0" smtClean="0"/>
              <a:t> </a:t>
            </a:r>
            <a:r>
              <a:rPr sz="4500" dirty="0" smtClean="0"/>
              <a:t>con</a:t>
            </a:r>
            <a:endParaRPr sz="4500" dirty="0"/>
          </a:p>
        </p:txBody>
      </p:sp>
      <p:sp>
        <p:nvSpPr>
          <p:cNvPr id="11" name="object 8"/>
          <p:cNvSpPr txBox="1">
            <a:spLocks/>
          </p:cNvSpPr>
          <p:nvPr/>
        </p:nvSpPr>
        <p:spPr>
          <a:xfrm>
            <a:off x="308758" y="2266662"/>
            <a:ext cx="8989859" cy="4039567"/>
          </a:xfrm>
          <a:prstGeom prst="rect">
            <a:avLst/>
          </a:prstGeom>
        </p:spPr>
        <p:txBody>
          <a:bodyPr vert="horz" wrap="square" lIns="0" tIns="35560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6695" marR="458470" indent="0">
              <a:lnSpc>
                <a:spcPts val="2500"/>
              </a:lnSpc>
              <a:spcBef>
                <a:spcPts val="100"/>
              </a:spcBef>
              <a:buClr>
                <a:srgbClr val="DD0116"/>
              </a:buClr>
              <a:buFont typeface="Arial" panose="020B0604020202020204" pitchFamily="34" charset="0"/>
              <a:buNone/>
            </a:pPr>
            <a:r>
              <a:rPr lang="es-MX" smtClean="0"/>
              <a:t>Este sistema utiliza la cámara frontal para  saber la cercanía del vehículo que circula enfrente </a:t>
            </a:r>
          </a:p>
          <a:p>
            <a:pPr marL="4036695" marR="458470" indent="0">
              <a:lnSpc>
                <a:spcPts val="2500"/>
              </a:lnSpc>
              <a:spcBef>
                <a:spcPts val="100"/>
              </a:spcBef>
              <a:buClr>
                <a:srgbClr val="DD0116"/>
              </a:buClr>
              <a:buFont typeface="Arial" panose="020B0604020202020204" pitchFamily="34" charset="0"/>
              <a:buNone/>
            </a:pPr>
            <a:endParaRPr lang="es-MX" smtClean="0"/>
          </a:p>
          <a:p>
            <a:pPr marL="4265295" marR="458470">
              <a:lnSpc>
                <a:spcPts val="2500"/>
              </a:lnSpc>
              <a:spcBef>
                <a:spcPts val="100"/>
              </a:spcBef>
              <a:buClr>
                <a:srgbClr val="DD0116"/>
              </a:buClr>
            </a:pPr>
            <a:r>
              <a:rPr lang="es-MX" spc="-5" smtClean="0"/>
              <a:t>Envía </a:t>
            </a:r>
            <a:r>
              <a:rPr lang="es-MX" spc="5" smtClean="0"/>
              <a:t>alertas</a:t>
            </a:r>
            <a:r>
              <a:rPr lang="es-MX" spc="-75" smtClean="0"/>
              <a:t> </a:t>
            </a:r>
            <a:r>
              <a:rPr lang="es-MX" smtClean="0"/>
              <a:t>al </a:t>
            </a:r>
            <a:r>
              <a:rPr lang="es-MX" spc="-5" smtClean="0"/>
              <a:t>conductor </a:t>
            </a:r>
            <a:r>
              <a:rPr lang="es-MX" smtClean="0"/>
              <a:t>cuando </a:t>
            </a:r>
            <a:r>
              <a:rPr lang="es-MX" spc="-10" smtClean="0"/>
              <a:t>haya </a:t>
            </a:r>
            <a:r>
              <a:rPr lang="es-MX" smtClean="0"/>
              <a:t>un riesgo potencial de</a:t>
            </a:r>
            <a:r>
              <a:rPr lang="es-MX" spc="-75" smtClean="0"/>
              <a:t> </a:t>
            </a:r>
            <a:r>
              <a:rPr lang="es-MX" smtClean="0"/>
              <a:t>colisión</a:t>
            </a:r>
          </a:p>
          <a:p>
            <a:pPr marL="4265295" marR="5080">
              <a:lnSpc>
                <a:spcPts val="2500"/>
              </a:lnSpc>
              <a:buClr>
                <a:srgbClr val="DD0116"/>
              </a:buClr>
            </a:pPr>
            <a:r>
              <a:rPr lang="es-MX" smtClean="0"/>
              <a:t>A</a:t>
            </a:r>
            <a:r>
              <a:rPr lang="es-MX" spc="5" smtClean="0"/>
              <a:t>lerta </a:t>
            </a:r>
            <a:r>
              <a:rPr lang="es-MX" smtClean="0"/>
              <a:t>a </a:t>
            </a:r>
            <a:r>
              <a:rPr lang="es-MX" spc="-10" smtClean="0"/>
              <a:t>través </a:t>
            </a:r>
            <a:r>
              <a:rPr lang="es-MX" smtClean="0"/>
              <a:t>de un</a:t>
            </a:r>
            <a:r>
              <a:rPr lang="es-MX" spc="-35" smtClean="0"/>
              <a:t> </a:t>
            </a:r>
            <a:r>
              <a:rPr lang="es-MX" smtClean="0"/>
              <a:t>testigo visual en el clúster que se  ilumina de</a:t>
            </a:r>
            <a:r>
              <a:rPr lang="es-MX" spc="-5" smtClean="0"/>
              <a:t> </a:t>
            </a:r>
            <a:r>
              <a:rPr lang="es-MX" spc="-40" smtClean="0"/>
              <a:t>color</a:t>
            </a:r>
            <a:endParaRPr lang="es-MX" spc="-40" dirty="0"/>
          </a:p>
        </p:txBody>
      </p:sp>
    </p:spTree>
    <p:extLst>
      <p:ext uri="{BB962C8B-B14F-4D97-AF65-F5344CB8AC3E}">
        <p14:creationId xmlns:p14="http://schemas.microsoft.com/office/powerpoint/2010/main" val="745333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222800"/>
            <a:ext cx="9144000" cy="2635186"/>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0" y="0"/>
            <a:ext cx="9144000" cy="1485265"/>
          </a:xfrm>
          <a:custGeom>
            <a:avLst/>
            <a:gdLst/>
            <a:ahLst/>
            <a:cxnLst/>
            <a:rect l="l" t="t" r="r" b="b"/>
            <a:pathLst>
              <a:path w="9144000" h="1485265">
                <a:moveTo>
                  <a:pt x="9144000" y="0"/>
                </a:moveTo>
                <a:lnTo>
                  <a:pt x="0" y="0"/>
                </a:lnTo>
                <a:lnTo>
                  <a:pt x="0" y="1484998"/>
                </a:lnTo>
                <a:lnTo>
                  <a:pt x="9144000" y="1484998"/>
                </a:lnTo>
                <a:lnTo>
                  <a:pt x="9144000" y="0"/>
                </a:lnTo>
                <a:close/>
              </a:path>
            </a:pathLst>
          </a:custGeom>
          <a:solidFill>
            <a:srgbClr val="E31E38"/>
          </a:solidFill>
        </p:spPr>
        <p:txBody>
          <a:bodyPr wrap="square" lIns="0" tIns="0" rIns="0" bIns="0" rtlCol="0"/>
          <a:lstStyle/>
          <a:p>
            <a:endParaRPr/>
          </a:p>
        </p:txBody>
      </p:sp>
      <p:sp>
        <p:nvSpPr>
          <p:cNvPr id="5" name="object 5"/>
          <p:cNvSpPr txBox="1">
            <a:spLocks noGrp="1"/>
          </p:cNvSpPr>
          <p:nvPr>
            <p:ph type="title"/>
          </p:nvPr>
        </p:nvSpPr>
        <p:spPr>
          <a:xfrm>
            <a:off x="259499" y="143848"/>
            <a:ext cx="6410325" cy="711200"/>
          </a:xfrm>
          <a:prstGeom prst="rect">
            <a:avLst/>
          </a:prstGeom>
        </p:spPr>
        <p:txBody>
          <a:bodyPr vert="horz" wrap="square" lIns="0" tIns="12700" rIns="0" bIns="0" rtlCol="0">
            <a:spAutoFit/>
          </a:bodyPr>
          <a:lstStyle/>
          <a:p>
            <a:pPr marL="12700">
              <a:lnSpc>
                <a:spcPct val="100000"/>
              </a:lnSpc>
              <a:spcBef>
                <a:spcPts val="100"/>
              </a:spcBef>
            </a:pPr>
            <a:r>
              <a:rPr sz="4500" spc="-10" dirty="0"/>
              <a:t>Control crucero</a:t>
            </a:r>
            <a:r>
              <a:rPr sz="4500" spc="-40" dirty="0"/>
              <a:t> </a:t>
            </a:r>
            <a:r>
              <a:rPr sz="4500" spc="-5" dirty="0"/>
              <a:t>adaptativo</a:t>
            </a:r>
            <a:endParaRPr sz="4500"/>
          </a:p>
        </p:txBody>
      </p:sp>
      <p:sp>
        <p:nvSpPr>
          <p:cNvPr id="6" name="object 6"/>
          <p:cNvSpPr txBox="1"/>
          <p:nvPr/>
        </p:nvSpPr>
        <p:spPr>
          <a:xfrm>
            <a:off x="259499" y="639148"/>
            <a:ext cx="5871845" cy="711200"/>
          </a:xfrm>
          <a:prstGeom prst="rect">
            <a:avLst/>
          </a:prstGeom>
        </p:spPr>
        <p:txBody>
          <a:bodyPr vert="horz" wrap="square" lIns="0" tIns="12700" rIns="0" bIns="0" rtlCol="0">
            <a:spAutoFit/>
          </a:bodyPr>
          <a:lstStyle/>
          <a:p>
            <a:pPr marL="12700">
              <a:lnSpc>
                <a:spcPct val="100000"/>
              </a:lnSpc>
              <a:spcBef>
                <a:spcPts val="100"/>
              </a:spcBef>
            </a:pPr>
            <a:r>
              <a:rPr sz="4500" b="1" spc="-5" dirty="0">
                <a:solidFill>
                  <a:srgbClr val="FFFFFF"/>
                </a:solidFill>
                <a:latin typeface="StratumGMC Bold"/>
                <a:cs typeface="StratumGMC Bold"/>
              </a:rPr>
              <a:t>automático </a:t>
            </a:r>
            <a:r>
              <a:rPr sz="4500" b="1" dirty="0">
                <a:solidFill>
                  <a:srgbClr val="FFFFFF"/>
                </a:solidFill>
                <a:latin typeface="StratumGMC Bold"/>
                <a:cs typeface="StratumGMC Bold"/>
              </a:rPr>
              <a:t>con</a:t>
            </a:r>
            <a:r>
              <a:rPr sz="4500" b="1" spc="-60" dirty="0">
                <a:solidFill>
                  <a:srgbClr val="FFFFFF"/>
                </a:solidFill>
                <a:latin typeface="StratumGMC Bold"/>
                <a:cs typeface="StratumGMC Bold"/>
              </a:rPr>
              <a:t> </a:t>
            </a:r>
            <a:r>
              <a:rPr sz="4500" b="1" spc="-15" dirty="0">
                <a:solidFill>
                  <a:srgbClr val="FFFFFF"/>
                </a:solidFill>
                <a:latin typeface="StratumGMC Bold"/>
                <a:cs typeface="StratumGMC Bold"/>
              </a:rPr>
              <a:t>Stop/Go</a:t>
            </a:r>
            <a:endParaRPr sz="4500">
              <a:latin typeface="StratumGMC Bold"/>
              <a:cs typeface="StratumGMC Bold"/>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
        <p:nvSpPr>
          <p:cNvPr id="9" name="object 7"/>
          <p:cNvSpPr txBox="1"/>
          <p:nvPr/>
        </p:nvSpPr>
        <p:spPr>
          <a:xfrm>
            <a:off x="35626" y="1574271"/>
            <a:ext cx="8871163" cy="2577629"/>
          </a:xfrm>
          <a:prstGeom prst="rect">
            <a:avLst/>
          </a:prstGeom>
        </p:spPr>
        <p:txBody>
          <a:bodyPr vert="horz" wrap="square" lIns="0" tIns="12700" rIns="0" bIns="0" rtlCol="0">
            <a:spAutoFit/>
          </a:bodyPr>
          <a:lstStyle/>
          <a:p>
            <a:pPr marL="12700" marR="422275">
              <a:lnSpc>
                <a:spcPct val="100000"/>
              </a:lnSpc>
              <a:spcBef>
                <a:spcPts val="100"/>
              </a:spcBef>
            </a:pPr>
            <a:r>
              <a:rPr sz="2500" dirty="0">
                <a:solidFill>
                  <a:srgbClr val="231F20"/>
                </a:solidFill>
                <a:latin typeface="StratumGMC Regular"/>
                <a:cs typeface="StratumGMC Regular"/>
              </a:rPr>
              <a:t>Este sistema ayuda a los </a:t>
            </a:r>
            <a:r>
              <a:rPr sz="2500" spc="-5" dirty="0">
                <a:solidFill>
                  <a:srgbClr val="231F20"/>
                </a:solidFill>
                <a:latin typeface="StratumGMC Regular"/>
                <a:cs typeface="StratumGMC Regular"/>
              </a:rPr>
              <a:t>conductores </a:t>
            </a:r>
            <a:r>
              <a:rPr sz="2500" dirty="0">
                <a:solidFill>
                  <a:srgbClr val="231F20"/>
                </a:solidFill>
                <a:latin typeface="StratumGMC Regular"/>
                <a:cs typeface="StratumGMC Regular"/>
              </a:rPr>
              <a:t>a seguir al </a:t>
            </a:r>
            <a:r>
              <a:rPr sz="2500" spc="-5" dirty="0">
                <a:solidFill>
                  <a:srgbClr val="231F20"/>
                </a:solidFill>
                <a:latin typeface="StratumGMC Regular"/>
                <a:cs typeface="StratumGMC Regular"/>
              </a:rPr>
              <a:t>vehículo  </a:t>
            </a:r>
            <a:r>
              <a:rPr sz="2500" dirty="0">
                <a:solidFill>
                  <a:srgbClr val="231F20"/>
                </a:solidFill>
                <a:latin typeface="StratumGMC Regular"/>
                <a:cs typeface="StratumGMC Regular"/>
              </a:rPr>
              <a:t>que está adelante según la separación de </a:t>
            </a:r>
            <a:r>
              <a:rPr sz="2500" spc="-5" dirty="0">
                <a:solidFill>
                  <a:srgbClr val="231F20"/>
                </a:solidFill>
                <a:latin typeface="StratumGMC Regular"/>
                <a:cs typeface="StratumGMC Regular"/>
              </a:rPr>
              <a:t>seguimiento </a:t>
            </a:r>
            <a:r>
              <a:rPr sz="2500" dirty="0">
                <a:solidFill>
                  <a:srgbClr val="231F20"/>
                </a:solidFill>
                <a:latin typeface="StratumGMC Regular"/>
                <a:cs typeface="StratumGMC Regular"/>
              </a:rPr>
              <a:t>que</a:t>
            </a:r>
            <a:r>
              <a:rPr sz="2500" spc="-55" dirty="0">
                <a:solidFill>
                  <a:srgbClr val="231F20"/>
                </a:solidFill>
                <a:latin typeface="StratumGMC Regular"/>
                <a:cs typeface="StratumGMC Regular"/>
              </a:rPr>
              <a:t> </a:t>
            </a:r>
            <a:r>
              <a:rPr sz="2500" dirty="0" smtClean="0">
                <a:solidFill>
                  <a:srgbClr val="231F20"/>
                </a:solidFill>
                <a:latin typeface="StratumGMC Regular"/>
                <a:cs typeface="StratumGMC Regular"/>
              </a:rPr>
              <a:t>se </a:t>
            </a:r>
            <a:r>
              <a:rPr sz="2500" dirty="0">
                <a:solidFill>
                  <a:srgbClr val="231F20"/>
                </a:solidFill>
                <a:latin typeface="StratumGMC Regular"/>
                <a:cs typeface="StratumGMC Regular"/>
              </a:rPr>
              <a:t>seleccione.</a:t>
            </a:r>
            <a:endParaRPr sz="2500" dirty="0">
              <a:latin typeface="StratumGMC Regular"/>
              <a:cs typeface="StratumGMC Regular"/>
            </a:endParaRPr>
          </a:p>
          <a:p>
            <a:pPr marL="355600" marR="5080" indent="-342900">
              <a:lnSpc>
                <a:spcPct val="100000"/>
              </a:lnSpc>
              <a:spcBef>
                <a:spcPts val="1000"/>
              </a:spcBef>
              <a:buClr>
                <a:srgbClr val="DD0116"/>
              </a:buClr>
              <a:buFont typeface="Arial" panose="020B0604020202020204" pitchFamily="34" charset="0"/>
              <a:buChar char="•"/>
            </a:pPr>
            <a:r>
              <a:rPr sz="2500" dirty="0" err="1">
                <a:solidFill>
                  <a:srgbClr val="231F20"/>
                </a:solidFill>
                <a:latin typeface="StratumGMC Regular"/>
                <a:cs typeface="StratumGMC Regular"/>
              </a:rPr>
              <a:t>Puede</a:t>
            </a:r>
            <a:r>
              <a:rPr sz="2500" dirty="0">
                <a:solidFill>
                  <a:srgbClr val="231F20"/>
                </a:solidFill>
                <a:latin typeface="StratumGMC Regular"/>
                <a:cs typeface="StratumGMC Regular"/>
              </a:rPr>
              <a:t> </a:t>
            </a:r>
            <a:r>
              <a:rPr sz="2500" spc="-5" dirty="0" err="1" smtClean="0">
                <a:solidFill>
                  <a:srgbClr val="231F20"/>
                </a:solidFill>
                <a:latin typeface="StratumGMC Regular"/>
                <a:cs typeface="StratumGMC Regular"/>
              </a:rPr>
              <a:t>detenerse</a:t>
            </a:r>
            <a:r>
              <a:rPr sz="2500" spc="-5" dirty="0" smtClean="0">
                <a:solidFill>
                  <a:srgbClr val="231F20"/>
                </a:solidFill>
                <a:latin typeface="StratumGMC Regular"/>
                <a:cs typeface="StratumGMC Regular"/>
              </a:rPr>
              <a:t> </a:t>
            </a:r>
            <a:r>
              <a:rPr sz="2500" dirty="0">
                <a:solidFill>
                  <a:srgbClr val="231F20"/>
                </a:solidFill>
                <a:latin typeface="StratumGMC Regular"/>
                <a:cs typeface="StratumGMC Regular"/>
              </a:rPr>
              <a:t>por </a:t>
            </a:r>
            <a:r>
              <a:rPr sz="2500" spc="-5" dirty="0" err="1">
                <a:solidFill>
                  <a:srgbClr val="231F20"/>
                </a:solidFill>
                <a:latin typeface="StratumGMC Regular"/>
                <a:cs typeface="StratumGMC Regular"/>
              </a:rPr>
              <a:t>completo</a:t>
            </a:r>
            <a:r>
              <a:rPr sz="2500" spc="-5" dirty="0">
                <a:solidFill>
                  <a:srgbClr val="231F20"/>
                </a:solidFill>
                <a:latin typeface="StratumGMC Regular"/>
                <a:cs typeface="StratumGMC Regular"/>
              </a:rPr>
              <a:t> </a:t>
            </a:r>
            <a:r>
              <a:rPr sz="2500" dirty="0" smtClean="0">
                <a:solidFill>
                  <a:srgbClr val="231F20"/>
                </a:solidFill>
                <a:latin typeface="StratumGMC Regular"/>
                <a:cs typeface="StratumGMC Regular"/>
              </a:rPr>
              <a:t>y </a:t>
            </a:r>
            <a:r>
              <a:rPr sz="2500" spc="-5" dirty="0">
                <a:solidFill>
                  <a:srgbClr val="231F20"/>
                </a:solidFill>
                <a:latin typeface="StratumGMC Regular"/>
                <a:cs typeface="StratumGMC Regular"/>
              </a:rPr>
              <a:t>reiniciar </a:t>
            </a:r>
            <a:r>
              <a:rPr sz="2500" dirty="0">
                <a:solidFill>
                  <a:srgbClr val="231F20"/>
                </a:solidFill>
                <a:latin typeface="StratumGMC Regular"/>
                <a:cs typeface="StratumGMC Regular"/>
              </a:rPr>
              <a:t>su </a:t>
            </a:r>
            <a:r>
              <a:rPr sz="2500" spc="-10" dirty="0" err="1">
                <a:solidFill>
                  <a:srgbClr val="231F20"/>
                </a:solidFill>
                <a:latin typeface="StratumGMC Regular"/>
                <a:cs typeface="StratumGMC Regular"/>
              </a:rPr>
              <a:t>avance</a:t>
            </a:r>
            <a:r>
              <a:rPr sz="2500" spc="-10" dirty="0">
                <a:solidFill>
                  <a:srgbClr val="231F20"/>
                </a:solidFill>
                <a:latin typeface="StratumGMC Regular"/>
                <a:cs typeface="StratumGMC Regular"/>
              </a:rPr>
              <a:t> </a:t>
            </a:r>
            <a:r>
              <a:rPr sz="2500" spc="-5" dirty="0" err="1" smtClean="0">
                <a:solidFill>
                  <a:srgbClr val="231F20"/>
                </a:solidFill>
                <a:latin typeface="StratumGMC Regular"/>
                <a:cs typeface="StratumGMC Regular"/>
              </a:rPr>
              <a:t>automáticamente</a:t>
            </a:r>
            <a:r>
              <a:rPr lang="en-US" sz="2500" spc="-5" dirty="0" smtClean="0">
                <a:solidFill>
                  <a:srgbClr val="231F20"/>
                </a:solidFill>
                <a:latin typeface="StratumGMC Regular"/>
                <a:cs typeface="StratumGMC Regular"/>
              </a:rPr>
              <a:t>.</a:t>
            </a:r>
          </a:p>
          <a:p>
            <a:pPr marL="355600" marR="5080" indent="-342900">
              <a:lnSpc>
                <a:spcPct val="100000"/>
              </a:lnSpc>
              <a:spcBef>
                <a:spcPts val="1000"/>
              </a:spcBef>
              <a:buClr>
                <a:srgbClr val="DD0116"/>
              </a:buClr>
              <a:buFont typeface="Arial" panose="020B0604020202020204" pitchFamily="34" charset="0"/>
              <a:buChar char="•"/>
            </a:pPr>
            <a:r>
              <a:rPr lang="en-US" sz="2500" spc="-5" dirty="0" smtClean="0">
                <a:solidFill>
                  <a:srgbClr val="231F20"/>
                </a:solidFill>
                <a:latin typeface="StratumGMC Regular"/>
                <a:cs typeface="StratumGMC Regular"/>
              </a:rPr>
              <a:t>Reduce </a:t>
            </a:r>
            <a:r>
              <a:rPr lang="es-ES" sz="2500" spc="-5" dirty="0">
                <a:solidFill>
                  <a:srgbClr val="231F20"/>
                </a:solidFill>
                <a:cs typeface="StratumGMC Regular"/>
              </a:rPr>
              <a:t>la necesidad </a:t>
            </a:r>
            <a:r>
              <a:rPr lang="es-ES" sz="2500" spc="-5" dirty="0" smtClean="0">
                <a:solidFill>
                  <a:srgbClr val="231F20"/>
                </a:solidFill>
                <a:cs typeface="StratumGMC Regular"/>
              </a:rPr>
              <a:t>de </a:t>
            </a:r>
            <a:r>
              <a:rPr lang="es-ES" sz="2500" spc="-5" dirty="0">
                <a:solidFill>
                  <a:srgbClr val="231F20"/>
                </a:solidFill>
                <a:cs typeface="StratumGMC Regular"/>
              </a:rPr>
              <a:t>frenar o acelerar con </a:t>
            </a:r>
            <a:r>
              <a:rPr lang="es-ES" sz="2500" spc="-5" dirty="0" smtClean="0">
                <a:solidFill>
                  <a:srgbClr val="231F20"/>
                </a:solidFill>
                <a:cs typeface="StratumGMC Regular"/>
              </a:rPr>
              <a:t>frecuencia.</a:t>
            </a:r>
            <a:endParaRPr sz="2500" dirty="0">
              <a:latin typeface="StratumGMC Regular"/>
              <a:cs typeface="StratumGMC Regular"/>
            </a:endParaRPr>
          </a:p>
        </p:txBody>
      </p:sp>
    </p:spTree>
    <p:extLst>
      <p:ext uri="{BB962C8B-B14F-4D97-AF65-F5344CB8AC3E}">
        <p14:creationId xmlns:p14="http://schemas.microsoft.com/office/powerpoint/2010/main" val="1490424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0"/>
            <a:ext cx="9144000" cy="1485265"/>
          </a:xfrm>
          <a:custGeom>
            <a:avLst/>
            <a:gdLst/>
            <a:ahLst/>
            <a:cxnLst/>
            <a:rect l="l" t="t" r="r" b="b"/>
            <a:pathLst>
              <a:path w="9144000" h="1485265">
                <a:moveTo>
                  <a:pt x="9144000" y="0"/>
                </a:moveTo>
                <a:lnTo>
                  <a:pt x="0" y="0"/>
                </a:lnTo>
                <a:lnTo>
                  <a:pt x="0" y="1484998"/>
                </a:lnTo>
                <a:lnTo>
                  <a:pt x="9144000" y="1484998"/>
                </a:lnTo>
                <a:lnTo>
                  <a:pt x="9144000" y="0"/>
                </a:lnTo>
                <a:close/>
              </a:path>
            </a:pathLst>
          </a:custGeom>
          <a:solidFill>
            <a:srgbClr val="E31E38"/>
          </a:solidFill>
        </p:spPr>
        <p:txBody>
          <a:bodyPr wrap="square" lIns="0" tIns="0" rIns="0" bIns="0" rtlCol="0"/>
          <a:lstStyle/>
          <a:p>
            <a:endParaRPr/>
          </a:p>
        </p:txBody>
      </p:sp>
      <p:sp>
        <p:nvSpPr>
          <p:cNvPr id="6" name="object 6"/>
          <p:cNvSpPr txBox="1">
            <a:spLocks noGrp="1"/>
          </p:cNvSpPr>
          <p:nvPr>
            <p:ph type="title"/>
          </p:nvPr>
        </p:nvSpPr>
        <p:spPr>
          <a:xfrm>
            <a:off x="259499" y="143848"/>
            <a:ext cx="8232140" cy="711200"/>
          </a:xfrm>
          <a:prstGeom prst="rect">
            <a:avLst/>
          </a:prstGeom>
        </p:spPr>
        <p:txBody>
          <a:bodyPr vert="horz" wrap="square" lIns="0" tIns="12700" rIns="0" bIns="0" rtlCol="0">
            <a:spAutoFit/>
          </a:bodyPr>
          <a:lstStyle/>
          <a:p>
            <a:pPr marL="12700">
              <a:lnSpc>
                <a:spcPct val="100000"/>
              </a:lnSpc>
              <a:spcBef>
                <a:spcPts val="100"/>
              </a:spcBef>
            </a:pPr>
            <a:r>
              <a:rPr sz="4500" spc="-10" dirty="0"/>
              <a:t>Sensores frontales </a:t>
            </a:r>
            <a:r>
              <a:rPr sz="4500" dirty="0"/>
              <a:t>y </a:t>
            </a:r>
            <a:r>
              <a:rPr sz="4500" spc="-15" dirty="0"/>
              <a:t>traseros</a:t>
            </a:r>
            <a:r>
              <a:rPr sz="4500" spc="15" dirty="0"/>
              <a:t> </a:t>
            </a:r>
            <a:r>
              <a:rPr sz="4500" spc="-15" dirty="0"/>
              <a:t>para</a:t>
            </a:r>
            <a:endParaRPr sz="4500"/>
          </a:p>
        </p:txBody>
      </p:sp>
      <p:sp>
        <p:nvSpPr>
          <p:cNvPr id="7" name="object 7"/>
          <p:cNvSpPr txBox="1"/>
          <p:nvPr/>
        </p:nvSpPr>
        <p:spPr>
          <a:xfrm>
            <a:off x="259499" y="639148"/>
            <a:ext cx="2973070" cy="711200"/>
          </a:xfrm>
          <a:prstGeom prst="rect">
            <a:avLst/>
          </a:prstGeom>
        </p:spPr>
        <p:txBody>
          <a:bodyPr vert="horz" wrap="square" lIns="0" tIns="12700" rIns="0" bIns="0" rtlCol="0">
            <a:spAutoFit/>
          </a:bodyPr>
          <a:lstStyle/>
          <a:p>
            <a:pPr marL="12700">
              <a:lnSpc>
                <a:spcPct val="100000"/>
              </a:lnSpc>
              <a:spcBef>
                <a:spcPts val="100"/>
              </a:spcBef>
            </a:pPr>
            <a:r>
              <a:rPr sz="4500" b="1" dirty="0">
                <a:solidFill>
                  <a:srgbClr val="FFFFFF"/>
                </a:solidFill>
                <a:latin typeface="StratumGMC Bold"/>
                <a:cs typeface="StratumGMC Bold"/>
              </a:rPr>
              <a:t>estacionado</a:t>
            </a:r>
            <a:endParaRPr sz="4500">
              <a:latin typeface="StratumGMC Bold"/>
              <a:cs typeface="StratumGMC Bold"/>
            </a:endParaRPr>
          </a:p>
        </p:txBody>
      </p:sp>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165" y="5295900"/>
            <a:ext cx="9171570" cy="1611537"/>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
        <p:nvSpPr>
          <p:cNvPr id="8" name="Rectangle 7"/>
          <p:cNvSpPr/>
          <p:nvPr/>
        </p:nvSpPr>
        <p:spPr>
          <a:xfrm>
            <a:off x="473826" y="1898407"/>
            <a:ext cx="8584450" cy="2785378"/>
          </a:xfrm>
          <a:prstGeom prst="rect">
            <a:avLst/>
          </a:prstGeom>
        </p:spPr>
        <p:txBody>
          <a:bodyPr wrap="square">
            <a:spAutoFit/>
          </a:bodyPr>
          <a:lstStyle/>
          <a:p>
            <a:r>
              <a:rPr lang="es-MX" sz="2500" spc="-5" dirty="0">
                <a:solidFill>
                  <a:srgbClr val="231F20"/>
                </a:solidFill>
                <a:latin typeface="StratumGMC Regular"/>
                <a:cs typeface="StratumGMC Regular"/>
              </a:rPr>
              <a:t>Este sistema ayuda a </a:t>
            </a:r>
            <a:r>
              <a:rPr lang="es-ES" sz="2500" spc="-5" dirty="0">
                <a:solidFill>
                  <a:srgbClr val="231F20"/>
                </a:solidFill>
                <a:cs typeface="StratumGMC Regular"/>
              </a:rPr>
              <a:t>identificar y notificar al conductor sobre objetos que se puedan interponer en el camino al momento de </a:t>
            </a:r>
            <a:r>
              <a:rPr lang="es-ES" sz="2500" spc="-5" dirty="0" smtClean="0">
                <a:solidFill>
                  <a:srgbClr val="231F20"/>
                </a:solidFill>
                <a:cs typeface="StratumGMC Regular"/>
              </a:rPr>
              <a:t>estacionarse.</a:t>
            </a:r>
          </a:p>
          <a:p>
            <a:endParaRPr lang="es-ES" sz="2500" spc="-5" dirty="0" smtClean="0">
              <a:solidFill>
                <a:srgbClr val="231F20"/>
              </a:solidFill>
              <a:cs typeface="StratumGMC Regular"/>
            </a:endParaRPr>
          </a:p>
          <a:p>
            <a:pPr marL="342900" indent="-342900">
              <a:buClr>
                <a:srgbClr val="FF0000"/>
              </a:buClr>
              <a:buFont typeface="Arial" panose="020B0604020202020204" pitchFamily="34" charset="0"/>
              <a:buChar char="•"/>
            </a:pPr>
            <a:r>
              <a:rPr lang="es-ES" sz="2500" spc="-5" dirty="0" smtClean="0">
                <a:solidFill>
                  <a:srgbClr val="231F20"/>
                </a:solidFill>
                <a:cs typeface="StratumGMC Regular"/>
              </a:rPr>
              <a:t>Usa </a:t>
            </a:r>
            <a:r>
              <a:rPr lang="es-ES" sz="2500" spc="-5" dirty="0">
                <a:solidFill>
                  <a:srgbClr val="231F20"/>
                </a:solidFill>
                <a:cs typeface="StratumGMC Regular"/>
              </a:rPr>
              <a:t>sensores ultrasónicos localizados en la fascia delantera y trasera del vehículo </a:t>
            </a:r>
            <a:endParaRPr lang="es-ES" sz="2500" spc="-5" dirty="0" smtClean="0">
              <a:solidFill>
                <a:srgbClr val="231F20"/>
              </a:solidFill>
              <a:cs typeface="StratumGMC Regular"/>
            </a:endParaRPr>
          </a:p>
          <a:p>
            <a:pPr marL="342900" indent="-342900">
              <a:buClr>
                <a:srgbClr val="FF0000"/>
              </a:buClr>
              <a:buFont typeface="Arial" panose="020B0604020202020204" pitchFamily="34" charset="0"/>
              <a:buChar char="•"/>
            </a:pPr>
            <a:r>
              <a:rPr lang="es-MX" sz="2500" spc="-5" dirty="0" smtClean="0">
                <a:solidFill>
                  <a:srgbClr val="231F20"/>
                </a:solidFill>
                <a:cs typeface="StratumGMC Regular"/>
              </a:rPr>
              <a:t>Alerta a </a:t>
            </a:r>
            <a:r>
              <a:rPr lang="es-MX" sz="2500" spc="-5" dirty="0">
                <a:solidFill>
                  <a:srgbClr val="231F20"/>
                </a:solidFill>
                <a:cs typeface="StratumGMC Regular"/>
              </a:rPr>
              <a:t>través de una alerta sonora </a:t>
            </a:r>
            <a:r>
              <a:rPr lang="es-MX" sz="2500" spc="-5" dirty="0" smtClean="0">
                <a:solidFill>
                  <a:srgbClr val="231F20"/>
                </a:solidFill>
                <a:cs typeface="StratumGMC Regular"/>
              </a:rPr>
              <a:t>y visual</a:t>
            </a:r>
            <a:endParaRPr lang="es-MX" sz="2500" spc="-5" dirty="0">
              <a:solidFill>
                <a:srgbClr val="231F20"/>
              </a:solidFill>
              <a:latin typeface="StratumGMC Regular"/>
              <a:cs typeface="StratumGMC Regular"/>
            </a:endParaRPr>
          </a:p>
        </p:txBody>
      </p:sp>
    </p:spTree>
    <p:extLst>
      <p:ext uri="{BB962C8B-B14F-4D97-AF65-F5344CB8AC3E}">
        <p14:creationId xmlns:p14="http://schemas.microsoft.com/office/powerpoint/2010/main" val="4760517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34" y="0"/>
            <a:ext cx="9146834" cy="6857999"/>
            <a:chOff x="-2834" y="0"/>
            <a:chExt cx="9146834" cy="6857999"/>
          </a:xfrm>
        </p:grpSpPr>
        <p:sp>
          <p:nvSpPr>
            <p:cNvPr id="3" name="object 3"/>
            <p:cNvSpPr/>
            <p:nvPr/>
          </p:nvSpPr>
          <p:spPr>
            <a:xfrm>
              <a:off x="-2834" y="972019"/>
              <a:ext cx="4495800" cy="588598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grpSp>
      <p:sp>
        <p:nvSpPr>
          <p:cNvPr id="6" name="object 6"/>
          <p:cNvSpPr txBox="1">
            <a:spLocks noGrp="1"/>
          </p:cNvSpPr>
          <p:nvPr>
            <p:ph type="title"/>
          </p:nvPr>
        </p:nvSpPr>
        <p:spPr>
          <a:xfrm>
            <a:off x="259499" y="143848"/>
            <a:ext cx="8425815" cy="711200"/>
          </a:xfrm>
          <a:prstGeom prst="rect">
            <a:avLst/>
          </a:prstGeom>
        </p:spPr>
        <p:txBody>
          <a:bodyPr vert="horz" wrap="square" lIns="0" tIns="12700" rIns="0" bIns="0" rtlCol="0">
            <a:spAutoFit/>
          </a:bodyPr>
          <a:lstStyle/>
          <a:p>
            <a:pPr marL="12700">
              <a:lnSpc>
                <a:spcPct val="100000"/>
              </a:lnSpc>
              <a:spcBef>
                <a:spcPts val="100"/>
              </a:spcBef>
            </a:pPr>
            <a:r>
              <a:rPr sz="4500" spc="-10" dirty="0"/>
              <a:t>Asistente </a:t>
            </a:r>
            <a:r>
              <a:rPr sz="4500" dirty="0"/>
              <a:t>de </a:t>
            </a:r>
            <a:r>
              <a:rPr sz="4500" spc="5" dirty="0"/>
              <a:t>conservación </a:t>
            </a:r>
            <a:r>
              <a:rPr sz="4500" dirty="0"/>
              <a:t>de</a:t>
            </a:r>
            <a:r>
              <a:rPr sz="4500" spc="-50" dirty="0"/>
              <a:t> </a:t>
            </a:r>
            <a:r>
              <a:rPr sz="4500" dirty="0"/>
              <a:t>carril</a:t>
            </a:r>
            <a:endParaRPr sz="4500"/>
          </a:p>
        </p:txBody>
      </p:sp>
      <p:sp>
        <p:nvSpPr>
          <p:cNvPr id="11" name="Rectangle 10"/>
          <p:cNvSpPr/>
          <p:nvPr/>
        </p:nvSpPr>
        <p:spPr>
          <a:xfrm>
            <a:off x="4572000" y="1730536"/>
            <a:ext cx="4443723" cy="3939540"/>
          </a:xfrm>
          <a:prstGeom prst="rect">
            <a:avLst/>
          </a:prstGeom>
        </p:spPr>
        <p:txBody>
          <a:bodyPr wrap="square">
            <a:spAutoFit/>
          </a:bodyPr>
          <a:lstStyle/>
          <a:p>
            <a:r>
              <a:rPr lang="es-MX" sz="2500" dirty="0">
                <a:solidFill>
                  <a:srgbClr val="231F20"/>
                </a:solidFill>
                <a:cs typeface="StratumGMC Regular"/>
              </a:rPr>
              <a:t>Este sistema provee un  ajuste ligero en el volante  para ayudar al conductor  a corregir el camino por  cambio involuntario de  carril</a:t>
            </a:r>
            <a:r>
              <a:rPr lang="es-MX" sz="2500" dirty="0" smtClean="0">
                <a:solidFill>
                  <a:srgbClr val="231F20"/>
                </a:solidFill>
                <a:cs typeface="StratumGMC Regular"/>
              </a:rPr>
              <a:t>.</a:t>
            </a:r>
            <a:endParaRPr lang="es-MX" sz="2500" dirty="0">
              <a:solidFill>
                <a:srgbClr val="231F20"/>
              </a:solidFill>
              <a:cs typeface="StratumGMC Regular"/>
            </a:endParaRPr>
          </a:p>
          <a:p>
            <a:r>
              <a:rPr lang="es-MX" sz="2500" dirty="0">
                <a:solidFill>
                  <a:srgbClr val="231F20"/>
                </a:solidFill>
                <a:cs typeface="StratumGMC Regular"/>
              </a:rPr>
              <a:t>Un icono en color verde  aparecerá en el clúster  cuando el vehículo circula  por arriba de los 60 km/h y  se detectan las líneas del  carril.</a:t>
            </a:r>
          </a:p>
        </p:txBody>
      </p:sp>
    </p:spTree>
    <p:extLst>
      <p:ext uri="{BB962C8B-B14F-4D97-AF65-F5344CB8AC3E}">
        <p14:creationId xmlns:p14="http://schemas.microsoft.com/office/powerpoint/2010/main" val="15583952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7986"/>
            <a:chOff x="0" y="0"/>
            <a:chExt cx="9144000" cy="6857986"/>
          </a:xfrm>
        </p:grpSpPr>
        <p:sp>
          <p:nvSpPr>
            <p:cNvPr id="3" name="object 3"/>
            <p:cNvSpPr/>
            <p:nvPr/>
          </p:nvSpPr>
          <p:spPr>
            <a:xfrm>
              <a:off x="4648200" y="971994"/>
              <a:ext cx="4495800" cy="588599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0" y="0"/>
              <a:ext cx="9144000" cy="972185"/>
            </a:xfrm>
            <a:custGeom>
              <a:avLst/>
              <a:gdLst/>
              <a:ahLst/>
              <a:cxnLst/>
              <a:rect l="l" t="t" r="r" b="b"/>
              <a:pathLst>
                <a:path w="9144000" h="972185">
                  <a:moveTo>
                    <a:pt x="9144000" y="0"/>
                  </a:moveTo>
                  <a:lnTo>
                    <a:pt x="0" y="0"/>
                  </a:lnTo>
                  <a:lnTo>
                    <a:pt x="0" y="971994"/>
                  </a:lnTo>
                  <a:lnTo>
                    <a:pt x="9144000" y="971994"/>
                  </a:lnTo>
                  <a:lnTo>
                    <a:pt x="9144000" y="0"/>
                  </a:lnTo>
                  <a:close/>
                </a:path>
              </a:pathLst>
            </a:custGeom>
            <a:solidFill>
              <a:srgbClr val="E31E38"/>
            </a:solidFill>
          </p:spPr>
          <p:txBody>
            <a:bodyPr wrap="square" lIns="0" tIns="0" rIns="0" bIns="0" rtlCol="0"/>
            <a:lstStyle/>
            <a:p>
              <a:endParaRPr/>
            </a:p>
          </p:txBody>
        </p:sp>
      </p:grpSp>
      <p:sp>
        <p:nvSpPr>
          <p:cNvPr id="6" name="object 6"/>
          <p:cNvSpPr txBox="1">
            <a:spLocks noGrp="1"/>
          </p:cNvSpPr>
          <p:nvPr>
            <p:ph type="title"/>
          </p:nvPr>
        </p:nvSpPr>
        <p:spPr>
          <a:xfrm>
            <a:off x="259499" y="143848"/>
            <a:ext cx="5969635" cy="711200"/>
          </a:xfrm>
          <a:prstGeom prst="rect">
            <a:avLst/>
          </a:prstGeom>
        </p:spPr>
        <p:txBody>
          <a:bodyPr vert="horz" wrap="square" lIns="0" tIns="12700" rIns="0" bIns="0" rtlCol="0">
            <a:spAutoFit/>
          </a:bodyPr>
          <a:lstStyle/>
          <a:p>
            <a:pPr marL="12700">
              <a:lnSpc>
                <a:spcPct val="100000"/>
              </a:lnSpc>
              <a:spcBef>
                <a:spcPts val="100"/>
              </a:spcBef>
            </a:pPr>
            <a:r>
              <a:rPr sz="4500" spc="10" dirty="0"/>
              <a:t>Alerta </a:t>
            </a:r>
            <a:r>
              <a:rPr sz="4500" dirty="0"/>
              <a:t>de tráfico</a:t>
            </a:r>
            <a:r>
              <a:rPr sz="4500" spc="-85" dirty="0"/>
              <a:t> </a:t>
            </a:r>
            <a:r>
              <a:rPr sz="4500" dirty="0"/>
              <a:t>cruzado</a:t>
            </a:r>
            <a:endParaRPr sz="4500"/>
          </a:p>
        </p:txBody>
      </p:sp>
      <p:sp>
        <p:nvSpPr>
          <p:cNvPr id="7" name="object 7"/>
          <p:cNvSpPr txBox="1"/>
          <p:nvPr/>
        </p:nvSpPr>
        <p:spPr>
          <a:xfrm>
            <a:off x="314325" y="2068187"/>
            <a:ext cx="4019550" cy="3454400"/>
          </a:xfrm>
          <a:prstGeom prst="rect">
            <a:avLst/>
          </a:prstGeom>
        </p:spPr>
        <p:txBody>
          <a:bodyPr vert="horz" wrap="square" lIns="0" tIns="12700" rIns="0" bIns="0" rtlCol="0">
            <a:spAutoFit/>
          </a:bodyPr>
          <a:lstStyle/>
          <a:p>
            <a:pPr marL="12700" marR="5080">
              <a:lnSpc>
                <a:spcPct val="100000"/>
              </a:lnSpc>
              <a:spcBef>
                <a:spcPts val="100"/>
              </a:spcBef>
            </a:pPr>
            <a:r>
              <a:rPr lang="es-MX" sz="2500" dirty="0">
                <a:solidFill>
                  <a:srgbClr val="231F20"/>
                </a:solidFill>
                <a:cs typeface="StratumGMC Regular"/>
              </a:rPr>
              <a:t>El sistema está diseñado para  detectar y </a:t>
            </a:r>
            <a:r>
              <a:rPr lang="es-MX" sz="2500" spc="-5" dirty="0">
                <a:solidFill>
                  <a:srgbClr val="231F20"/>
                </a:solidFill>
                <a:cs typeface="StratumGMC Regular"/>
              </a:rPr>
              <a:t>rastrear objetos </a:t>
            </a:r>
            <a:r>
              <a:rPr lang="es-MX" sz="2500" dirty="0">
                <a:solidFill>
                  <a:srgbClr val="231F20"/>
                </a:solidFill>
                <a:cs typeface="StratumGMC Regular"/>
              </a:rPr>
              <a:t>de  </a:t>
            </a:r>
            <a:r>
              <a:rPr lang="es-MX" sz="2500" spc="-5" dirty="0">
                <a:solidFill>
                  <a:srgbClr val="231F20"/>
                </a:solidFill>
                <a:cs typeface="StratumGMC Regular"/>
              </a:rPr>
              <a:t>interés dentro </a:t>
            </a:r>
            <a:r>
              <a:rPr lang="es-MX" sz="2500" dirty="0">
                <a:solidFill>
                  <a:srgbClr val="231F20"/>
                </a:solidFill>
                <a:cs typeface="StratumGMC Regular"/>
              </a:rPr>
              <a:t>de una zona de  </a:t>
            </a:r>
            <a:r>
              <a:rPr lang="es-MX" sz="2500" spc="5" dirty="0">
                <a:solidFill>
                  <a:srgbClr val="231F20"/>
                </a:solidFill>
                <a:cs typeface="StratumGMC Regular"/>
              </a:rPr>
              <a:t>cobertura </a:t>
            </a:r>
            <a:r>
              <a:rPr lang="es-MX" sz="2500" dirty="0">
                <a:solidFill>
                  <a:srgbClr val="231F20"/>
                </a:solidFill>
                <a:cs typeface="StratumGMC Regular"/>
              </a:rPr>
              <a:t>especifica</a:t>
            </a:r>
            <a:r>
              <a:rPr lang="es-MX" sz="2500" spc="-55" dirty="0">
                <a:solidFill>
                  <a:srgbClr val="231F20"/>
                </a:solidFill>
                <a:cs typeface="StratumGMC Regular"/>
              </a:rPr>
              <a:t> </a:t>
            </a:r>
            <a:r>
              <a:rPr lang="es-MX" sz="2500" dirty="0">
                <a:solidFill>
                  <a:srgbClr val="231F20"/>
                </a:solidFill>
                <a:cs typeface="StratumGMC Regular"/>
              </a:rPr>
              <a:t>detrás</a:t>
            </a:r>
            <a:r>
              <a:rPr lang="es-MX" sz="2500" spc="-25" dirty="0">
                <a:solidFill>
                  <a:srgbClr val="231F20"/>
                </a:solidFill>
                <a:cs typeface="StratumGMC Regular"/>
              </a:rPr>
              <a:t> </a:t>
            </a:r>
            <a:r>
              <a:rPr lang="es-MX" sz="2500" dirty="0">
                <a:solidFill>
                  <a:srgbClr val="231F20"/>
                </a:solidFill>
                <a:cs typeface="StratumGMC Regular"/>
              </a:rPr>
              <a:t>del  </a:t>
            </a:r>
            <a:r>
              <a:rPr lang="es-MX" sz="2500" spc="-5" dirty="0">
                <a:solidFill>
                  <a:srgbClr val="231F20"/>
                </a:solidFill>
                <a:cs typeface="StratumGMC Regular"/>
              </a:rPr>
              <a:t>vehículo </a:t>
            </a:r>
            <a:r>
              <a:rPr lang="es-MX" sz="2500" dirty="0">
                <a:solidFill>
                  <a:srgbClr val="231F20"/>
                </a:solidFill>
                <a:cs typeface="StratumGMC Regular"/>
              </a:rPr>
              <a:t>y </a:t>
            </a:r>
            <a:r>
              <a:rPr lang="es-MX" sz="2500" spc="5" dirty="0">
                <a:solidFill>
                  <a:srgbClr val="231F20"/>
                </a:solidFill>
                <a:cs typeface="StratumGMC Regular"/>
              </a:rPr>
              <a:t>alerta </a:t>
            </a:r>
            <a:r>
              <a:rPr lang="es-MX" sz="2500" dirty="0">
                <a:solidFill>
                  <a:srgbClr val="231F20"/>
                </a:solidFill>
                <a:cs typeface="StratumGMC Regular"/>
              </a:rPr>
              <a:t>al </a:t>
            </a:r>
            <a:r>
              <a:rPr lang="es-MX" sz="2500" spc="-5" dirty="0">
                <a:solidFill>
                  <a:srgbClr val="231F20"/>
                </a:solidFill>
                <a:cs typeface="StratumGMC Regular"/>
              </a:rPr>
              <a:t>conductor  </a:t>
            </a:r>
            <a:r>
              <a:rPr lang="es-MX" sz="2500" dirty="0">
                <a:solidFill>
                  <a:srgbClr val="231F20"/>
                </a:solidFill>
                <a:cs typeface="StratumGMC Regular"/>
              </a:rPr>
              <a:t>con un triángulo </a:t>
            </a:r>
            <a:r>
              <a:rPr lang="es-MX" sz="2500" spc="-10" dirty="0">
                <a:solidFill>
                  <a:srgbClr val="231F20"/>
                </a:solidFill>
                <a:cs typeface="StratumGMC Regular"/>
              </a:rPr>
              <a:t>rojo </a:t>
            </a:r>
            <a:r>
              <a:rPr lang="es-MX" sz="2500" dirty="0">
                <a:solidFill>
                  <a:srgbClr val="231F20"/>
                </a:solidFill>
                <a:cs typeface="StratumGMC Regular"/>
              </a:rPr>
              <a:t>en la  cámara de </a:t>
            </a:r>
            <a:r>
              <a:rPr lang="es-MX" sz="2500" spc="-10" dirty="0">
                <a:solidFill>
                  <a:srgbClr val="231F20"/>
                </a:solidFill>
                <a:cs typeface="StratumGMC Regular"/>
              </a:rPr>
              <a:t>reversa </a:t>
            </a:r>
            <a:r>
              <a:rPr lang="es-MX" sz="2500" dirty="0">
                <a:solidFill>
                  <a:srgbClr val="231F20"/>
                </a:solidFill>
                <a:cs typeface="StratumGMC Regular"/>
              </a:rPr>
              <a:t>y un sonido  audible o vibraciones en su  </a:t>
            </a:r>
            <a:r>
              <a:rPr lang="es-MX" sz="2500" spc="-5" dirty="0">
                <a:solidFill>
                  <a:srgbClr val="231F20"/>
                </a:solidFill>
                <a:cs typeface="StratumGMC Regular"/>
              </a:rPr>
              <a:t>asiento.</a:t>
            </a:r>
            <a:endParaRPr lang="es-MX" sz="2500" dirty="0">
              <a:cs typeface="StratumGMC Regular"/>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888" y="6373820"/>
            <a:ext cx="1359868" cy="387298"/>
          </a:xfrm>
          <a:prstGeom prst="rect">
            <a:avLst/>
          </a:prstGeom>
        </p:spPr>
      </p:pic>
    </p:spTree>
    <p:extLst>
      <p:ext uri="{BB962C8B-B14F-4D97-AF65-F5344CB8AC3E}">
        <p14:creationId xmlns:p14="http://schemas.microsoft.com/office/powerpoint/2010/main" val="25692517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MC">
      <a:majorFont>
        <a:latin typeface="StratumGMC Black"/>
        <a:ea typeface=""/>
        <a:cs typeface=""/>
      </a:majorFont>
      <a:minorFont>
        <a:latin typeface="StratumGMC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R0xPQkFMXGludGMwMjAzNjI5PC9Vc2VyTmFtZT48RGF0ZVRpbWU+MS8yNi8yMDIxIDg6MjY6NTggUE08L0RhdGVUaW1lPjxMYWJlbFN0cmluZz5PcmlnaW4gSnVyaXNkaWN0aW9uOiBVUyA8L0xhYmVsU3RyaW5nPjwvaXRlbT48L2xhYmVsSGlzdG9yeT4=</Value>
</WrappedLabelHistory>
</file>

<file path=customXml/item2.xml><?xml version="1.0" encoding="utf-8"?>
<sisl xmlns:xsi="http://www.w3.org/2001/XMLSchema-instance" xmlns:xsd="http://www.w3.org/2001/XMLSchema" xmlns="http://www.boldonjames.com/2008/01/sie/internal/label" sislVersion="0" policy="cde53ac1-bf5f-4aae-9cf1-07509e23a4b0" origin="defaultValue">
  <element uid="bba94c65-ac3d-4f34-b2e1-8de11ef6f01c" value=""/>
</sisl>
</file>

<file path=customXml/itemProps1.xml><?xml version="1.0" encoding="utf-8"?>
<ds:datastoreItem xmlns:ds="http://schemas.openxmlformats.org/officeDocument/2006/customXml" ds:itemID="{E0100706-CB39-4F80-8FD9-A2F318C8C3D7}">
  <ds:schemaRefs>
    <ds:schemaRef ds:uri="http://www.w3.org/2001/XMLSchema"/>
    <ds:schemaRef ds:uri="http://www.boldonjames.com/2016/02/Classifier/internal/wrappedLabelHistory"/>
  </ds:schemaRefs>
</ds:datastoreItem>
</file>

<file path=customXml/itemProps2.xml><?xml version="1.0" encoding="utf-8"?>
<ds:datastoreItem xmlns:ds="http://schemas.openxmlformats.org/officeDocument/2006/customXml" ds:itemID="{26DF1F09-6D0B-45D7-99E2-24B73DA1C709}">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Office Theme</Template>
  <TotalTime>2769</TotalTime>
  <Words>13613</Words>
  <Application>Microsoft Office PowerPoint</Application>
  <PresentationFormat>On-screen Show (4:3)</PresentationFormat>
  <Paragraphs>1242</Paragraphs>
  <Slides>110</Slides>
  <Notes>110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110</vt:i4>
      </vt:variant>
    </vt:vector>
  </HeadingPairs>
  <TitlesOfParts>
    <vt:vector size="120" baseType="lpstr">
      <vt:lpstr>Arial</vt:lpstr>
      <vt:lpstr>Calibri</vt:lpstr>
      <vt:lpstr>Calibri Light</vt:lpstr>
      <vt:lpstr>Louis</vt:lpstr>
      <vt:lpstr>StratumGMC Black</vt:lpstr>
      <vt:lpstr>StratumGMC Bold</vt:lpstr>
      <vt:lpstr>StratumGMC Regular</vt:lpstr>
      <vt:lpstr>Times New Roman</vt:lpstr>
      <vt:lpstr>Office Theme</vt:lpstr>
      <vt:lpstr>Custom Design</vt:lpstr>
      <vt:lpstr>PowerPoint Presentation</vt:lpstr>
      <vt:lpstr>Recomendaciones</vt:lpstr>
      <vt:lpstr>Evaluación</vt:lpstr>
      <vt:lpstr>Kits de regalo</vt:lpstr>
      <vt:lpstr>Objetivo general</vt:lpstr>
      <vt:lpstr>Temario</vt:lpstr>
      <vt:lpstr>Módulo 1</vt:lpstr>
      <vt:lpstr>Professional Grade</vt:lpstr>
      <vt:lpstr>Generación</vt:lpstr>
      <vt:lpstr>Pilares GMC Yukon</vt:lpstr>
      <vt:lpstr>¿Qué es Denali para GMC?</vt:lpstr>
      <vt:lpstr>Plataforma</vt:lpstr>
      <vt:lpstr>Comparativo con versión anterior</vt:lpstr>
      <vt:lpstr>Versiones</vt:lpstr>
      <vt:lpstr>NUEVA GENERACIÓN</vt:lpstr>
      <vt:lpstr>Dudas o preguntas</vt:lpstr>
      <vt:lpstr>Sumario Generalidades</vt:lpstr>
      <vt:lpstr>Pregunta para Kit</vt:lpstr>
      <vt:lpstr>PowerPoint Presentation</vt:lpstr>
      <vt:lpstr>PowerPoint Presentation</vt:lpstr>
      <vt:lpstr>Parrilla</vt:lpstr>
      <vt:lpstr>Faros</vt:lpstr>
      <vt:lpstr>Estribos</vt:lpstr>
      <vt:lpstr>Espejos laterales</vt:lpstr>
      <vt:lpstr>Rines</vt:lpstr>
      <vt:lpstr>Rieles</vt:lpstr>
      <vt:lpstr>Quemacocos panorámico</vt:lpstr>
      <vt:lpstr>Faros traseros</vt:lpstr>
      <vt:lpstr>Cajuela</vt:lpstr>
      <vt:lpstr>Apertura y cierre de cajuela</vt:lpstr>
      <vt:lpstr>Control o llave</vt:lpstr>
      <vt:lpstr>PowerPoint Presentation</vt:lpstr>
      <vt:lpstr>PowerPoint Presentation</vt:lpstr>
      <vt:lpstr>PowerPoint Presentation</vt:lpstr>
      <vt:lpstr>PowerPoint Presentation</vt:lpstr>
      <vt:lpstr>PowerPoint Presentation</vt:lpstr>
      <vt:lpstr>Diseño interior</vt:lpstr>
      <vt:lpstr>PowerPoint Presentation</vt:lpstr>
      <vt:lpstr>Colores interiores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Pregunta para Kit</vt:lpstr>
      <vt:lpstr>PowerPoint Presentation</vt:lpstr>
      <vt:lpstr>PowerPoint Presentation</vt:lpstr>
      <vt:lpstr>Motor V8 Ecotec de 6.2L</vt:lpstr>
      <vt:lpstr>Sistema Stop/Start</vt:lpstr>
      <vt:lpstr>Sistema Stop/Start</vt:lpstr>
      <vt:lpstr>Electronic Precision Shift</vt:lpstr>
      <vt:lpstr>Transmisión automática de</vt:lpstr>
      <vt:lpstr>Magnetic Ride Control®</vt:lpstr>
      <vt:lpstr>Magnetic Ride Control®</vt:lpstr>
      <vt:lpstr>Tracción 4x4</vt:lpstr>
      <vt:lpstr>Tracción 4x4</vt:lpstr>
      <vt:lpstr>Tracción 4x4</vt:lpstr>
      <vt:lpstr>Modos de manejo</vt:lpstr>
      <vt:lpstr>Diferencial de deslizamiento</vt:lpstr>
      <vt:lpstr>Ventilas aeroactivas</vt:lpstr>
      <vt:lpstr>Suspensión trasera independiente</vt:lpstr>
      <vt:lpstr>Air Ride Adaptive Suspension</vt:lpstr>
      <vt:lpstr>PowerPoint Presentation</vt:lpstr>
      <vt:lpstr>PowerPoint Presentation</vt:lpstr>
      <vt:lpstr>Desempeño superior</vt:lpstr>
      <vt:lpstr>PowerPoint Presentation</vt:lpstr>
      <vt:lpstr>PowerPoint Presentation</vt:lpstr>
      <vt:lpstr>PowerPoint Presentation</vt:lpstr>
      <vt:lpstr>Head Up Display de 15”</vt:lpstr>
      <vt:lpstr>Head Up Display</vt:lpstr>
      <vt:lpstr>Full Mirror Display</vt:lpstr>
      <vt:lpstr>Cámara trasera con 9 vistas</vt:lpstr>
      <vt:lpstr>Sistema de entretenimiento trasero</vt:lpstr>
      <vt:lpstr>Wireless Phone Projection</vt:lpstr>
      <vt:lpstr>Cargador inalámbrico de  carga rápida</vt:lpstr>
      <vt:lpstr>Innovador sistema de  infoentretenimiento</vt:lpstr>
      <vt:lpstr>Sistema de sonido BOSE®  con 14 bocinas y amplificador</vt:lpstr>
      <vt:lpstr>Sistema avanzado de remolque</vt:lpstr>
      <vt:lpstr>PowerPoint Presentation</vt:lpstr>
      <vt:lpstr>PowerPoint Presentation</vt:lpstr>
      <vt:lpstr>PowerPoint Presentation</vt:lpstr>
      <vt:lpstr>PowerPoint Presentation</vt:lpstr>
      <vt:lpstr>PowerPoint Presentation</vt:lpstr>
      <vt:lpstr>PowerPoint Presentation</vt:lpstr>
      <vt:lpstr>Sistema de bolsas de aire</vt:lpstr>
      <vt:lpstr>Alerta de detección de  peatones delantera</vt:lpstr>
      <vt:lpstr>Alerta de detección de  peatones trasera</vt:lpstr>
      <vt:lpstr>Asistente de ascenso y descenso  de pendientes</vt:lpstr>
      <vt:lpstr>Asistente de ascenso y descenso</vt:lpstr>
      <vt:lpstr>Sensor indicador de distancia</vt:lpstr>
      <vt:lpstr>Alerta de colisión frontal con</vt:lpstr>
      <vt:lpstr>Control crucero adaptativo</vt:lpstr>
      <vt:lpstr>Sensores frontales y traseros para</vt:lpstr>
      <vt:lpstr>Asistente de conservación de carril</vt:lpstr>
      <vt:lpstr>Alerta de tráfico cruzado</vt:lpstr>
      <vt:lpstr>OnStar® 4G LTE</vt:lpstr>
      <vt:lpstr>OnStar® 4G LTE</vt:lpstr>
      <vt:lpstr>12 meses de datos ilimitados en Yukon Denali</vt:lpstr>
      <vt:lpstr>12 meses de datos ilimitados en Yukon Denali</vt:lpstr>
      <vt:lpstr>¿Que aplicaciones usan nuestros clientes de yukon? </vt:lpstr>
      <vt:lpstr>PowerPoint Presentation</vt:lpstr>
      <vt:lpstr>PowerPoint Presentation</vt:lpstr>
      <vt:lpstr>PowerPoint Presentation</vt:lpstr>
      <vt:lpstr>PowerPoint Presentation</vt:lpstr>
      <vt:lpstr>Evaluación</vt:lpstr>
      <vt:lpstr>PowerPoint Presentation</vt:lpstr>
    </vt:vector>
  </TitlesOfParts>
  <Company>Raytheon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GMC Yukon Denali 2021</dc:title>
  <dc:subject>[rtnipcontrolcode:rtnipcontrolcodenone||rtnexportcontrolcountry:usa|rtnexportcontrolcode:rtnexportcontrolcodenone||]</dc:subject>
  <dc:creator>David Torres</dc:creator>
  <cp:lastModifiedBy>David Torres</cp:lastModifiedBy>
  <cp:revision>273</cp:revision>
  <dcterms:created xsi:type="dcterms:W3CDTF">2020-08-24T21:09:39Z</dcterms:created>
  <dcterms:modified xsi:type="dcterms:W3CDTF">2021-01-26T20:27:10Z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4bbc453b-334b-43a0-add0-8f046f59f56d</vt:lpwstr>
  </property>
  <property fmtid="{D5CDD505-2E9C-101B-9397-08002B2CF9AE}" pid="3" name="bjDocumentLabelXML">
    <vt:lpwstr>&lt;?xml version="1.0" encoding="us-ascii"?&gt;&lt;sisl xmlns:xsi="http://www.w3.org/2001/XMLSchema-instance" xmlns:xsd="http://www.w3.org/2001/XMLSchema" sislVersion="0" policy="cde53ac1-bf5f-4aae-9cf1-07509e23a4b0" origin="defaultValue" xmlns="http://www.boldonj</vt:lpwstr>
  </property>
  <property fmtid="{D5CDD505-2E9C-101B-9397-08002B2CF9AE}" pid="4" name="bjDocumentLabelXML-0">
    <vt:lpwstr>ames.com/2008/01/sie/internal/label"&gt;&lt;element uid="bba94c65-ac3d-4f34-b2e1-8de11ef6f01c" value="" /&gt;&lt;/sisl&gt;</vt:lpwstr>
  </property>
  <property fmtid="{D5CDD505-2E9C-101B-9397-08002B2CF9AE}" pid="5" name="bjDocumentSecurityLabel">
    <vt:lpwstr>Origin Jurisdiction: US </vt:lpwstr>
  </property>
  <property fmtid="{D5CDD505-2E9C-101B-9397-08002B2CF9AE}" pid="6" name="rtnipcontrolcode">
    <vt:lpwstr>rtnipcontrolcodenone</vt:lpwstr>
  </property>
  <property fmtid="{D5CDD505-2E9C-101B-9397-08002B2CF9AE}" pid="7" name="rtnexportcontrolcountry">
    <vt:lpwstr>usa</vt:lpwstr>
  </property>
  <property fmtid="{D5CDD505-2E9C-101B-9397-08002B2CF9AE}" pid="8" name="rtnexportcontrolcode">
    <vt:lpwstr>rtnexportcontrolcodenone</vt:lpwstr>
  </property>
  <property fmtid="{D5CDD505-2E9C-101B-9397-08002B2CF9AE}" pid="9" name="bjClsUserRVM">
    <vt:lpwstr>[]</vt:lpwstr>
  </property>
  <property fmtid="{D5CDD505-2E9C-101B-9397-08002B2CF9AE}" pid="10" name="bjSaver">
    <vt:lpwstr>eqIC6UblHg5eX2b9ow3YzKQ0aeS3FqMz</vt:lpwstr>
  </property>
  <property fmtid="{D5CDD505-2E9C-101B-9397-08002B2CF9AE}" pid="11" name="bjLabelHistoryID">
    <vt:lpwstr>{E0100706-CB39-4F80-8FD9-A2F318C8C3D7}</vt:lpwstr>
  </property>
</Properties>
</file>